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71" r:id="rId3"/>
    <p:sldId id="328" r:id="rId4"/>
    <p:sldId id="330" r:id="rId5"/>
    <p:sldId id="293" r:id="rId6"/>
    <p:sldId id="331" r:id="rId7"/>
    <p:sldId id="329" r:id="rId8"/>
    <p:sldId id="333" r:id="rId9"/>
    <p:sldId id="332" r:id="rId10"/>
    <p:sldId id="334" r:id="rId11"/>
    <p:sldId id="335" r:id="rId12"/>
    <p:sldId id="336" r:id="rId13"/>
    <p:sldId id="338" r:id="rId14"/>
    <p:sldId id="339" r:id="rId15"/>
    <p:sldId id="340" r:id="rId16"/>
    <p:sldId id="342" r:id="rId17"/>
    <p:sldId id="343" r:id="rId18"/>
    <p:sldId id="344" r:id="rId19"/>
    <p:sldId id="345" r:id="rId20"/>
    <p:sldId id="346" r:id="rId21"/>
    <p:sldId id="347" r:id="rId22"/>
    <p:sldId id="348" r:id="rId23"/>
    <p:sldId id="341" r:id="rId24"/>
    <p:sldId id="349" r:id="rId25"/>
    <p:sldId id="35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6370" autoAdjust="0"/>
  </p:normalViewPr>
  <p:slideViewPr>
    <p:cSldViewPr>
      <p:cViewPr varScale="1">
        <p:scale>
          <a:sx n="87" d="100"/>
          <a:sy n="87" d="100"/>
        </p:scale>
        <p:origin x="10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598237-DB50-4176-83C0-30FFAC482C83}" type="datetimeFigureOut">
              <a:rPr lang="en-CA" smtClean="0"/>
              <a:t>2018-09-19</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625FD1-8E9F-4887-8690-27B0CBF1F8B1}" type="slidenum">
              <a:rPr lang="en-CA" smtClean="0"/>
              <a:t>‹#›</a:t>
            </a:fld>
            <a:endParaRPr lang="en-CA" dirty="0"/>
          </a:p>
        </p:txBody>
      </p:sp>
    </p:spTree>
    <p:extLst>
      <p:ext uri="{BB962C8B-B14F-4D97-AF65-F5344CB8AC3E}">
        <p14:creationId xmlns:p14="http://schemas.microsoft.com/office/powerpoint/2010/main" val="234164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05573-BA44-46DD-A96F-F56F629964C9}" type="datetimeFigureOut">
              <a:rPr lang="en-CA" smtClean="0"/>
              <a:t>2018-09-19</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1720E-6455-43D4-84B1-6D028FD3D269}" type="slidenum">
              <a:rPr lang="en-CA" smtClean="0"/>
              <a:t>‹#›</a:t>
            </a:fld>
            <a:endParaRPr lang="en-CA" dirty="0"/>
          </a:p>
        </p:txBody>
      </p:sp>
    </p:spTree>
    <p:extLst>
      <p:ext uri="{BB962C8B-B14F-4D97-AF65-F5344CB8AC3E}">
        <p14:creationId xmlns:p14="http://schemas.microsoft.com/office/powerpoint/2010/main" val="200244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Course outline</a:t>
            </a:r>
          </a:p>
          <a:p>
            <a:r>
              <a:rPr lang="en-CA" dirty="0"/>
              <a:t>Effective effort handout</a:t>
            </a:r>
          </a:p>
        </p:txBody>
      </p:sp>
      <p:sp>
        <p:nvSpPr>
          <p:cNvPr id="4" name="Slide Number Placeholder 3"/>
          <p:cNvSpPr>
            <a:spLocks noGrp="1"/>
          </p:cNvSpPr>
          <p:nvPr>
            <p:ph type="sldNum" sz="quarter" idx="10"/>
          </p:nvPr>
        </p:nvSpPr>
        <p:spPr/>
        <p:txBody>
          <a:bodyPr/>
          <a:lstStyle/>
          <a:p>
            <a:fld id="{58C1720E-6455-43D4-84B1-6D028FD3D269}" type="slidenum">
              <a:rPr lang="en-CA" smtClean="0"/>
              <a:t>1</a:t>
            </a:fld>
            <a:endParaRPr lang="en-CA" dirty="0"/>
          </a:p>
        </p:txBody>
      </p:sp>
    </p:spTree>
    <p:extLst>
      <p:ext uri="{BB962C8B-B14F-4D97-AF65-F5344CB8AC3E}">
        <p14:creationId xmlns:p14="http://schemas.microsoft.com/office/powerpoint/2010/main" val="419105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96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655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569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604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32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544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27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97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C1720E-6455-43D4-84B1-6D028FD3D269}" type="slidenum">
              <a:rPr lang="en-CA" smtClean="0"/>
              <a:t>2</a:t>
            </a:fld>
            <a:endParaRPr lang="en-CA" dirty="0"/>
          </a:p>
        </p:txBody>
      </p:sp>
    </p:spTree>
    <p:extLst>
      <p:ext uri="{BB962C8B-B14F-4D97-AF65-F5344CB8AC3E}">
        <p14:creationId xmlns:p14="http://schemas.microsoft.com/office/powerpoint/2010/main" val="334970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682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57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24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03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959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881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1720E-6455-43D4-84B1-6D028FD3D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939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22560-6334-45F4-8202-C9D62ACE1C5B}"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451AB-A166-48AF-AB41-AC51AF51C2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22560-6334-45F4-8202-C9D62ACE1C5B}" type="datetimeFigureOut">
              <a:rPr lang="en-US" smtClean="0"/>
              <a:pPr/>
              <a:t>9/19/2018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451AB-A166-48AF-AB41-AC51AF51C2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cba.ca/cheques-what-you-need-to-know"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itools-ioutils.fcac-acfc.gc.ca/ACT-OCC/SearchFilter-eng.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ing-free.ca/" TargetMode="External"/><Relationship Id="rId5" Type="http://schemas.openxmlformats.org/officeDocument/2006/relationships/image" Target="../media/image17.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masterjs.deviantart.com/art/Money-Wallet-2-189781807"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www.flickr.com/photos/wingedwolf/5471047557/"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UfOd4R8A-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piratepenguinreads.blogspot.com/2013/01/commenting-system.html"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laws-lois.justice.gc.ca/eng/acts/B-1.01/page-1.html"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depositguarantee.mb.ca/home/" TargetMode="External"/><Relationship Id="rId5" Type="http://schemas.openxmlformats.org/officeDocument/2006/relationships/hyperlink" Target="http://www.cdic.ca/en/about-di/what-we-cover/Pages/default.aspx" TargetMode="External"/><Relationship Id="rId4" Type="http://schemas.openxmlformats.org/officeDocument/2006/relationships/hyperlink" Target="http://www.mbfinancialinstitutions.ca/about-fir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tools-ioutils.fcac-acfc.gc.ca/ACT-OCC/SearchFilter-eng.aspx" TargetMode="External"/><Relationship Id="rId1" Type="http://schemas.openxmlformats.org/officeDocument/2006/relationships/slideLayout" Target="../slideLayouts/slideLayout7.xml"/><Relationship Id="rId4" Type="http://schemas.openxmlformats.org/officeDocument/2006/relationships/hyperlink" Target="https://www.canada.ca/en/financial-consumer-agency/services/banking/bank-accounts/chequing-account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1EA298-65F5-4804-9975-98AB13CCD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64096"/>
            <a:ext cx="6142978" cy="7022096"/>
          </a:xfrm>
          <a:prstGeom prst="rect">
            <a:avLst/>
          </a:prstGeom>
        </p:spPr>
      </p:pic>
      <p:sp>
        <p:nvSpPr>
          <p:cNvPr id="2" name="Title 1"/>
          <p:cNvSpPr>
            <a:spLocks noGrp="1"/>
          </p:cNvSpPr>
          <p:nvPr>
            <p:ph type="ctrTitle"/>
          </p:nvPr>
        </p:nvSpPr>
        <p:spPr>
          <a:xfrm>
            <a:off x="8878" y="-8878"/>
            <a:ext cx="9144000" cy="1470025"/>
          </a:xfr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Financial Institutions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45AE2-704E-456A-9CC3-DFE1811C7B9D}"/>
              </a:ext>
            </a:extLst>
          </p:cNvPr>
          <p:cNvSpPr>
            <a:spLocks noGrp="1"/>
          </p:cNvSpPr>
          <p:nvPr>
            <p:ph idx="1"/>
          </p:nvPr>
        </p:nvSpPr>
        <p:spPr>
          <a:xfrm>
            <a:off x="457200" y="1295400"/>
            <a:ext cx="8229600" cy="5867400"/>
          </a:xfrm>
        </p:spPr>
        <p:txBody>
          <a:bodyPr>
            <a:normAutofit fontScale="25000" lnSpcReduction="20000"/>
          </a:bodyPr>
          <a:lstStyle/>
          <a:p>
            <a:pPr marL="0" indent="0">
              <a:buNone/>
            </a:pPr>
            <a:endParaRPr lang="en-US" sz="6200" dirty="0"/>
          </a:p>
          <a:p>
            <a:pPr marL="400050" lvl="1" indent="0">
              <a:buNone/>
            </a:pPr>
            <a:r>
              <a:rPr lang="en-US" sz="5800" dirty="0"/>
              <a:t>The FCAC (Financial Consumer Agency of Canada) suggests that you consider the following items when shopping for a savings account:</a:t>
            </a:r>
          </a:p>
          <a:p>
            <a:endParaRPr lang="en-US" sz="6200" dirty="0"/>
          </a:p>
          <a:p>
            <a:pPr lvl="0"/>
            <a:r>
              <a:rPr lang="en-US" sz="6200" b="1" dirty="0">
                <a:solidFill>
                  <a:srgbClr val="FF0000"/>
                </a:solidFill>
              </a:rPr>
              <a:t>Minimum Deposit </a:t>
            </a:r>
            <a:r>
              <a:rPr lang="en-US" sz="6200" dirty="0"/>
              <a:t>(Some accounts may require you to keep a minimum amount in your savings account in order to get the interest advertised.)</a:t>
            </a:r>
          </a:p>
          <a:p>
            <a:endParaRPr lang="en-US" sz="6200" dirty="0"/>
          </a:p>
          <a:p>
            <a:pPr lvl="0"/>
            <a:r>
              <a:rPr lang="en-US" sz="6400" b="1" dirty="0">
                <a:solidFill>
                  <a:srgbClr val="FF0000"/>
                </a:solidFill>
              </a:rPr>
              <a:t>Interest Rates </a:t>
            </a:r>
            <a:r>
              <a:rPr lang="en-US" sz="6200" dirty="0"/>
              <a:t>(The higher the interest rate, the more money you’ll earn. Sometimes financial institutions offer high-interest introductory rates that only run for a specific period of time. Make sure you understand the interest rate that is offered.)</a:t>
            </a:r>
          </a:p>
          <a:p>
            <a:endParaRPr lang="en-US" sz="6200" dirty="0"/>
          </a:p>
          <a:p>
            <a:pPr lvl="0"/>
            <a:r>
              <a:rPr lang="en-US" sz="6400" b="1" dirty="0">
                <a:solidFill>
                  <a:srgbClr val="FF0000"/>
                </a:solidFill>
              </a:rPr>
              <a:t>Service Fees </a:t>
            </a:r>
            <a:r>
              <a:rPr lang="en-US" sz="6200" dirty="0"/>
              <a:t>(You don’t usually pay monthly fees to have a savings account; however, you may still pay fees for withdrawals or transfers and you may have limited transactions. Make sure you read your account agreement carefully.)</a:t>
            </a:r>
          </a:p>
          <a:p>
            <a:endParaRPr lang="en-US" sz="6200" dirty="0"/>
          </a:p>
          <a:p>
            <a:pPr lvl="0"/>
            <a:r>
              <a:rPr lang="en-US" sz="6400" b="1" dirty="0">
                <a:solidFill>
                  <a:srgbClr val="FF0000"/>
                </a:solidFill>
              </a:rPr>
              <a:t>Accessing the Money in your Savings Account </a:t>
            </a:r>
            <a:r>
              <a:rPr lang="en-US" sz="6200" dirty="0"/>
              <a:t>(If you need to access your savings account can you do so through a nearby automated teller machine (ATM) and/or can you manage your account online?) </a:t>
            </a:r>
          </a:p>
          <a:p>
            <a:endParaRPr lang="en-US" sz="6200" dirty="0"/>
          </a:p>
          <a:p>
            <a:pPr lvl="0"/>
            <a:r>
              <a:rPr lang="en-US" sz="6400" b="1" dirty="0">
                <a:solidFill>
                  <a:srgbClr val="FF0000"/>
                </a:solidFill>
              </a:rPr>
              <a:t>How your Financial Institution Calculates Interest </a:t>
            </a:r>
            <a:r>
              <a:rPr lang="en-US" sz="6200" dirty="0"/>
              <a:t>(Make sure you understand the terms of your account agreement to find out how your financial institution will apply interest. Some financial institutions apply two or more different interest rates to your balance.)*You will learn more about interest in Unit 6.</a:t>
            </a:r>
          </a:p>
          <a:p>
            <a:endParaRPr lang="en-US" dirty="0"/>
          </a:p>
          <a:p>
            <a:pPr marL="0" indent="0">
              <a:buNone/>
            </a:pPr>
            <a:endParaRPr lang="en-US" dirty="0"/>
          </a:p>
        </p:txBody>
      </p:sp>
      <p:sp>
        <p:nvSpPr>
          <p:cNvPr id="4" name="Title 1">
            <a:extLst>
              <a:ext uri="{FF2B5EF4-FFF2-40B4-BE49-F238E27FC236}">
                <a16:creationId xmlns:a16="http://schemas.microsoft.com/office/drawing/2014/main" id="{4FDC1893-5519-4A9B-807E-EBCE3518BB8E}"/>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Savings Account Considerations</a:t>
            </a:r>
          </a:p>
        </p:txBody>
      </p:sp>
      <p:pic>
        <p:nvPicPr>
          <p:cNvPr id="6" name="Picture 5">
            <a:extLst>
              <a:ext uri="{FF2B5EF4-FFF2-40B4-BE49-F238E27FC236}">
                <a16:creationId xmlns:a16="http://schemas.microsoft.com/office/drawing/2014/main" id="{C09F462F-C9F8-4529-AFE6-F7725E6DFDAA}"/>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rot="9244517" flipH="1">
            <a:off x="256324" y="789565"/>
            <a:ext cx="854927" cy="1717972"/>
          </a:xfrm>
          <a:prstGeom prst="rect">
            <a:avLst/>
          </a:prstGeom>
        </p:spPr>
      </p:pic>
    </p:spTree>
    <p:extLst>
      <p:ext uri="{BB962C8B-B14F-4D97-AF65-F5344CB8AC3E}">
        <p14:creationId xmlns:p14="http://schemas.microsoft.com/office/powerpoint/2010/main" val="553759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a:xfrm>
            <a:off x="457200" y="228600"/>
            <a:ext cx="8229600" cy="5897563"/>
          </a:xfrm>
        </p:spPr>
        <p:txBody>
          <a:bodyPr>
            <a:noAutofit/>
          </a:bodyPr>
          <a:lstStyle/>
          <a:p>
            <a:pPr marL="0" indent="0">
              <a:buNone/>
            </a:pPr>
            <a:r>
              <a:rPr lang="en-US" sz="2400" b="1" dirty="0" err="1"/>
              <a:t>Chequing</a:t>
            </a:r>
            <a:r>
              <a:rPr lang="en-US" sz="2400" b="1" dirty="0"/>
              <a:t> and savings accounts serve different purposes</a:t>
            </a:r>
            <a:r>
              <a:rPr lang="en-US" sz="2400" dirty="0"/>
              <a:t>; if you pay for all of your purchases and bills using your </a:t>
            </a:r>
            <a:r>
              <a:rPr lang="en-US" sz="2400" dirty="0" err="1"/>
              <a:t>chequing</a:t>
            </a:r>
            <a:r>
              <a:rPr lang="en-US" sz="2400" dirty="0"/>
              <a:t> account, you can keep better track of what you are spending as well as your balance. Savings accounts should be used primarily for deposits so that you can continue to save; you should only withdraw money in an emergency or when you are ready to use the money for the purpose you had saved for. In fact, some individuals choose to open multiple savings accounts for specific purposes. </a:t>
            </a:r>
          </a:p>
          <a:p>
            <a:pPr marL="0" indent="0">
              <a:buNone/>
            </a:pPr>
            <a:endParaRPr lang="en-US" sz="2400" dirty="0"/>
          </a:p>
        </p:txBody>
      </p:sp>
      <p:grpSp>
        <p:nvGrpSpPr>
          <p:cNvPr id="22" name="Group 21">
            <a:extLst>
              <a:ext uri="{FF2B5EF4-FFF2-40B4-BE49-F238E27FC236}">
                <a16:creationId xmlns:a16="http://schemas.microsoft.com/office/drawing/2014/main" id="{5E64FD61-2E7D-444E-B768-77850CAAEF24}"/>
              </a:ext>
            </a:extLst>
          </p:cNvPr>
          <p:cNvGrpSpPr/>
          <p:nvPr/>
        </p:nvGrpSpPr>
        <p:grpSpPr>
          <a:xfrm>
            <a:off x="1510346" y="3810000"/>
            <a:ext cx="6123307" cy="1614171"/>
            <a:chOff x="0" y="0"/>
            <a:chExt cx="6123307" cy="1614171"/>
          </a:xfrm>
        </p:grpSpPr>
        <p:grpSp>
          <p:nvGrpSpPr>
            <p:cNvPr id="23" name="Group 22">
              <a:extLst>
                <a:ext uri="{FF2B5EF4-FFF2-40B4-BE49-F238E27FC236}">
                  <a16:creationId xmlns:a16="http://schemas.microsoft.com/office/drawing/2014/main" id="{BFAEE8BF-EC90-41BD-99E3-C19EE60B540C}"/>
                </a:ext>
              </a:extLst>
            </p:cNvPr>
            <p:cNvGrpSpPr/>
            <p:nvPr/>
          </p:nvGrpSpPr>
          <p:grpSpPr>
            <a:xfrm>
              <a:off x="0" y="0"/>
              <a:ext cx="6123307" cy="1614171"/>
              <a:chOff x="0" y="0"/>
              <a:chExt cx="6123307" cy="1614796"/>
            </a:xfrm>
          </p:grpSpPr>
          <p:pic>
            <p:nvPicPr>
              <p:cNvPr id="25" name="Picture 24">
                <a:extLst>
                  <a:ext uri="{FF2B5EF4-FFF2-40B4-BE49-F238E27FC236}">
                    <a16:creationId xmlns:a16="http://schemas.microsoft.com/office/drawing/2014/main" id="{9D9244EF-C28F-4CFE-B757-207B12D81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89990" cy="1585595"/>
              </a:xfrm>
              <a:prstGeom prst="rect">
                <a:avLst/>
              </a:prstGeom>
            </p:spPr>
          </p:pic>
          <p:grpSp>
            <p:nvGrpSpPr>
              <p:cNvPr id="26" name="Group 25">
                <a:extLst>
                  <a:ext uri="{FF2B5EF4-FFF2-40B4-BE49-F238E27FC236}">
                    <a16:creationId xmlns:a16="http://schemas.microsoft.com/office/drawing/2014/main" id="{A2C66CB0-1FCC-4E50-80F6-8EC282C44BFC}"/>
                  </a:ext>
                </a:extLst>
              </p:cNvPr>
              <p:cNvGrpSpPr/>
              <p:nvPr/>
            </p:nvGrpSpPr>
            <p:grpSpPr>
              <a:xfrm>
                <a:off x="1257300" y="0"/>
                <a:ext cx="1190444" cy="1585595"/>
                <a:chOff x="0" y="0"/>
                <a:chExt cx="1190625" cy="1585595"/>
              </a:xfrm>
            </p:grpSpPr>
            <p:pic>
              <p:nvPicPr>
                <p:cNvPr id="34" name="Picture 33">
                  <a:extLst>
                    <a:ext uri="{FF2B5EF4-FFF2-40B4-BE49-F238E27FC236}">
                      <a16:creationId xmlns:a16="http://schemas.microsoft.com/office/drawing/2014/main" id="{11354AC4-55E7-4ADF-AD0F-3BA6FE18B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90625" cy="1585595"/>
                </a:xfrm>
                <a:prstGeom prst="rect">
                  <a:avLst/>
                </a:prstGeom>
              </p:spPr>
            </p:pic>
            <p:sp>
              <p:nvSpPr>
                <p:cNvPr id="35" name="Text Box 96">
                  <a:extLst>
                    <a:ext uri="{FF2B5EF4-FFF2-40B4-BE49-F238E27FC236}">
                      <a16:creationId xmlns:a16="http://schemas.microsoft.com/office/drawing/2014/main" id="{5382F933-C180-40B2-82E4-740D6826BC67}"/>
                    </a:ext>
                  </a:extLst>
                </p:cNvPr>
                <p:cNvSpPr txBox="1"/>
                <p:nvPr/>
              </p:nvSpPr>
              <p:spPr>
                <a:xfrm rot="17403067">
                  <a:off x="-137981" y="433265"/>
                  <a:ext cx="977900" cy="376334"/>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University</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College</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0E75AADE-1E25-4C2C-9D9D-EDB56B4A7DD6}"/>
                  </a:ext>
                </a:extLst>
              </p:cNvPr>
              <p:cNvGrpSpPr/>
              <p:nvPr/>
            </p:nvGrpSpPr>
            <p:grpSpPr>
              <a:xfrm>
                <a:off x="2447744" y="9525"/>
                <a:ext cx="3675563" cy="1605271"/>
                <a:chOff x="-28770" y="0"/>
                <a:chExt cx="3677400" cy="1605271"/>
              </a:xfrm>
            </p:grpSpPr>
            <p:pic>
              <p:nvPicPr>
                <p:cNvPr id="28" name="Picture 27">
                  <a:extLst>
                    <a:ext uri="{FF2B5EF4-FFF2-40B4-BE49-F238E27FC236}">
                      <a16:creationId xmlns:a16="http://schemas.microsoft.com/office/drawing/2014/main" id="{704ADDCE-2275-4B78-9DE4-B73DAB562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70" y="0"/>
                  <a:ext cx="1190625" cy="1585595"/>
                </a:xfrm>
                <a:prstGeom prst="rect">
                  <a:avLst/>
                </a:prstGeom>
              </p:spPr>
            </p:pic>
            <p:sp>
              <p:nvSpPr>
                <p:cNvPr id="29" name="Text Box 116">
                  <a:extLst>
                    <a:ext uri="{FF2B5EF4-FFF2-40B4-BE49-F238E27FC236}">
                      <a16:creationId xmlns:a16="http://schemas.microsoft.com/office/drawing/2014/main" id="{476888AC-53A2-4CC1-A450-82CF3DA42A7C}"/>
                    </a:ext>
                  </a:extLst>
                </p:cNvPr>
                <p:cNvSpPr txBox="1"/>
                <p:nvPr/>
              </p:nvSpPr>
              <p:spPr>
                <a:xfrm rot="17403067">
                  <a:off x="-170726" y="575841"/>
                  <a:ext cx="977900" cy="31051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Car</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D7D26017-3A27-4283-AAA3-184024F033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295" y="19050"/>
                  <a:ext cx="1190625" cy="1585595"/>
                </a:xfrm>
                <a:prstGeom prst="rect">
                  <a:avLst/>
                </a:prstGeom>
              </p:spPr>
            </p:pic>
            <p:sp>
              <p:nvSpPr>
                <p:cNvPr id="31" name="Text Box 152">
                  <a:extLst>
                    <a:ext uri="{FF2B5EF4-FFF2-40B4-BE49-F238E27FC236}">
                      <a16:creationId xmlns:a16="http://schemas.microsoft.com/office/drawing/2014/main" id="{53AE3DB4-AEC4-4EA1-B3CB-0D2FE7F9E4EF}"/>
                    </a:ext>
                  </a:extLst>
                </p:cNvPr>
                <p:cNvSpPr txBox="1"/>
                <p:nvPr/>
              </p:nvSpPr>
              <p:spPr>
                <a:xfrm rot="17403067">
                  <a:off x="1024915" y="623467"/>
                  <a:ext cx="977900" cy="31051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Moving Out</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A0B0553B-8A27-4F0C-8E08-3E4E7D16A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005" y="19676"/>
                  <a:ext cx="1190625" cy="1585595"/>
                </a:xfrm>
                <a:prstGeom prst="rect">
                  <a:avLst/>
                </a:prstGeom>
              </p:spPr>
            </p:pic>
            <p:sp>
              <p:nvSpPr>
                <p:cNvPr id="33" name="Text Box 154">
                  <a:extLst>
                    <a:ext uri="{FF2B5EF4-FFF2-40B4-BE49-F238E27FC236}">
                      <a16:creationId xmlns:a16="http://schemas.microsoft.com/office/drawing/2014/main" id="{D02F1356-9E4C-4855-8BE3-39BC211DE9C7}"/>
                    </a:ext>
                  </a:extLst>
                </p:cNvPr>
                <p:cNvSpPr txBox="1"/>
                <p:nvPr/>
              </p:nvSpPr>
              <p:spPr>
                <a:xfrm rot="17403067">
                  <a:off x="2268221" y="642546"/>
                  <a:ext cx="977900" cy="31051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Clothes</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p:txBody>
            </p:sp>
          </p:grpSp>
        </p:grpSp>
        <p:sp>
          <p:nvSpPr>
            <p:cNvPr id="24" name="Text Box 90">
              <a:extLst>
                <a:ext uri="{FF2B5EF4-FFF2-40B4-BE49-F238E27FC236}">
                  <a16:creationId xmlns:a16="http://schemas.microsoft.com/office/drawing/2014/main" id="{B8202795-017F-4084-AB3E-11B2DFFF0C9F}"/>
                </a:ext>
              </a:extLst>
            </p:cNvPr>
            <p:cNvSpPr txBox="1"/>
            <p:nvPr/>
          </p:nvSpPr>
          <p:spPr>
            <a:xfrm rot="17403067">
              <a:off x="-200025" y="619125"/>
              <a:ext cx="977900" cy="30988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Travel</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914C4AB3-78E4-46EE-91D2-1E1097FA7440}"/>
              </a:ext>
            </a:extLst>
          </p:cNvPr>
          <p:cNvSpPr/>
          <p:nvPr/>
        </p:nvSpPr>
        <p:spPr>
          <a:xfrm>
            <a:off x="685800" y="5619252"/>
            <a:ext cx="8153400" cy="923330"/>
          </a:xfrm>
          <a:prstGeom prst="rect">
            <a:avLst/>
          </a:prstGeom>
          <a:solidFill>
            <a:schemeClr val="accent3">
              <a:lumMod val="40000"/>
              <a:lumOff val="60000"/>
            </a:schemeClr>
          </a:solidFill>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Think About</a:t>
            </a:r>
            <a:r>
              <a:rPr lang="en-US" dirty="0">
                <a:latin typeface="Calibri" panose="020F0502020204030204" pitchFamily="34" charset="0"/>
                <a:ea typeface="Times New Roman" panose="02020603050405020304" pitchFamily="18" charset="0"/>
                <a:cs typeface="Times New Roman" panose="02020603050405020304" pitchFamily="18" charset="0"/>
              </a:rPr>
              <a:t>:</a:t>
            </a:r>
          </a:p>
          <a:p>
            <a:r>
              <a:rPr lang="en-US" dirty="0">
                <a:latin typeface="Calibri" panose="020F0502020204030204" pitchFamily="34" charset="0"/>
                <a:ea typeface="Times New Roman" panose="02020603050405020304" pitchFamily="18" charset="0"/>
                <a:cs typeface="Times New Roman" panose="02020603050405020304" pitchFamily="18" charset="0"/>
              </a:rPr>
              <a:t>What are some things you want to save up for?</a:t>
            </a:r>
          </a:p>
          <a:p>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id="{079B0AF9-5BFE-45A1-A95B-55B223565198}"/>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rot="8549067" flipH="1">
            <a:off x="649539" y="3290528"/>
            <a:ext cx="854927" cy="1717972"/>
          </a:xfrm>
          <a:prstGeom prst="rect">
            <a:avLst/>
          </a:prstGeom>
        </p:spPr>
      </p:pic>
    </p:spTree>
    <p:extLst>
      <p:ext uri="{BB962C8B-B14F-4D97-AF65-F5344CB8AC3E}">
        <p14:creationId xmlns:p14="http://schemas.microsoft.com/office/powerpoint/2010/main" val="2261823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AEC571-54E7-4B91-BEB2-11210790A0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45720" rIns="549102"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49" name="Picture 1">
            <a:extLst>
              <a:ext uri="{FF2B5EF4-FFF2-40B4-BE49-F238E27FC236}">
                <a16:creationId xmlns:a16="http://schemas.microsoft.com/office/drawing/2014/main" id="{A233ECA3-BFCF-4888-A6E5-87702CC0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352800"/>
            <a:ext cx="1057275" cy="98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58BEC7D-4A91-462F-8A32-49A90748F743}"/>
              </a:ext>
            </a:extLst>
          </p:cNvPr>
          <p:cNvSpPr>
            <a:spLocks noChangeArrowheads="1"/>
          </p:cNvSpPr>
          <p:nvPr/>
        </p:nvSpPr>
        <p:spPr bwMode="auto">
          <a:xfrm>
            <a:off x="2067595" y="2579640"/>
            <a:ext cx="439921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Financial Institutions and You</a:t>
            </a:r>
            <a:endParaRPr kumimoji="0" lang="en-US" altLang="en-US" sz="6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Assignment #2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altLang="en-US" dirty="0">
              <a:solidFill>
                <a:srgbClr val="0070C0"/>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dirty="0">
                <a:solidFill>
                  <a:srgbClr val="0070C0"/>
                </a:solidFill>
                <a:latin typeface="Arial" panose="020B0604020202020204" pitchFamily="34" charset="0"/>
              </a:rPr>
              <a:t>Banking Terms Activity</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hlinkClick r:id="rId3"/>
              </a:rPr>
              <a:t>Making Your </a:t>
            </a:r>
            <a:r>
              <a:rPr kumimoji="0" lang="en-US" altLang="en-US" sz="1800" b="0" i="0" u="none" strike="noStrike" kern="1200" cap="none" spc="0" normalizeH="0" baseline="0" noProof="0" dirty="0" err="1">
                <a:ln>
                  <a:noFill/>
                </a:ln>
                <a:solidFill>
                  <a:srgbClr val="0070C0"/>
                </a:solidFill>
                <a:effectLst/>
                <a:uLnTx/>
                <a:uFillTx/>
                <a:latin typeface="Arial" panose="020B0604020202020204" pitchFamily="34" charset="0"/>
                <a:ea typeface="+mn-ea"/>
                <a:cs typeface="+mn-cs"/>
                <a:hlinkClick r:id="rId3"/>
              </a:rPr>
              <a:t>Chequebook</a:t>
            </a:r>
            <a:endPar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7514C6B4-4245-4C46-9E6E-F1FF546AC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09600"/>
            <a:ext cx="1523829" cy="1523829"/>
          </a:xfrm>
          <a:prstGeom prst="rect">
            <a:avLst/>
          </a:prstGeom>
        </p:spPr>
      </p:pic>
    </p:spTree>
    <p:extLst>
      <p:ext uri="{BB962C8B-B14F-4D97-AF65-F5344CB8AC3E}">
        <p14:creationId xmlns:p14="http://schemas.microsoft.com/office/powerpoint/2010/main" val="2120465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3" name="Content Placeholder 2">
            <a:extLst>
              <a:ext uri="{FF2B5EF4-FFF2-40B4-BE49-F238E27FC236}">
                <a16:creationId xmlns:a16="http://schemas.microsoft.com/office/drawing/2014/main" id="{D3F50CD7-0F14-4B9A-8294-D066669808A5}"/>
              </a:ext>
            </a:extLst>
          </p:cNvPr>
          <p:cNvSpPr>
            <a:spLocks noGrp="1"/>
          </p:cNvSpPr>
          <p:nvPr>
            <p:ph idx="1"/>
          </p:nvPr>
        </p:nvSpPr>
        <p:spPr/>
        <p:txBody>
          <a:bodyPr>
            <a:normAutofit/>
          </a:bodyPr>
          <a:lstStyle/>
          <a:p>
            <a:r>
              <a:rPr lang="en-CA" sz="2400" dirty="0"/>
              <a:t>Use the FCAC Account Comparison Tool to find a savings account package that you would like: </a:t>
            </a:r>
            <a:r>
              <a:rPr lang="en-CA" sz="2400" dirty="0" smtClean="0"/>
              <a:t>we </a:t>
            </a:r>
            <a:r>
              <a:rPr lang="en-CA" sz="2400" dirty="0"/>
              <a:t>will double the interest rate! (1) </a:t>
            </a:r>
            <a:r>
              <a:rPr lang="en-CA" sz="2400" u="sng" dirty="0"/>
              <a:t>Just print the package information, sign and submit to get your account started</a:t>
            </a:r>
            <a:r>
              <a:rPr lang="en-CA" sz="2400" dirty="0"/>
              <a:t>. (2) Now make your chequebook.</a:t>
            </a:r>
          </a:p>
          <a:p>
            <a:r>
              <a:rPr lang="en-CA" sz="2400" dirty="0"/>
              <a:t>Everyone will get $1,000 in their bank account to start. You can add more cash by depositing your </a:t>
            </a:r>
            <a:r>
              <a:rPr lang="en-CA" sz="2400" dirty="0" err="1" smtClean="0"/>
              <a:t>FRCBucks</a:t>
            </a:r>
            <a:r>
              <a:rPr lang="en-CA" sz="2400" dirty="0"/>
              <a:t>™ at the </a:t>
            </a:r>
            <a:r>
              <a:rPr lang="en-CA" sz="2400" dirty="0" smtClean="0"/>
              <a:t>FRC </a:t>
            </a:r>
            <a:r>
              <a:rPr lang="en-CA" sz="2400" dirty="0"/>
              <a:t>Bank.</a:t>
            </a:r>
            <a:endParaRPr lang="en-US" sz="2400"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The </a:t>
            </a:r>
            <a:r>
              <a:rPr kumimoji="0" lang="en-US" sz="6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Calibri"/>
                <a:ea typeface="+mn-ea"/>
                <a:cs typeface="+mn-cs"/>
              </a:rPr>
              <a:t>FRC </a:t>
            </a: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Bank™</a:t>
            </a:r>
          </a:p>
        </p:txBody>
      </p:sp>
      <p:pic>
        <p:nvPicPr>
          <p:cNvPr id="7" name="Picture 2">
            <a:hlinkClick r:id="rId3"/>
            <a:extLst>
              <a:ext uri="{FF2B5EF4-FFF2-40B4-BE49-F238E27FC236}">
                <a16:creationId xmlns:a16="http://schemas.microsoft.com/office/drawing/2014/main" id="{900AF5BC-2444-44EB-982D-EE55637ED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196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35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Allen Gets a Bank Account</a:t>
            </a:r>
          </a:p>
        </p:txBody>
      </p:sp>
      <p:pic>
        <p:nvPicPr>
          <p:cNvPr id="6" name="Picture 5">
            <a:extLst>
              <a:ext uri="{FF2B5EF4-FFF2-40B4-BE49-F238E27FC236}">
                <a16:creationId xmlns:a16="http://schemas.microsoft.com/office/drawing/2014/main" id="{61AEE6E8-24FD-47F3-90B9-844A2C6DA95B}"/>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57200" y="1295400"/>
            <a:ext cx="2416175" cy="1817370"/>
          </a:xfrm>
          <a:prstGeom prst="rect">
            <a:avLst/>
          </a:prstGeom>
        </p:spPr>
      </p:pic>
      <p:pic>
        <p:nvPicPr>
          <p:cNvPr id="5" name="Picture 4">
            <a:extLst>
              <a:ext uri="{FF2B5EF4-FFF2-40B4-BE49-F238E27FC236}">
                <a16:creationId xmlns:a16="http://schemas.microsoft.com/office/drawing/2014/main" id="{9F32C246-0D13-4466-A006-0B58A2ED5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4" y="2667000"/>
            <a:ext cx="9144000" cy="3936616"/>
          </a:xfrm>
          <a:prstGeom prst="rect">
            <a:avLst/>
          </a:prstGeom>
        </p:spPr>
      </p:pic>
      <p:sp>
        <p:nvSpPr>
          <p:cNvPr id="8" name="TextBox 7">
            <a:extLst>
              <a:ext uri="{FF2B5EF4-FFF2-40B4-BE49-F238E27FC236}">
                <a16:creationId xmlns:a16="http://schemas.microsoft.com/office/drawing/2014/main" id="{EDF63854-FD6A-497E-B40A-0AD43620A382}"/>
              </a:ext>
            </a:extLst>
          </p:cNvPr>
          <p:cNvSpPr txBox="1"/>
          <p:nvPr/>
        </p:nvSpPr>
        <p:spPr>
          <a:xfrm>
            <a:off x="3048000" y="1439409"/>
            <a:ext cx="5638800" cy="1200329"/>
          </a:xfrm>
          <a:prstGeom prst="rect">
            <a:avLst/>
          </a:prstGeom>
          <a:noFill/>
        </p:spPr>
        <p:txBody>
          <a:bodyPr wrap="square" rtlCol="0">
            <a:spAutoFit/>
          </a:bodyPr>
          <a:lstStyle/>
          <a:p>
            <a:r>
              <a:rPr lang="en-US" sz="2400" dirty="0"/>
              <a:t>Allen opens a </a:t>
            </a:r>
            <a:r>
              <a:rPr lang="en-US" sz="2400" dirty="0" err="1"/>
              <a:t>chequing</a:t>
            </a:r>
            <a:r>
              <a:rPr lang="en-US" sz="2400" dirty="0"/>
              <a:t> account at the </a:t>
            </a:r>
            <a:r>
              <a:rPr lang="en-US" sz="2400" dirty="0" smtClean="0"/>
              <a:t>Centurion </a:t>
            </a:r>
            <a:r>
              <a:rPr lang="en-US" sz="2400" dirty="0"/>
              <a:t>Credit Union with an initial deposit of $200.</a:t>
            </a:r>
          </a:p>
        </p:txBody>
      </p:sp>
    </p:spTree>
    <p:extLst>
      <p:ext uri="{BB962C8B-B14F-4D97-AF65-F5344CB8AC3E}">
        <p14:creationId xmlns:p14="http://schemas.microsoft.com/office/powerpoint/2010/main" val="171441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F3DAB-879A-4014-B38A-B0D619D3087F}"/>
              </a:ext>
            </a:extLst>
          </p:cNvPr>
          <p:cNvSpPr txBox="1"/>
          <p:nvPr/>
        </p:nvSpPr>
        <p:spPr>
          <a:xfrm>
            <a:off x="381000" y="228600"/>
            <a:ext cx="83820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It is important to keep track of your financial transactions so you can monitor your spending and cash flow; this will allow you to have a good idea of your account balance at all times. It will also give you a record to compare to your bank or credit union statements. </a:t>
            </a:r>
          </a:p>
          <a:p>
            <a:endParaRPr lang="en-US" sz="2400" dirty="0"/>
          </a:p>
          <a:p>
            <a:r>
              <a:rPr lang="en-US" dirty="0"/>
              <a:t>A </a:t>
            </a:r>
            <a:r>
              <a:rPr lang="en-US" b="1" dirty="0" err="1"/>
              <a:t>Chequebook</a:t>
            </a:r>
            <a:r>
              <a:rPr lang="en-US" b="1" dirty="0"/>
              <a:t> Register </a:t>
            </a:r>
            <a:r>
              <a:rPr lang="en-US" dirty="0"/>
              <a:t>(also called a </a:t>
            </a:r>
            <a:r>
              <a:rPr lang="en-US" b="1" dirty="0"/>
              <a:t>Transaction Register</a:t>
            </a:r>
            <a:r>
              <a:rPr lang="en-US" dirty="0"/>
              <a:t>) can be used to keep track of all of the money that goes in (credits) an out (debits) of your account.</a:t>
            </a:r>
          </a:p>
        </p:txBody>
      </p:sp>
      <p:pic>
        <p:nvPicPr>
          <p:cNvPr id="6" name="Picture 5">
            <a:extLst>
              <a:ext uri="{FF2B5EF4-FFF2-40B4-BE49-F238E27FC236}">
                <a16:creationId xmlns:a16="http://schemas.microsoft.com/office/drawing/2014/main" id="{1135F0C9-47CC-40B5-9CE6-8230A62B5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9" y="3125756"/>
            <a:ext cx="9144000" cy="3485917"/>
          </a:xfrm>
          <a:prstGeom prst="rect">
            <a:avLst/>
          </a:prstGeom>
        </p:spPr>
      </p:pic>
      <p:pic>
        <p:nvPicPr>
          <p:cNvPr id="7" name="Picture 6">
            <a:extLst>
              <a:ext uri="{FF2B5EF4-FFF2-40B4-BE49-F238E27FC236}">
                <a16:creationId xmlns:a16="http://schemas.microsoft.com/office/drawing/2014/main" id="{5BD2D16D-9CC3-4601-A3C6-17FE396DF59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rot="9244517" flipH="1">
            <a:off x="241632" y="2358987"/>
            <a:ext cx="621242" cy="1248383"/>
          </a:xfrm>
          <a:prstGeom prst="rect">
            <a:avLst/>
          </a:prstGeom>
        </p:spPr>
      </p:pic>
    </p:spTree>
    <p:extLst>
      <p:ext uri="{BB962C8B-B14F-4D97-AF65-F5344CB8AC3E}">
        <p14:creationId xmlns:p14="http://schemas.microsoft.com/office/powerpoint/2010/main" val="171766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Allen Gets a Debit Card</a:t>
            </a:r>
          </a:p>
        </p:txBody>
      </p:sp>
      <p:pic>
        <p:nvPicPr>
          <p:cNvPr id="6" name="Picture 5">
            <a:extLst>
              <a:ext uri="{FF2B5EF4-FFF2-40B4-BE49-F238E27FC236}">
                <a16:creationId xmlns:a16="http://schemas.microsoft.com/office/drawing/2014/main" id="{61AEE6E8-24FD-47F3-90B9-844A2C6DA95B}"/>
              </a:ext>
            </a:extLst>
          </p:cNvPr>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70675" y="1639142"/>
            <a:ext cx="2416175" cy="1817370"/>
          </a:xfrm>
          <a:prstGeom prst="rect">
            <a:avLst/>
          </a:prstGeom>
        </p:spPr>
      </p:pic>
      <p:sp>
        <p:nvSpPr>
          <p:cNvPr id="8" name="TextBox 7">
            <a:extLst>
              <a:ext uri="{FF2B5EF4-FFF2-40B4-BE49-F238E27FC236}">
                <a16:creationId xmlns:a16="http://schemas.microsoft.com/office/drawing/2014/main" id="{EDF63854-FD6A-497E-B40A-0AD43620A382}"/>
              </a:ext>
            </a:extLst>
          </p:cNvPr>
          <p:cNvSpPr txBox="1"/>
          <p:nvPr/>
        </p:nvSpPr>
        <p:spPr>
          <a:xfrm>
            <a:off x="3730615" y="1639142"/>
            <a:ext cx="4953000"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en-US" sz="2400" dirty="0"/>
              <a:t>Allen would like to use his </a:t>
            </a:r>
            <a:r>
              <a:rPr lang="en-US" sz="2400" b="1" dirty="0"/>
              <a:t>debit card </a:t>
            </a:r>
            <a:r>
              <a:rPr lang="en-US" sz="2400" dirty="0"/>
              <a:t>to access his credit union ATM after hours as well as to pay for purchases when he doesn’t have cash. Having a debit card is a big responsibility and it is important to protect your card and your PIN (personal identification number). The member service representative at the credit union walks Allen through the process of creating his own personal PIN and shows him how to use his ATM debit card at the ATM in the branch.</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7A56C79F-E9D6-4EB2-88AA-172CBE6FA66B}"/>
              </a:ext>
            </a:extLst>
          </p:cNvPr>
          <p:cNvGrpSpPr/>
          <p:nvPr/>
        </p:nvGrpSpPr>
        <p:grpSpPr>
          <a:xfrm rot="21098279">
            <a:off x="632281" y="3650617"/>
            <a:ext cx="2092960" cy="1273810"/>
            <a:chOff x="3525520" y="2792095"/>
            <a:chExt cx="2092960" cy="1273810"/>
          </a:xfrm>
        </p:grpSpPr>
        <p:sp>
          <p:nvSpPr>
            <p:cNvPr id="10" name="Rectangle: Rounded Corners 9">
              <a:extLst>
                <a:ext uri="{FF2B5EF4-FFF2-40B4-BE49-F238E27FC236}">
                  <a16:creationId xmlns:a16="http://schemas.microsoft.com/office/drawing/2014/main" id="{99362B87-91EB-4246-803F-758F295B0A47}"/>
                </a:ext>
              </a:extLst>
            </p:cNvPr>
            <p:cNvSpPr/>
            <p:nvPr/>
          </p:nvSpPr>
          <p:spPr>
            <a:xfrm>
              <a:off x="3525520" y="2792095"/>
              <a:ext cx="2092960" cy="1273810"/>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93CAAD6-1890-4A59-8710-A443E36C2C01}"/>
                </a:ext>
              </a:extLst>
            </p:cNvPr>
            <p:cNvGrpSpPr/>
            <p:nvPr/>
          </p:nvGrpSpPr>
          <p:grpSpPr>
            <a:xfrm>
              <a:off x="3625215" y="2842260"/>
              <a:ext cx="1902460" cy="1167763"/>
              <a:chOff x="0" y="0"/>
              <a:chExt cx="1902699" cy="1168106"/>
            </a:xfrm>
          </p:grpSpPr>
          <p:sp>
            <p:nvSpPr>
              <p:cNvPr id="12" name="Text Box 17">
                <a:extLst>
                  <a:ext uri="{FF2B5EF4-FFF2-40B4-BE49-F238E27FC236}">
                    <a16:creationId xmlns:a16="http://schemas.microsoft.com/office/drawing/2014/main" id="{473A92B8-B5C0-4EF5-A86A-D143AF2FBED7}"/>
                  </a:ext>
                </a:extLst>
              </p:cNvPr>
              <p:cNvSpPr txBox="1"/>
              <p:nvPr/>
            </p:nvSpPr>
            <p:spPr>
              <a:xfrm>
                <a:off x="0" y="0"/>
                <a:ext cx="1730326" cy="248421"/>
              </a:xfrm>
              <a:prstGeom prst="rect">
                <a:avLst/>
              </a:prstGeom>
              <a:solidFill>
                <a:srgbClr val="FFC000">
                  <a:lumMod val="40000"/>
                  <a:lumOff val="6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Your Money Credit Union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 Box 20">
                <a:extLst>
                  <a:ext uri="{FF2B5EF4-FFF2-40B4-BE49-F238E27FC236}">
                    <a16:creationId xmlns:a16="http://schemas.microsoft.com/office/drawing/2014/main" id="{56DA8300-27F0-40ED-8FE7-3D488315DE76}"/>
                  </a:ext>
                </a:extLst>
              </p:cNvPr>
              <p:cNvSpPr txBox="1"/>
              <p:nvPr/>
            </p:nvSpPr>
            <p:spPr>
              <a:xfrm>
                <a:off x="502127" y="454534"/>
                <a:ext cx="1278659" cy="480735"/>
              </a:xfrm>
              <a:prstGeom prst="rect">
                <a:avLst/>
              </a:prstGeom>
              <a:solidFill>
                <a:srgbClr val="FFC000">
                  <a:lumMod val="40000"/>
                  <a:lumOff val="6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Member Card</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A24250E-52EA-4928-B6B9-819D27C5F417}"/>
                  </a:ext>
                </a:extLst>
              </p:cNvPr>
              <p:cNvSpPr/>
              <p:nvPr/>
            </p:nvSpPr>
            <p:spPr>
              <a:xfrm>
                <a:off x="132139" y="465128"/>
                <a:ext cx="438700" cy="311848"/>
              </a:xfrm>
              <a:prstGeom prst="rect">
                <a:avLst/>
              </a:prstGeom>
              <a:solidFill>
                <a:sysClr val="window" lastClr="FFFFFF">
                  <a:lumMod val="85000"/>
                </a:sysClr>
              </a:solidFill>
              <a:ln w="31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Text Box 24">
                <a:extLst>
                  <a:ext uri="{FF2B5EF4-FFF2-40B4-BE49-F238E27FC236}">
                    <a16:creationId xmlns:a16="http://schemas.microsoft.com/office/drawing/2014/main" id="{218E1492-8713-4BA5-82FE-0DB31BE0C010}"/>
                  </a:ext>
                </a:extLst>
              </p:cNvPr>
              <p:cNvSpPr txBox="1"/>
              <p:nvPr/>
            </p:nvSpPr>
            <p:spPr>
              <a:xfrm>
                <a:off x="79284" y="882687"/>
                <a:ext cx="1770659" cy="28541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12345678901234567890</a:t>
                </a:r>
              </a:p>
            </p:txBody>
          </p:sp>
          <p:pic>
            <p:nvPicPr>
              <p:cNvPr id="16" name="Picture 15">
                <a:extLst>
                  <a:ext uri="{FF2B5EF4-FFF2-40B4-BE49-F238E27FC236}">
                    <a16:creationId xmlns:a16="http://schemas.microsoft.com/office/drawing/2014/main" id="{FDFDE067-3273-43F2-BC1C-FD5F0C23F2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2664" y="866830"/>
                <a:ext cx="280035" cy="259715"/>
              </a:xfrm>
              <a:prstGeom prst="rect">
                <a:avLst/>
              </a:prstGeom>
            </p:spPr>
          </p:pic>
        </p:grpSp>
      </p:grpSp>
      <p:pic>
        <p:nvPicPr>
          <p:cNvPr id="17" name="Picture 16" descr="A close up of a sign&#10;&#10;Description generated with very high confidence">
            <a:hlinkClick r:id="rId6"/>
            <a:extLst>
              <a:ext uri="{FF2B5EF4-FFF2-40B4-BE49-F238E27FC236}">
                <a16:creationId xmlns:a16="http://schemas.microsoft.com/office/drawing/2014/main" id="{07B3D2A8-84DD-4A76-BF5A-9B4A5F189BA6}"/>
              </a:ext>
            </a:extLst>
          </p:cNvPr>
          <p:cNvPicPr/>
          <p:nvPr/>
        </p:nvPicPr>
        <p:blipFill>
          <a:blip r:embed="rId7"/>
          <a:stretch>
            <a:fillRect/>
          </a:stretch>
        </p:blipFill>
        <p:spPr>
          <a:xfrm>
            <a:off x="290069" y="5428183"/>
            <a:ext cx="1146810" cy="805815"/>
          </a:xfrm>
          <a:prstGeom prst="rect">
            <a:avLst/>
          </a:prstGeom>
        </p:spPr>
      </p:pic>
      <p:sp>
        <p:nvSpPr>
          <p:cNvPr id="4" name="TextBox 3">
            <a:extLst>
              <a:ext uri="{FF2B5EF4-FFF2-40B4-BE49-F238E27FC236}">
                <a16:creationId xmlns:a16="http://schemas.microsoft.com/office/drawing/2014/main" id="{E7139195-83FD-44A2-8B83-97CADD57F75B}"/>
              </a:ext>
            </a:extLst>
          </p:cNvPr>
          <p:cNvSpPr txBox="1"/>
          <p:nvPr/>
        </p:nvSpPr>
        <p:spPr>
          <a:xfrm>
            <a:off x="1436879" y="5505545"/>
            <a:ext cx="1992121" cy="707886"/>
          </a:xfrm>
          <a:prstGeom prst="rect">
            <a:avLst/>
          </a:prstGeom>
          <a:noFill/>
        </p:spPr>
        <p:txBody>
          <a:bodyPr wrap="square" rtlCol="0">
            <a:spAutoFit/>
          </a:bodyPr>
          <a:lstStyle/>
          <a:p>
            <a:r>
              <a:rPr lang="en-US" sz="1000" dirty="0"/>
              <a:t>Most credit unions are a part of the “ding free” system and the downloadable app helps you find credit unions in your area.</a:t>
            </a:r>
          </a:p>
        </p:txBody>
      </p:sp>
    </p:spTree>
    <p:extLst>
      <p:ext uri="{BB962C8B-B14F-4D97-AF65-F5344CB8AC3E}">
        <p14:creationId xmlns:p14="http://schemas.microsoft.com/office/powerpoint/2010/main" val="137625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Allen Accesses Online Banking</a:t>
            </a:r>
          </a:p>
        </p:txBody>
      </p:sp>
      <p:sp>
        <p:nvSpPr>
          <p:cNvPr id="8" name="TextBox 7">
            <a:extLst>
              <a:ext uri="{FF2B5EF4-FFF2-40B4-BE49-F238E27FC236}">
                <a16:creationId xmlns:a16="http://schemas.microsoft.com/office/drawing/2014/main" id="{EDF63854-FD6A-497E-B40A-0AD43620A382}"/>
              </a:ext>
            </a:extLst>
          </p:cNvPr>
          <p:cNvSpPr txBox="1"/>
          <p:nvPr/>
        </p:nvSpPr>
        <p:spPr>
          <a:xfrm>
            <a:off x="3048000" y="1439409"/>
            <a:ext cx="5791200" cy="1938992"/>
          </a:xfrm>
          <a:prstGeom prst="rect">
            <a:avLst/>
          </a:prstGeom>
          <a:noFill/>
        </p:spPr>
        <p:txBody>
          <a:bodyPr wrap="square" rtlCol="0">
            <a:spAutoFit/>
          </a:bodyPr>
          <a:lstStyle/>
          <a:p>
            <a:pPr lvl="0"/>
            <a:r>
              <a:rPr lang="en-US" sz="2400" dirty="0"/>
              <a:t>Allen received a cell phone bill for $56.23 so he sets that up to be </a:t>
            </a:r>
            <a:r>
              <a:rPr lang="en-US" sz="2400" b="1" dirty="0"/>
              <a:t>paid online</a:t>
            </a:r>
            <a:r>
              <a:rPr lang="en-US" sz="2400" dirty="0"/>
              <a:t>. Once the payment is processed the money is automatically taken out of Allen’s </a:t>
            </a:r>
            <a:r>
              <a:rPr lang="en-US" sz="2400" dirty="0" err="1"/>
              <a:t>chequing</a:t>
            </a:r>
            <a:r>
              <a:rPr lang="en-US" sz="2400" dirty="0"/>
              <a:t> account.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F05ADEA-4804-45A8-AB0B-2B6FBDB9E26D}"/>
              </a:ext>
            </a:extLst>
          </p:cNvPr>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Lst>
          </a:blip>
          <a:stretch>
            <a:fillRect/>
          </a:stretch>
        </p:blipFill>
        <p:spPr>
          <a:xfrm>
            <a:off x="457200" y="1384981"/>
            <a:ext cx="2416175" cy="1817370"/>
          </a:xfrm>
          <a:prstGeom prst="rect">
            <a:avLst/>
          </a:prstGeom>
        </p:spPr>
      </p:pic>
      <p:pic>
        <p:nvPicPr>
          <p:cNvPr id="4" name="Picture 3">
            <a:extLst>
              <a:ext uri="{FF2B5EF4-FFF2-40B4-BE49-F238E27FC236}">
                <a16:creationId xmlns:a16="http://schemas.microsoft.com/office/drawing/2014/main" id="{151CE486-D5A6-4A79-B274-513865D87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8" y="3650068"/>
            <a:ext cx="9144000" cy="3223172"/>
          </a:xfrm>
          <a:prstGeom prst="rect">
            <a:avLst/>
          </a:prstGeom>
        </p:spPr>
      </p:pic>
    </p:spTree>
    <p:extLst>
      <p:ext uri="{BB962C8B-B14F-4D97-AF65-F5344CB8AC3E}">
        <p14:creationId xmlns:p14="http://schemas.microsoft.com/office/powerpoint/2010/main" val="353975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Allen Uses Direct Deposit</a:t>
            </a:r>
          </a:p>
        </p:txBody>
      </p:sp>
      <p:sp>
        <p:nvSpPr>
          <p:cNvPr id="8" name="TextBox 7">
            <a:extLst>
              <a:ext uri="{FF2B5EF4-FFF2-40B4-BE49-F238E27FC236}">
                <a16:creationId xmlns:a16="http://schemas.microsoft.com/office/drawing/2014/main" id="{EDF63854-FD6A-497E-B40A-0AD43620A382}"/>
              </a:ext>
            </a:extLst>
          </p:cNvPr>
          <p:cNvSpPr txBox="1"/>
          <p:nvPr/>
        </p:nvSpPr>
        <p:spPr>
          <a:xfrm>
            <a:off x="3048000" y="1439409"/>
            <a:ext cx="5791200" cy="1938992"/>
          </a:xfrm>
          <a:prstGeom prst="rect">
            <a:avLst/>
          </a:prstGeom>
          <a:noFill/>
        </p:spPr>
        <p:txBody>
          <a:bodyPr wrap="square" rtlCol="0">
            <a:spAutoFit/>
          </a:bodyPr>
          <a:lstStyle/>
          <a:p>
            <a:pPr lvl="0"/>
            <a:r>
              <a:rPr lang="en-US" sz="2400" dirty="0"/>
              <a:t>Allen has a part-time job and instead of issuing physical </a:t>
            </a:r>
            <a:r>
              <a:rPr lang="en-US" sz="2400" dirty="0" err="1"/>
              <a:t>paycheques</a:t>
            </a:r>
            <a:r>
              <a:rPr lang="en-US" sz="2400" dirty="0"/>
              <a:t>, his employer prefers to do </a:t>
            </a:r>
            <a:r>
              <a:rPr lang="en-US" sz="2400" b="1" dirty="0"/>
              <a:t>direct deposit</a:t>
            </a:r>
            <a:r>
              <a:rPr lang="en-US" sz="2400" dirty="0"/>
              <a:t>. This means that when it is payday, Allen’s pay will be automatically deposited into his account.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F05ADEA-4804-45A8-AB0B-2B6FBDB9E26D}"/>
              </a:ext>
            </a:extLst>
          </p:cNvPr>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Lst>
          </a:blip>
          <a:stretch>
            <a:fillRect/>
          </a:stretch>
        </p:blipFill>
        <p:spPr>
          <a:xfrm>
            <a:off x="457200" y="1384981"/>
            <a:ext cx="2416175" cy="1817370"/>
          </a:xfrm>
          <a:prstGeom prst="rect">
            <a:avLst/>
          </a:prstGeom>
        </p:spPr>
      </p:pic>
      <p:pic>
        <p:nvPicPr>
          <p:cNvPr id="5" name="Picture 4">
            <a:extLst>
              <a:ext uri="{FF2B5EF4-FFF2-40B4-BE49-F238E27FC236}">
                <a16:creationId xmlns:a16="http://schemas.microsoft.com/office/drawing/2014/main" id="{4AF05756-40D9-4120-8EAC-19CB54ABD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81400"/>
            <a:ext cx="9144000" cy="3521574"/>
          </a:xfrm>
          <a:prstGeom prst="rect">
            <a:avLst/>
          </a:prstGeom>
        </p:spPr>
      </p:pic>
    </p:spTree>
    <p:extLst>
      <p:ext uri="{BB962C8B-B14F-4D97-AF65-F5344CB8AC3E}">
        <p14:creationId xmlns:p14="http://schemas.microsoft.com/office/powerpoint/2010/main" val="143655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Allen Makes a Withdrawal</a:t>
            </a:r>
          </a:p>
        </p:txBody>
      </p:sp>
      <p:sp>
        <p:nvSpPr>
          <p:cNvPr id="8" name="TextBox 7">
            <a:extLst>
              <a:ext uri="{FF2B5EF4-FFF2-40B4-BE49-F238E27FC236}">
                <a16:creationId xmlns:a16="http://schemas.microsoft.com/office/drawing/2014/main" id="{EDF63854-FD6A-497E-B40A-0AD43620A382}"/>
              </a:ext>
            </a:extLst>
          </p:cNvPr>
          <p:cNvSpPr txBox="1"/>
          <p:nvPr/>
        </p:nvSpPr>
        <p:spPr>
          <a:xfrm>
            <a:off x="457200" y="1439409"/>
            <a:ext cx="8382000" cy="1569660"/>
          </a:xfrm>
          <a:prstGeom prst="rect">
            <a:avLst/>
          </a:prstGeom>
          <a:noFill/>
        </p:spPr>
        <p:txBody>
          <a:bodyPr wrap="square" rtlCol="0">
            <a:spAutoFit/>
          </a:bodyPr>
          <a:lstStyle/>
          <a:p>
            <a:pPr lvl="0"/>
            <a:r>
              <a:rPr lang="en-US" sz="2400" dirty="0"/>
              <a:t>Allen decides to take his friend out for lunch on his birthday and he pays for the bill (which totaled $33.56) </a:t>
            </a:r>
            <a:r>
              <a:rPr lang="en-US" sz="2400" b="1" dirty="0"/>
              <a:t>using his debit card</a:t>
            </a:r>
            <a:r>
              <a:rPr lang="en-US" sz="2400" dirty="0"/>
              <a:t>. When you use a debit card the money is </a:t>
            </a:r>
            <a:r>
              <a:rPr lang="en-US" sz="2400" u="sng" dirty="0"/>
              <a:t>automatically withdrawn </a:t>
            </a:r>
            <a:r>
              <a:rPr lang="en-US" sz="2400" dirty="0"/>
              <a:t>from your bank account.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0B7A5BA-F6C3-43A1-84A6-A98CCE6DD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4200"/>
            <a:ext cx="9144000" cy="3869501"/>
          </a:xfrm>
          <a:prstGeom prst="rect">
            <a:avLst/>
          </a:prstGeom>
        </p:spPr>
      </p:pic>
      <p:pic>
        <p:nvPicPr>
          <p:cNvPr id="10" name="Picture 9">
            <a:extLst>
              <a:ext uri="{FF2B5EF4-FFF2-40B4-BE49-F238E27FC236}">
                <a16:creationId xmlns:a16="http://schemas.microsoft.com/office/drawing/2014/main" id="{0544A9C3-713A-425A-968A-93B19179FEC4}"/>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tretch>
            <a:fillRect/>
          </a:stretch>
        </p:blipFill>
        <p:spPr>
          <a:xfrm rot="8485327" flipH="1">
            <a:off x="4184651" y="2510071"/>
            <a:ext cx="774698" cy="1556753"/>
          </a:xfrm>
          <a:prstGeom prst="rect">
            <a:avLst/>
          </a:prstGeom>
        </p:spPr>
      </p:pic>
    </p:spTree>
    <p:extLst>
      <p:ext uri="{BB962C8B-B14F-4D97-AF65-F5344CB8AC3E}">
        <p14:creationId xmlns:p14="http://schemas.microsoft.com/office/powerpoint/2010/main" val="81398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lstStyle/>
          <a:p>
            <a:endParaRPr lang="en-US" dirty="0"/>
          </a:p>
          <a:p>
            <a:r>
              <a:rPr lang="en-US" sz="2400" dirty="0"/>
              <a:t>Where do you put the money that you have to keep it safe? Do you keep it in a wallet or hide it somewhere in your house? </a:t>
            </a:r>
          </a:p>
          <a:p>
            <a:r>
              <a:rPr lang="en-US" sz="2400" dirty="0"/>
              <a:t>Do you have your own bank account? </a:t>
            </a:r>
          </a:p>
          <a:p>
            <a:r>
              <a:rPr lang="en-US" sz="2400" dirty="0"/>
              <a:t>Do you prefer to carry cash or use a debit card? </a:t>
            </a:r>
          </a:p>
          <a:p>
            <a:endParaRPr lang="en-US"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6000" dirty="0">
                <a:ln w="0"/>
                <a:solidFill>
                  <a:schemeClr val="tx1"/>
                </a:solidFill>
                <a:effectLst>
                  <a:outerShdw blurRad="38100" dist="19050" dir="2700000" algn="tl" rotWithShape="0">
                    <a:schemeClr val="dk1">
                      <a:alpha val="40000"/>
                    </a:schemeClr>
                  </a:outerShdw>
                </a:effectLst>
              </a:rPr>
              <a:t>Money &amp; You</a:t>
            </a:r>
          </a:p>
        </p:txBody>
      </p:sp>
      <p:pic>
        <p:nvPicPr>
          <p:cNvPr id="8" name="Picture 7">
            <a:extLst>
              <a:ext uri="{FF2B5EF4-FFF2-40B4-BE49-F238E27FC236}">
                <a16:creationId xmlns:a16="http://schemas.microsoft.com/office/drawing/2014/main" id="{DB1433E6-54A2-4DC2-8E55-FA44E8DBA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33400"/>
            <a:ext cx="1418476" cy="1484667"/>
          </a:xfrm>
          <a:prstGeom prst="rect">
            <a:avLst/>
          </a:prstGeom>
        </p:spPr>
      </p:pic>
      <p:pic>
        <p:nvPicPr>
          <p:cNvPr id="10" name="Picture 9">
            <a:extLst>
              <a:ext uri="{FF2B5EF4-FFF2-40B4-BE49-F238E27FC236}">
                <a16:creationId xmlns:a16="http://schemas.microsoft.com/office/drawing/2014/main" id="{4E766D0B-BFBD-429E-8C05-1AB38B6B21D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6712679" y="4190999"/>
            <a:ext cx="2126524" cy="2235213"/>
          </a:xfrm>
          <a:prstGeom prst="rect">
            <a:avLst/>
          </a:prstGeom>
        </p:spPr>
      </p:pic>
    </p:spTree>
    <p:extLst>
      <p:ext uri="{BB962C8B-B14F-4D97-AF65-F5344CB8AC3E}">
        <p14:creationId xmlns:p14="http://schemas.microsoft.com/office/powerpoint/2010/main" val="109401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Allen Uses an ATM</a:t>
            </a:r>
          </a:p>
        </p:txBody>
      </p:sp>
      <p:sp>
        <p:nvSpPr>
          <p:cNvPr id="8" name="TextBox 7">
            <a:extLst>
              <a:ext uri="{FF2B5EF4-FFF2-40B4-BE49-F238E27FC236}">
                <a16:creationId xmlns:a16="http://schemas.microsoft.com/office/drawing/2014/main" id="{EDF63854-FD6A-497E-B40A-0AD43620A382}"/>
              </a:ext>
            </a:extLst>
          </p:cNvPr>
          <p:cNvSpPr txBox="1"/>
          <p:nvPr/>
        </p:nvSpPr>
        <p:spPr>
          <a:xfrm>
            <a:off x="457200" y="1439409"/>
            <a:ext cx="8382000" cy="1569660"/>
          </a:xfrm>
          <a:prstGeom prst="rect">
            <a:avLst/>
          </a:prstGeom>
          <a:noFill/>
        </p:spPr>
        <p:txBody>
          <a:bodyPr wrap="square" rtlCol="0">
            <a:spAutoFit/>
          </a:bodyPr>
          <a:lstStyle/>
          <a:p>
            <a:pPr lvl="0"/>
            <a:r>
              <a:rPr lang="en-US" sz="2400" dirty="0"/>
              <a:t>Later that week, Allen decides that he need to have some actual cash for a few events coming up at school where only cash is accepted. Allen goes to his local credit union and uses the ATM to withdraw $60.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41A4F45-4E71-48F5-B6CD-D959FB6F1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4200"/>
            <a:ext cx="9144000" cy="3986044"/>
          </a:xfrm>
          <a:prstGeom prst="rect">
            <a:avLst/>
          </a:prstGeom>
        </p:spPr>
      </p:pic>
    </p:spTree>
    <p:extLst>
      <p:ext uri="{BB962C8B-B14F-4D97-AF65-F5344CB8AC3E}">
        <p14:creationId xmlns:p14="http://schemas.microsoft.com/office/powerpoint/2010/main" val="459001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Checking Your Records</a:t>
            </a:r>
          </a:p>
        </p:txBody>
      </p:sp>
      <p:sp>
        <p:nvSpPr>
          <p:cNvPr id="8" name="TextBox 7">
            <a:extLst>
              <a:ext uri="{FF2B5EF4-FFF2-40B4-BE49-F238E27FC236}">
                <a16:creationId xmlns:a16="http://schemas.microsoft.com/office/drawing/2014/main" id="{EDF63854-FD6A-497E-B40A-0AD43620A382}"/>
              </a:ext>
            </a:extLst>
          </p:cNvPr>
          <p:cNvSpPr txBox="1"/>
          <p:nvPr/>
        </p:nvSpPr>
        <p:spPr>
          <a:xfrm>
            <a:off x="444137" y="1615612"/>
            <a:ext cx="8382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Every so often it is a good idea to check your records against the records of your bank or credit union. If you have access to online banking you can check your debits (withdrawals), credits (deposits) and account balance at any time. </a:t>
            </a:r>
          </a:p>
        </p:txBody>
      </p:sp>
      <p:pic>
        <p:nvPicPr>
          <p:cNvPr id="4" name="Picture 3">
            <a:extLst>
              <a:ext uri="{FF2B5EF4-FFF2-40B4-BE49-F238E27FC236}">
                <a16:creationId xmlns:a16="http://schemas.microsoft.com/office/drawing/2014/main" id="{A014C32D-36B2-45D1-8E9F-D2487D2BC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4" y="3352800"/>
            <a:ext cx="9087614" cy="3822806"/>
          </a:xfrm>
          <a:prstGeom prst="rect">
            <a:avLst/>
          </a:prstGeom>
        </p:spPr>
      </p:pic>
    </p:spTree>
    <p:extLst>
      <p:ext uri="{BB962C8B-B14F-4D97-AF65-F5344CB8AC3E}">
        <p14:creationId xmlns:p14="http://schemas.microsoft.com/office/powerpoint/2010/main" val="148926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D88D3D38-CCA3-42D1-9FC5-C24B58580C70}"/>
              </a:ext>
            </a:extLst>
          </p:cNvPr>
          <p:cNvSpPr>
            <a:spLocks noGrp="1"/>
          </p:cNvSpPr>
          <p:nvPr>
            <p:ph sz="half" idx="2"/>
          </p:nvPr>
        </p:nvSpPr>
        <p:spPr>
          <a:xfrm>
            <a:off x="457200" y="1535113"/>
            <a:ext cx="4040188" cy="4591050"/>
          </a:xfrm>
        </p:spPr>
        <p:txBody>
          <a:bodyPr>
            <a:normAutofit fontScale="92500"/>
          </a:bodyPr>
          <a:lstStyle/>
          <a:p>
            <a:pPr marL="0" indent="0">
              <a:buNone/>
            </a:pPr>
            <a:r>
              <a:rPr lang="en-US" dirty="0"/>
              <a:t>It is a good idea to compare your records with your bank or credit union to see if there are any </a:t>
            </a:r>
            <a:r>
              <a:rPr lang="en-US" b="1" dirty="0"/>
              <a:t>discrepancies</a:t>
            </a:r>
            <a:r>
              <a:rPr lang="en-US" dirty="0"/>
              <a:t> (differences). </a:t>
            </a:r>
          </a:p>
          <a:p>
            <a:pPr marL="0" indent="0">
              <a:buNone/>
            </a:pPr>
            <a:r>
              <a:rPr lang="en-US" dirty="0"/>
              <a:t>For example, Allen accesses his online banking and notices that his account balance according to his credit union is </a:t>
            </a:r>
            <a:r>
              <a:rPr lang="en-US" dirty="0">
                <a:solidFill>
                  <a:srgbClr val="C00000"/>
                </a:solidFill>
              </a:rPr>
              <a:t>$797.21</a:t>
            </a:r>
            <a:r>
              <a:rPr lang="en-US" dirty="0"/>
              <a:t>; however, according to his </a:t>
            </a:r>
            <a:r>
              <a:rPr lang="en-US" dirty="0" err="1"/>
              <a:t>Chequebook</a:t>
            </a:r>
            <a:r>
              <a:rPr lang="en-US" dirty="0"/>
              <a:t> Register his account balance is only </a:t>
            </a:r>
            <a:r>
              <a:rPr lang="en-US" dirty="0">
                <a:solidFill>
                  <a:srgbClr val="C00000"/>
                </a:solidFill>
              </a:rPr>
              <a:t>$423.71</a:t>
            </a:r>
            <a:r>
              <a:rPr lang="en-US" dirty="0"/>
              <a:t>. </a:t>
            </a:r>
          </a:p>
          <a:p>
            <a:pPr marL="0" indent="0">
              <a:buNone/>
            </a:pPr>
            <a:r>
              <a:rPr lang="en-US" b="1" dirty="0">
                <a:solidFill>
                  <a:srgbClr val="C00000"/>
                </a:solidFill>
              </a:rPr>
              <a:t>What might have happened?</a:t>
            </a:r>
          </a:p>
          <a:p>
            <a:pPr marL="0" indent="0">
              <a:buNone/>
            </a:pPr>
            <a:endParaRPr lang="en-US"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Account Reconciliation</a:t>
            </a:r>
          </a:p>
        </p:txBody>
      </p:sp>
      <p:pic>
        <p:nvPicPr>
          <p:cNvPr id="11" name="Picture 10">
            <a:extLst>
              <a:ext uri="{FF2B5EF4-FFF2-40B4-BE49-F238E27FC236}">
                <a16:creationId xmlns:a16="http://schemas.microsoft.com/office/drawing/2014/main" id="{3B029547-142F-4F73-8451-DD8FE678CC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4571354" y="1805929"/>
            <a:ext cx="4320234" cy="4320234"/>
          </a:xfrm>
          <a:prstGeom prst="rect">
            <a:avLst/>
          </a:prstGeom>
        </p:spPr>
      </p:pic>
    </p:spTree>
    <p:extLst>
      <p:ext uri="{BB962C8B-B14F-4D97-AF65-F5344CB8AC3E}">
        <p14:creationId xmlns:p14="http://schemas.microsoft.com/office/powerpoint/2010/main" val="254687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7D08F-06C1-4082-9B14-0A212DE13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400"/>
            <a:ext cx="9144000" cy="6259600"/>
          </a:xfrm>
          <a:prstGeom prst="rect">
            <a:avLst/>
          </a:prstGeom>
        </p:spPr>
      </p:pic>
      <p:sp>
        <p:nvSpPr>
          <p:cNvPr id="4" name="TextBox 3">
            <a:extLst>
              <a:ext uri="{FF2B5EF4-FFF2-40B4-BE49-F238E27FC236}">
                <a16:creationId xmlns:a16="http://schemas.microsoft.com/office/drawing/2014/main" id="{2466D8EB-F35F-4273-BB94-4D3BC7382587}"/>
              </a:ext>
            </a:extLst>
          </p:cNvPr>
          <p:cNvSpPr txBox="1"/>
          <p:nvPr/>
        </p:nvSpPr>
        <p:spPr>
          <a:xfrm>
            <a:off x="381000" y="152400"/>
            <a:ext cx="8458200" cy="369332"/>
          </a:xfrm>
          <a:prstGeom prst="rect">
            <a:avLst/>
          </a:prstGeom>
          <a:noFill/>
        </p:spPr>
        <p:txBody>
          <a:bodyPr wrap="square" rtlCol="0">
            <a:spAutoFit/>
          </a:bodyPr>
          <a:lstStyle/>
          <a:p>
            <a:r>
              <a:rPr lang="en-US" dirty="0"/>
              <a:t>Allen can fill out a simple form like this to find the discrepancies:</a:t>
            </a:r>
          </a:p>
        </p:txBody>
      </p:sp>
    </p:spTree>
    <p:extLst>
      <p:ext uri="{BB962C8B-B14F-4D97-AF65-F5344CB8AC3E}">
        <p14:creationId xmlns:p14="http://schemas.microsoft.com/office/powerpoint/2010/main" val="763747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Updating Your Register</a:t>
            </a:r>
          </a:p>
        </p:txBody>
      </p:sp>
      <p:pic>
        <p:nvPicPr>
          <p:cNvPr id="7" name="Picture 6">
            <a:extLst>
              <a:ext uri="{FF2B5EF4-FFF2-40B4-BE49-F238E27FC236}">
                <a16:creationId xmlns:a16="http://schemas.microsoft.com/office/drawing/2014/main" id="{68DECAC7-0754-4AC7-800A-7D173928F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9144000" cy="4560503"/>
          </a:xfrm>
          <a:prstGeom prst="rect">
            <a:avLst/>
          </a:prstGeom>
        </p:spPr>
      </p:pic>
      <p:sp>
        <p:nvSpPr>
          <p:cNvPr id="8" name="TextBox 7">
            <a:extLst>
              <a:ext uri="{FF2B5EF4-FFF2-40B4-BE49-F238E27FC236}">
                <a16:creationId xmlns:a16="http://schemas.microsoft.com/office/drawing/2014/main" id="{579AF53D-8142-4EE0-8B4D-2E3AF69643C8}"/>
              </a:ext>
            </a:extLst>
          </p:cNvPr>
          <p:cNvSpPr txBox="1"/>
          <p:nvPr/>
        </p:nvSpPr>
        <p:spPr>
          <a:xfrm>
            <a:off x="152400" y="1524000"/>
            <a:ext cx="8610600" cy="923330"/>
          </a:xfrm>
          <a:prstGeom prst="rect">
            <a:avLst/>
          </a:prstGeom>
          <a:noFill/>
        </p:spPr>
        <p:txBody>
          <a:bodyPr wrap="square" rtlCol="0">
            <a:spAutoFit/>
          </a:bodyPr>
          <a:lstStyle/>
          <a:p>
            <a:r>
              <a:rPr lang="en-US" dirty="0"/>
              <a:t>If you do find discrepancies, it is always important to update your </a:t>
            </a:r>
            <a:r>
              <a:rPr lang="en-US" dirty="0" err="1"/>
              <a:t>chequebook</a:t>
            </a:r>
            <a:r>
              <a:rPr lang="en-US" dirty="0"/>
              <a:t> register with the changes. When Allen makes the adjustments his account balance reconciles with the online records published by his credit union.</a:t>
            </a:r>
          </a:p>
        </p:txBody>
      </p:sp>
    </p:spTree>
    <p:extLst>
      <p:ext uri="{BB962C8B-B14F-4D97-AF65-F5344CB8AC3E}">
        <p14:creationId xmlns:p14="http://schemas.microsoft.com/office/powerpoint/2010/main" val="3200568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AEC571-54E7-4B91-BEB2-11210790A0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45720" rIns="549102"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49" name="Picture 1">
            <a:extLst>
              <a:ext uri="{FF2B5EF4-FFF2-40B4-BE49-F238E27FC236}">
                <a16:creationId xmlns:a16="http://schemas.microsoft.com/office/drawing/2014/main" id="{A233ECA3-BFCF-4888-A6E5-87702CC0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352800"/>
            <a:ext cx="1057275" cy="98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58BEC7D-4A91-462F-8A32-49A90748F743}"/>
              </a:ext>
            </a:extLst>
          </p:cNvPr>
          <p:cNvSpPr>
            <a:spLocks noChangeArrowheads="1"/>
          </p:cNvSpPr>
          <p:nvPr/>
        </p:nvSpPr>
        <p:spPr bwMode="auto">
          <a:xfrm>
            <a:off x="2067595" y="2856639"/>
            <a:ext cx="439921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Financial Institutions and You</a:t>
            </a:r>
            <a:endParaRPr kumimoji="0" lang="en-US" altLang="en-US" sz="6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Assignment #3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7514C6B4-4245-4C46-9E6E-F1FF546AC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9600"/>
            <a:ext cx="1523829" cy="1523829"/>
          </a:xfrm>
          <a:prstGeom prst="rect">
            <a:avLst/>
          </a:prstGeom>
        </p:spPr>
      </p:pic>
    </p:spTree>
    <p:extLst>
      <p:ext uri="{BB962C8B-B14F-4D97-AF65-F5344CB8AC3E}">
        <p14:creationId xmlns:p14="http://schemas.microsoft.com/office/powerpoint/2010/main" val="81418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US" sz="2400" dirty="0"/>
              <a:t>There are actually many different types of financial institutions offering various services and </a:t>
            </a:r>
            <a:r>
              <a:rPr lang="en-US" sz="2400" b="1" dirty="0"/>
              <a:t>knowing the differences between each will help you to make a more informed choice </a:t>
            </a:r>
            <a:r>
              <a:rPr lang="en-US" sz="2400" dirty="0"/>
              <a:t>on where you would like to put your money and who you would like to manage it. </a:t>
            </a:r>
          </a:p>
          <a:p>
            <a:r>
              <a:rPr lang="en-CA" sz="2400" dirty="0"/>
              <a:t>B</a:t>
            </a:r>
            <a:r>
              <a:rPr lang="en-US" sz="2400" dirty="0" err="1"/>
              <a:t>anks</a:t>
            </a:r>
            <a:endParaRPr lang="en-US" sz="2400" dirty="0"/>
          </a:p>
          <a:p>
            <a:r>
              <a:rPr lang="en-CA" sz="2400" dirty="0">
                <a:hlinkClick r:id="rId3"/>
              </a:rPr>
              <a:t>C</a:t>
            </a:r>
            <a:r>
              <a:rPr lang="en-US" sz="2400" dirty="0" err="1">
                <a:hlinkClick r:id="rId3"/>
              </a:rPr>
              <a:t>redit</a:t>
            </a:r>
            <a:r>
              <a:rPr lang="en-US" sz="2400" dirty="0">
                <a:hlinkClick r:id="rId3"/>
              </a:rPr>
              <a:t> Unions</a:t>
            </a:r>
            <a:endParaRPr lang="en-US" sz="2400" dirty="0"/>
          </a:p>
          <a:p>
            <a:r>
              <a:rPr lang="en-CA" sz="2400" dirty="0"/>
              <a:t>Brokerage Firms</a:t>
            </a:r>
          </a:p>
          <a:p>
            <a:r>
              <a:rPr lang="en-CA" sz="2400" dirty="0"/>
              <a:t>Wealth Management/Trust Companies</a:t>
            </a:r>
            <a:endParaRPr lang="en-US" sz="2400"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Different Types of Financial Institutions</a:t>
            </a:r>
          </a:p>
        </p:txBody>
      </p:sp>
      <p:pic>
        <p:nvPicPr>
          <p:cNvPr id="11" name="Picture 10">
            <a:extLst>
              <a:ext uri="{FF2B5EF4-FFF2-40B4-BE49-F238E27FC236}">
                <a16:creationId xmlns:a16="http://schemas.microsoft.com/office/drawing/2014/main" id="{F34C06DD-49CD-4482-B1E6-659E66622C7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5943600" y="3128770"/>
            <a:ext cx="2340293" cy="3227990"/>
          </a:xfrm>
          <a:prstGeom prst="rect">
            <a:avLst/>
          </a:prstGeom>
        </p:spPr>
      </p:pic>
      <p:sp>
        <p:nvSpPr>
          <p:cNvPr id="13" name="TextBox 12">
            <a:extLst>
              <a:ext uri="{FF2B5EF4-FFF2-40B4-BE49-F238E27FC236}">
                <a16:creationId xmlns:a16="http://schemas.microsoft.com/office/drawing/2014/main" id="{1B370535-0DFF-4D61-AFAB-9B235F018D0D}"/>
              </a:ext>
            </a:extLst>
          </p:cNvPr>
          <p:cNvSpPr txBox="1"/>
          <p:nvPr/>
        </p:nvSpPr>
        <p:spPr>
          <a:xfrm>
            <a:off x="18402" y="5908771"/>
            <a:ext cx="6534797" cy="369332"/>
          </a:xfrm>
          <a:prstGeom prst="rect">
            <a:avLst/>
          </a:prstGeom>
          <a:noFill/>
        </p:spPr>
        <p:txBody>
          <a:bodyPr wrap="square" rtlCol="0">
            <a:spAutoFit/>
          </a:bodyPr>
          <a:lstStyle/>
          <a:p>
            <a:r>
              <a:rPr lang="en-CA" b="1" dirty="0"/>
              <a:t>Required Reading</a:t>
            </a:r>
            <a:r>
              <a:rPr lang="en-CA" dirty="0"/>
              <a:t>: Different Types of Financial Institutions</a:t>
            </a:r>
            <a:endParaRPr lang="en-US" dirty="0"/>
          </a:p>
        </p:txBody>
      </p:sp>
    </p:spTree>
    <p:extLst>
      <p:ext uri="{BB962C8B-B14F-4D97-AF65-F5344CB8AC3E}">
        <p14:creationId xmlns:p14="http://schemas.microsoft.com/office/powerpoint/2010/main" val="2779979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How Safe is Your Money?</a:t>
            </a:r>
          </a:p>
        </p:txBody>
      </p:sp>
      <p:graphicFrame>
        <p:nvGraphicFramePr>
          <p:cNvPr id="3" name="Table 2">
            <a:extLst>
              <a:ext uri="{FF2B5EF4-FFF2-40B4-BE49-F238E27FC236}">
                <a16:creationId xmlns:a16="http://schemas.microsoft.com/office/drawing/2014/main" id="{96137DB9-CE13-4CF3-B084-CDDAA1B813AD}"/>
              </a:ext>
            </a:extLst>
          </p:cNvPr>
          <p:cNvGraphicFramePr>
            <a:graphicFrameLocks noGrp="1"/>
          </p:cNvGraphicFramePr>
          <p:nvPr>
            <p:extLst>
              <p:ext uri="{D42A27DB-BD31-4B8C-83A1-F6EECF244321}">
                <p14:modId xmlns:p14="http://schemas.microsoft.com/office/powerpoint/2010/main" val="3987470894"/>
              </p:ext>
            </p:extLst>
          </p:nvPr>
        </p:nvGraphicFramePr>
        <p:xfrm>
          <a:off x="533400" y="3247708"/>
          <a:ext cx="8153400" cy="3274340"/>
        </p:xfrm>
        <a:graphic>
          <a:graphicData uri="http://schemas.openxmlformats.org/drawingml/2006/table">
            <a:tbl>
              <a:tblPr firstRow="1" firstCol="1" bandRow="1">
                <a:tableStyleId>{F2DE63D5-997A-4646-A377-4702673A728D}</a:tableStyleId>
              </a:tblPr>
              <a:tblGrid>
                <a:gridCol w="2494853">
                  <a:extLst>
                    <a:ext uri="{9D8B030D-6E8A-4147-A177-3AD203B41FA5}">
                      <a16:colId xmlns:a16="http://schemas.microsoft.com/office/drawing/2014/main" val="153718576"/>
                    </a:ext>
                  </a:extLst>
                </a:gridCol>
                <a:gridCol w="2801805">
                  <a:extLst>
                    <a:ext uri="{9D8B030D-6E8A-4147-A177-3AD203B41FA5}">
                      <a16:colId xmlns:a16="http://schemas.microsoft.com/office/drawing/2014/main" val="2138016267"/>
                    </a:ext>
                  </a:extLst>
                </a:gridCol>
                <a:gridCol w="2856742">
                  <a:extLst>
                    <a:ext uri="{9D8B030D-6E8A-4147-A177-3AD203B41FA5}">
                      <a16:colId xmlns:a16="http://schemas.microsoft.com/office/drawing/2014/main" val="2893055419"/>
                    </a:ext>
                  </a:extLst>
                </a:gridCol>
              </a:tblGrid>
              <a:tr h="185476">
                <a:tc>
                  <a:txBody>
                    <a:bodyPr/>
                    <a:lstStyle/>
                    <a:p>
                      <a:pPr marL="0" marR="0">
                        <a:spcBef>
                          <a:spcPts val="0"/>
                        </a:spcBef>
                        <a:spcAft>
                          <a:spcPts val="0"/>
                        </a:spcAft>
                      </a:pPr>
                      <a:r>
                        <a:rPr lang="en-US" sz="1400">
                          <a:effectLst/>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Banks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Credit Unions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4498302"/>
                  </a:ext>
                </a:extLst>
              </a:tr>
              <a:tr h="927380">
                <a:tc>
                  <a:txBody>
                    <a:bodyPr/>
                    <a:lstStyle/>
                    <a:p>
                      <a:pPr marL="0" marR="0">
                        <a:spcBef>
                          <a:spcPts val="0"/>
                        </a:spcBef>
                        <a:spcAft>
                          <a:spcPts val="0"/>
                        </a:spcAft>
                      </a:pPr>
                      <a:r>
                        <a:rPr lang="en-US" sz="1400">
                          <a:effectLst/>
                        </a:rPr>
                        <a:t>How are they regulated?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Canada’s banks are federally regulated according to the </a:t>
                      </a:r>
                      <a:r>
                        <a:rPr lang="en-US" sz="1400" dirty="0">
                          <a:effectLst/>
                          <a:hlinkClick r:id="rId3"/>
                        </a:rPr>
                        <a:t>Bank Act</a:t>
                      </a: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Credit unions and Caisse populaires are regulated provincially under the </a:t>
                      </a:r>
                      <a:r>
                        <a:rPr lang="en-US" sz="1400" u="sng">
                          <a:effectLst/>
                          <a:hlinkClick r:id="rId4"/>
                        </a:rPr>
                        <a:t>FIRB</a:t>
                      </a:r>
                      <a:r>
                        <a:rPr lang="en-US" sz="1400">
                          <a:effectLst/>
                        </a:rPr>
                        <a:t> or Financial Institutions Regulation Branch.</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9676317"/>
                  </a:ext>
                </a:extLst>
              </a:tr>
              <a:tr h="2040236">
                <a:tc>
                  <a:txBody>
                    <a:bodyPr/>
                    <a:lstStyle/>
                    <a:p>
                      <a:pPr marL="0" marR="0">
                        <a:spcBef>
                          <a:spcPts val="0"/>
                        </a:spcBef>
                        <a:spcAft>
                          <a:spcPts val="0"/>
                        </a:spcAft>
                      </a:pPr>
                      <a:r>
                        <a:rPr lang="en-US" sz="1400">
                          <a:effectLst/>
                        </a:rPr>
                        <a:t>How much money is insured?</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The CDIC (</a:t>
                      </a:r>
                      <a:r>
                        <a:rPr lang="en-US" sz="1400" dirty="0">
                          <a:effectLst/>
                          <a:hlinkClick r:id="rId5"/>
                        </a:rPr>
                        <a:t>Canada Deposit Insurance Corporation</a:t>
                      </a:r>
                      <a:r>
                        <a:rPr lang="en-US" sz="1400" dirty="0">
                          <a:effectLst/>
                        </a:rPr>
                        <a:t>) ensures most Canadian deposits at a bank for up to a maximum of $100,000 per depositor in each institution. This means that if the financial institution you have your money at goes out of business, you are automatically insured for this amount.</a:t>
                      </a:r>
                    </a:p>
                    <a:p>
                      <a:pPr marL="0" marR="0">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If you are a member of a credit union or a </a:t>
                      </a:r>
                      <a:r>
                        <a:rPr lang="en-US" sz="1400" dirty="0" err="1">
                          <a:effectLst/>
                        </a:rPr>
                        <a:t>caisse</a:t>
                      </a:r>
                      <a:r>
                        <a:rPr lang="en-US" sz="1400" dirty="0">
                          <a:effectLst/>
                        </a:rPr>
                        <a:t> </a:t>
                      </a:r>
                      <a:r>
                        <a:rPr lang="en-US" sz="1400" dirty="0" err="1">
                          <a:effectLst/>
                        </a:rPr>
                        <a:t>populaire</a:t>
                      </a:r>
                      <a:r>
                        <a:rPr lang="en-US" sz="1400" dirty="0">
                          <a:effectLst/>
                        </a:rPr>
                        <a:t> in Manitoba, your money is fully insured under the </a:t>
                      </a:r>
                      <a:r>
                        <a:rPr lang="en-US" sz="1400" dirty="0">
                          <a:effectLst/>
                          <a:hlinkClick r:id="rId6"/>
                        </a:rPr>
                        <a:t>Deposit Guarantee Corporation of Manitoba</a:t>
                      </a:r>
                      <a:r>
                        <a:rPr lang="en-US" sz="1400" dirty="0">
                          <a:effectLst/>
                        </a:rPr>
                        <a:t>. That means that ALL of your deposits are fully insured; there is no maximum limit.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2250281"/>
                  </a:ext>
                </a:extLst>
              </a:tr>
            </a:tbl>
          </a:graphicData>
        </a:graphic>
      </p:graphicFrame>
      <p:pic>
        <p:nvPicPr>
          <p:cNvPr id="6" name="Picture 5">
            <a:extLst>
              <a:ext uri="{FF2B5EF4-FFF2-40B4-BE49-F238E27FC236}">
                <a16:creationId xmlns:a16="http://schemas.microsoft.com/office/drawing/2014/main" id="{AA92F712-1552-4C6D-A517-B0E695E7A969}"/>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PastelsSmooth/>
                    </a14:imgEffect>
                  </a14:imgLayer>
                </a14:imgProps>
              </a:ext>
              <a:ext uri="{28A0092B-C50C-407E-A947-70E740481C1C}">
                <a14:useLocalDpi xmlns:a14="http://schemas.microsoft.com/office/drawing/2010/main" val="0"/>
              </a:ext>
            </a:extLst>
          </a:blip>
          <a:stretch>
            <a:fillRect/>
          </a:stretch>
        </p:blipFill>
        <p:spPr>
          <a:xfrm rot="9244517" flipH="1">
            <a:off x="181122" y="1389193"/>
            <a:ext cx="1249319" cy="2510502"/>
          </a:xfrm>
          <a:prstGeom prst="rect">
            <a:avLst/>
          </a:prstGeom>
        </p:spPr>
      </p:pic>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rmAutofit/>
          </a:bodyPr>
          <a:lstStyle/>
          <a:p>
            <a:pPr marL="0" indent="0">
              <a:buNone/>
            </a:pPr>
            <a:r>
              <a:rPr lang="en-US" sz="2400" dirty="0"/>
              <a:t>We are lucky in Canada because we have a very stable financial system. One of the reasons for this is because the Bank of Canada oversees the operation of financial institutions and there are many regulations and laws in place to protect the system. </a:t>
            </a:r>
          </a:p>
          <a:p>
            <a:pPr marL="0" indent="0">
              <a:buNone/>
            </a:pPr>
            <a:endParaRPr lang="en-US" sz="2400" dirty="0"/>
          </a:p>
        </p:txBody>
      </p:sp>
    </p:spTree>
    <p:extLst>
      <p:ext uri="{BB962C8B-B14F-4D97-AF65-F5344CB8AC3E}">
        <p14:creationId xmlns:p14="http://schemas.microsoft.com/office/powerpoint/2010/main" val="428987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4AEC571-54E7-4B91-BEB2-11210790A0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45720" rIns="549102" bIns="45720" numCol="1" anchor="ctr" anchorCtr="0" compatLnSpc="1">
            <a:prstTxWarp prst="textNoShape">
              <a:avLst/>
            </a:prstTxWarp>
            <a:spAutoFit/>
          </a:bodyPr>
          <a:lstStyle/>
          <a:p>
            <a:endParaRPr lang="en-US" dirty="0"/>
          </a:p>
        </p:txBody>
      </p:sp>
      <p:pic>
        <p:nvPicPr>
          <p:cNvPr id="2049" name="Picture 1">
            <a:extLst>
              <a:ext uri="{FF2B5EF4-FFF2-40B4-BE49-F238E27FC236}">
                <a16:creationId xmlns:a16="http://schemas.microsoft.com/office/drawing/2014/main" id="{A233ECA3-BFCF-4888-A6E5-87702CC0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352800"/>
            <a:ext cx="1057275" cy="9874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58BEC7D-4A91-462F-8A32-49A90748F743}"/>
              </a:ext>
            </a:extLst>
          </p:cNvPr>
          <p:cNvSpPr>
            <a:spLocks noChangeArrowheads="1"/>
          </p:cNvSpPr>
          <p:nvPr/>
        </p:nvSpPr>
        <p:spPr bwMode="auto">
          <a:xfrm>
            <a:off x="2067595" y="3272135"/>
            <a:ext cx="439921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Financial Institutions and You</a:t>
            </a:r>
            <a:endParaRPr kumimoji="0" lang="en-US" altLang="en-US" sz="600" b="0" i="0" u="none" strike="noStrike" cap="none" normalizeH="0" baseline="0" dirty="0">
              <a:ln>
                <a:noFill/>
              </a:ln>
              <a:solidFill>
                <a:srgbClr val="0070C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Assignment #1</a:t>
            </a:r>
            <a:endParaRPr kumimoji="0" lang="en-US" altLang="en-US" sz="1800" b="0" i="0" u="none" strike="noStrike" cap="none" normalizeH="0" baseline="0" dirty="0">
              <a:ln>
                <a:noFill/>
              </a:ln>
              <a:solidFill>
                <a:srgbClr val="0070C0"/>
              </a:solidFill>
              <a:effectLst/>
              <a:latin typeface="Arial" panose="020B0604020202020204" pitchFamily="34" charset="0"/>
            </a:endParaRPr>
          </a:p>
        </p:txBody>
      </p:sp>
      <p:pic>
        <p:nvPicPr>
          <p:cNvPr id="7" name="Picture 6">
            <a:extLst>
              <a:ext uri="{FF2B5EF4-FFF2-40B4-BE49-F238E27FC236}">
                <a16:creationId xmlns:a16="http://schemas.microsoft.com/office/drawing/2014/main" id="{7514C6B4-4245-4C46-9E6E-F1FF546AC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9600"/>
            <a:ext cx="1523829" cy="1523829"/>
          </a:xfrm>
          <a:prstGeom prst="rect">
            <a:avLst/>
          </a:prstGeom>
        </p:spPr>
      </p:pic>
    </p:spTree>
    <p:extLst>
      <p:ext uri="{BB962C8B-B14F-4D97-AF65-F5344CB8AC3E}">
        <p14:creationId xmlns:p14="http://schemas.microsoft.com/office/powerpoint/2010/main" val="207874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a:xfrm>
            <a:off x="228600" y="1600200"/>
            <a:ext cx="8458200" cy="5029200"/>
          </a:xfrm>
        </p:spPr>
        <p:txBody>
          <a:bodyPr>
            <a:noAutofit/>
          </a:bodyPr>
          <a:lstStyle/>
          <a:p>
            <a:r>
              <a:rPr lang="en-US" sz="2400" dirty="0"/>
              <a:t>A </a:t>
            </a:r>
            <a:r>
              <a:rPr lang="en-US" sz="2400" b="1" dirty="0" err="1"/>
              <a:t>chequing</a:t>
            </a:r>
            <a:r>
              <a:rPr lang="en-US" sz="2400" b="1" dirty="0"/>
              <a:t> account</a:t>
            </a:r>
            <a:r>
              <a:rPr lang="en-US" sz="2400" dirty="0"/>
              <a:t> is a deposit account used for day-to-day </a:t>
            </a:r>
            <a:r>
              <a:rPr lang="en-US" sz="2400" dirty="0" smtClean="0"/>
              <a:t>spending</a:t>
            </a:r>
          </a:p>
          <a:p>
            <a:r>
              <a:rPr lang="en-US" sz="2400" dirty="0" smtClean="0"/>
              <a:t>It </a:t>
            </a:r>
            <a:r>
              <a:rPr lang="en-US" sz="2400" dirty="0"/>
              <a:t>is called a </a:t>
            </a:r>
            <a:r>
              <a:rPr lang="en-US" sz="2400" dirty="0" err="1"/>
              <a:t>chequing</a:t>
            </a:r>
            <a:r>
              <a:rPr lang="en-US" sz="2400" dirty="0"/>
              <a:t> account because before debit cards came along, writing </a:t>
            </a:r>
            <a:r>
              <a:rPr lang="en-US" sz="2400" dirty="0" err="1"/>
              <a:t>cheques</a:t>
            </a:r>
            <a:r>
              <a:rPr lang="en-US" sz="2400" dirty="0"/>
              <a:t> was the primary way individuals paid for items when they weren’t using </a:t>
            </a:r>
            <a:r>
              <a:rPr lang="en-US" sz="2400" dirty="0" smtClean="0"/>
              <a:t>cash</a:t>
            </a:r>
          </a:p>
          <a:p>
            <a:r>
              <a:rPr lang="en-US" sz="2400" dirty="0" smtClean="0"/>
              <a:t>You </a:t>
            </a:r>
            <a:r>
              <a:rPr lang="en-US" sz="2400" dirty="0"/>
              <a:t>can deposit and withdraw money from a </a:t>
            </a:r>
            <a:r>
              <a:rPr lang="en-US" sz="2400" dirty="0" err="1"/>
              <a:t>chequing</a:t>
            </a:r>
            <a:r>
              <a:rPr lang="en-US" sz="2400" dirty="0"/>
              <a:t> account and if you wish, your </a:t>
            </a:r>
            <a:r>
              <a:rPr lang="en-US" sz="2400" dirty="0" err="1"/>
              <a:t>chequing</a:t>
            </a:r>
            <a:r>
              <a:rPr lang="en-US" sz="2400" dirty="0"/>
              <a:t> account can be connected to a debit card or </a:t>
            </a:r>
            <a:r>
              <a:rPr lang="en-US" sz="2400" dirty="0" err="1" smtClean="0"/>
              <a:t>cheques</a:t>
            </a:r>
            <a:endParaRPr lang="en-US" sz="2400" dirty="0" smtClean="0"/>
          </a:p>
          <a:p>
            <a:r>
              <a:rPr lang="en-US" sz="2400" dirty="0" smtClean="0"/>
              <a:t>Some </a:t>
            </a:r>
            <a:r>
              <a:rPr lang="en-US" sz="2400" dirty="0"/>
              <a:t>banks and credit unions also pay a low interest rate on the balance in your </a:t>
            </a:r>
            <a:r>
              <a:rPr lang="en-US" sz="2400" dirty="0" err="1"/>
              <a:t>chequing</a:t>
            </a:r>
            <a:r>
              <a:rPr lang="en-US" sz="2400" dirty="0"/>
              <a:t> </a:t>
            </a:r>
            <a:r>
              <a:rPr lang="en-US" sz="2400" dirty="0" smtClean="0"/>
              <a:t>account</a:t>
            </a:r>
          </a:p>
          <a:p>
            <a:r>
              <a:rPr lang="en-US" sz="2400" b="1" dirty="0" err="1" smtClean="0"/>
              <a:t>Chequing</a:t>
            </a:r>
            <a:r>
              <a:rPr lang="en-US" sz="2400" b="1" dirty="0" smtClean="0"/>
              <a:t> </a:t>
            </a:r>
            <a:r>
              <a:rPr lang="en-US" sz="2400" b="1" dirty="0"/>
              <a:t>accounts are designed to be used for day-to-day transactions</a:t>
            </a:r>
            <a:r>
              <a:rPr lang="en-US" sz="2400" dirty="0"/>
              <a:t> and if you use this account for your spending (purchases, bills) then it will be easier to track your money flow. </a:t>
            </a:r>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a:ea typeface="+mn-ea"/>
                <a:cs typeface="+mn-cs"/>
              </a:rPr>
              <a:t>Chequing</a:t>
            </a: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 Accounts</a:t>
            </a:r>
          </a:p>
        </p:txBody>
      </p:sp>
    </p:spTree>
    <p:extLst>
      <p:ext uri="{BB962C8B-B14F-4D97-AF65-F5344CB8AC3E}">
        <p14:creationId xmlns:p14="http://schemas.microsoft.com/office/powerpoint/2010/main" val="9181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136564-9AFC-4EDC-A157-6FA045548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457200"/>
            <a:ext cx="9144000" cy="5952901"/>
          </a:xfrm>
          <a:prstGeom prst="rect">
            <a:avLst/>
          </a:prstGeom>
        </p:spPr>
      </p:pic>
    </p:spTree>
    <p:extLst>
      <p:ext uri="{BB962C8B-B14F-4D97-AF65-F5344CB8AC3E}">
        <p14:creationId xmlns:p14="http://schemas.microsoft.com/office/powerpoint/2010/main" val="4196197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757593-D59D-4E7B-B004-D77861B0D490}"/>
              </a:ext>
            </a:extLst>
          </p:cNvPr>
          <p:cNvGraphicFramePr>
            <a:graphicFrameLocks noGrp="1"/>
          </p:cNvGraphicFramePr>
          <p:nvPr>
            <p:extLst>
              <p:ext uri="{D42A27DB-BD31-4B8C-83A1-F6EECF244321}">
                <p14:modId xmlns:p14="http://schemas.microsoft.com/office/powerpoint/2010/main" val="2795552088"/>
              </p:ext>
            </p:extLst>
          </p:nvPr>
        </p:nvGraphicFramePr>
        <p:xfrm>
          <a:off x="376305" y="298518"/>
          <a:ext cx="7848600" cy="6129430"/>
        </p:xfrm>
        <a:graphic>
          <a:graphicData uri="http://schemas.openxmlformats.org/drawingml/2006/table">
            <a:tbl>
              <a:tblPr firstRow="1" firstCol="1" bandRow="1"/>
              <a:tblGrid>
                <a:gridCol w="2615640">
                  <a:extLst>
                    <a:ext uri="{9D8B030D-6E8A-4147-A177-3AD203B41FA5}">
                      <a16:colId xmlns:a16="http://schemas.microsoft.com/office/drawing/2014/main" val="1664852507"/>
                    </a:ext>
                  </a:extLst>
                </a:gridCol>
                <a:gridCol w="2616480">
                  <a:extLst>
                    <a:ext uri="{9D8B030D-6E8A-4147-A177-3AD203B41FA5}">
                      <a16:colId xmlns:a16="http://schemas.microsoft.com/office/drawing/2014/main" val="318973956"/>
                    </a:ext>
                  </a:extLst>
                </a:gridCol>
                <a:gridCol w="2616480">
                  <a:extLst>
                    <a:ext uri="{9D8B030D-6E8A-4147-A177-3AD203B41FA5}">
                      <a16:colId xmlns:a16="http://schemas.microsoft.com/office/drawing/2014/main" val="2764102447"/>
                    </a:ext>
                  </a:extLst>
                </a:gridCol>
              </a:tblGrid>
              <a:tr h="393290">
                <a:tc>
                  <a:txBody>
                    <a:bodyPr/>
                    <a:lstStyle/>
                    <a:p>
                      <a:pPr marL="0" marR="0" algn="ctr">
                        <a:spcBef>
                          <a:spcPts val="0"/>
                        </a:spcBef>
                        <a:spcAft>
                          <a:spcPts val="0"/>
                        </a:spcAft>
                        <a:tabLst>
                          <a:tab pos="1650365" algn="l"/>
                        </a:tabLs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Step 1: </a:t>
                      </a:r>
                      <a:b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Identify Your Banking Habits</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18" marR="61718"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9050" cap="flat" cmpd="sng" algn="ctr">
                      <a:solidFill>
                        <a:srgbClr val="F4B083"/>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tabLst>
                          <a:tab pos="1650365" algn="l"/>
                        </a:tabLs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Step 2: </a:t>
                      </a:r>
                      <a:b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Shop Around</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18" marR="61718"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9050" cap="flat" cmpd="sng" algn="ctr">
                      <a:solidFill>
                        <a:srgbClr val="F4B083"/>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tabLst>
                          <a:tab pos="1650365" algn="l"/>
                        </a:tabLst>
                      </a:pP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Step 3: </a:t>
                      </a:r>
                      <a:b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Make the Final Decision</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718" marR="61718"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2700" cap="flat" cmpd="sng" algn="ctr">
                      <a:solidFill>
                        <a:srgbClr val="F7CAAC"/>
                      </a:solidFill>
                      <a:prstDash val="solid"/>
                      <a:round/>
                      <a:headEnd type="none" w="med" len="med"/>
                      <a:tailEnd type="none" w="med" len="med"/>
                    </a:lnT>
                    <a:lnB w="19050" cap="flat" cmpd="sng" algn="ctr">
                      <a:solidFill>
                        <a:srgbClr val="F4B083"/>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650314319"/>
                  </a:ext>
                </a:extLst>
              </a:tr>
              <a:tr h="5702710">
                <a:tc>
                  <a:txBody>
                    <a:bodyPr/>
                    <a:lstStyle/>
                    <a:p>
                      <a:pPr marL="342900" marR="0" lvl="0" indent="-342900">
                        <a:spcBef>
                          <a:spcPts val="0"/>
                        </a:spcBef>
                        <a:spcAft>
                          <a:spcPts val="0"/>
                        </a:spcAft>
                        <a:buFont typeface="Symbol" panose="05050102010706020507" pitchFamily="18" charset="2"/>
                        <a:buChar char=""/>
                        <a:tabLst>
                          <a:tab pos="1650365" algn="l"/>
                        </a:tabLs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Consider how often you bank</a:t>
                      </a:r>
                      <a:r>
                        <a:rPr lang="en-US" sz="1400">
                          <a:effectLst/>
                          <a:latin typeface="Calibri" panose="020F0502020204030204" pitchFamily="34" charset="0"/>
                          <a:ea typeface="Times New Roman" panose="02020603050405020304" pitchFamily="18" charset="0"/>
                          <a:cs typeface="Times New Roman" panose="02020603050405020304" pitchFamily="18" charset="0"/>
                        </a:rPr>
                        <a:t> (add up the number of transactions you typically do in a month and make sure that’s included in your banking package)</a:t>
                      </a:r>
                    </a:p>
                    <a:p>
                      <a:pPr marL="0" marR="0">
                        <a:spcBef>
                          <a:spcPts val="0"/>
                        </a:spcBef>
                        <a:spcAft>
                          <a:spcPts val="0"/>
                        </a:spcAft>
                        <a:tabLst>
                          <a:tab pos="1650365" algn="l"/>
                        </a:tabLs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50365" algn="l"/>
                        </a:tabLs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Consider where you bank </a:t>
                      </a:r>
                      <a:r>
                        <a:rPr lang="en-US" sz="1400">
                          <a:effectLst/>
                          <a:latin typeface="Calibri" panose="020F0502020204030204" pitchFamily="34" charset="0"/>
                          <a:ea typeface="Times New Roman" panose="02020603050405020304" pitchFamily="18" charset="0"/>
                          <a:cs typeface="Times New Roman" panose="02020603050405020304" pitchFamily="18" charset="0"/>
                        </a:rPr>
                        <a:t>(do you prefer to use an ATM, bank online, over the phone or in-branch? Make sure your preference is available at the bank or credit union you are considering)</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650365" algn="l"/>
                        </a:tabLs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Think about what features you need </a:t>
                      </a:r>
                      <a:r>
                        <a:rPr lang="en-US" sz="1400">
                          <a:effectLst/>
                          <a:latin typeface="Calibri" panose="020F0502020204030204" pitchFamily="34" charset="0"/>
                          <a:ea typeface="Times New Roman" panose="02020603050405020304" pitchFamily="18" charset="0"/>
                          <a:cs typeface="Times New Roman" panose="02020603050405020304" pitchFamily="18" charset="0"/>
                        </a:rPr>
                        <a:t>(search for a chequing account that offers any additional features you might need such as personalized cheques, overdraft protection, safety deposit boxes, online spending trackers, etc.)</a:t>
                      </a:r>
                    </a:p>
                  </a:txBody>
                  <a:tcPr marL="61718" marR="61718"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1650365" algn="l"/>
                        </a:tabLst>
                      </a:pPr>
                      <a:r>
                        <a:rPr lang="en-US" sz="1400" b="1">
                          <a:effectLst/>
                          <a:latin typeface="Calibri" panose="020F0502020204030204" pitchFamily="34" charset="0"/>
                          <a:ea typeface="Times New Roman" panose="02020603050405020304" pitchFamily="18" charset="0"/>
                          <a:cs typeface="Times New Roman" panose="02020603050405020304" pitchFamily="18" charset="0"/>
                        </a:rPr>
                        <a:t>Think about the services you need and look for a bank or credit union that can meet these needs</a:t>
                      </a:r>
                      <a:r>
                        <a:rPr lang="en-US" sz="1400">
                          <a:effectLst/>
                          <a:latin typeface="Calibri" panose="020F0502020204030204" pitchFamily="34" charset="0"/>
                          <a:ea typeface="Times New Roman" panose="02020603050405020304" pitchFamily="18" charset="0"/>
                          <a:cs typeface="Times New Roman" panose="02020603050405020304" pitchFamily="18" charset="0"/>
                        </a:rPr>
                        <a:t>. You can use the FCAC Account Comparison tool to find the account that best suits your needs</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tabLst>
                          <a:tab pos="1650365" algn="l"/>
                        </a:tabLst>
                      </a:pPr>
                      <a:r>
                        <a:rPr lang="en-US" sz="14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spcBef>
                          <a:spcPts val="0"/>
                        </a:spcBef>
                        <a:spcAft>
                          <a:spcPts val="0"/>
                        </a:spcAft>
                        <a:tabLst>
                          <a:tab pos="1650365" algn="l"/>
                        </a:tabLst>
                      </a:pPr>
                      <a:r>
                        <a:rPr lang="en-US" sz="1400" u="sng">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FCAC Account Comparison Tool</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718" marR="61718"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tabLst>
                          <a:tab pos="1650365" algn="l"/>
                        </a:tabLs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Make sure you understand what is included in the account and how much you’ll pay</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(be sure to ask about: monthly fees, the number and types of transactions included, extra fees that may be charged for certain transactions or if you go over your limit, discounts on fees, discounts if you are a youth or student, extra fees if you use another financial institution’s ATM, etc.)</a:t>
                      </a:r>
                    </a:p>
                    <a:p>
                      <a:pPr marL="0" marR="0">
                        <a:spcBef>
                          <a:spcPts val="0"/>
                        </a:spcBef>
                        <a:spcAft>
                          <a:spcPts val="0"/>
                        </a:spcAft>
                        <a:tabLst>
                          <a:tab pos="1650365"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1650365" algn="l"/>
                        </a:tabLs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Make a choice based on the services that are important to you</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including: cost, customer service, ease of use</a:t>
                      </a:r>
                    </a:p>
                  </a:txBody>
                  <a:tcPr marL="61718" marR="61718" marT="0" marB="0">
                    <a:lnL w="12700" cap="flat" cmpd="sng" algn="ctr">
                      <a:solidFill>
                        <a:srgbClr val="F7CAAC"/>
                      </a:solidFill>
                      <a:prstDash val="solid"/>
                      <a:round/>
                      <a:headEnd type="none" w="med" len="med"/>
                      <a:tailEnd type="none" w="med" len="med"/>
                    </a:lnL>
                    <a:lnR w="12700" cap="flat" cmpd="sng" algn="ctr">
                      <a:solidFill>
                        <a:srgbClr val="F7CAAC"/>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7CAAC"/>
                      </a:solidFill>
                      <a:prstDash val="solid"/>
                      <a:round/>
                      <a:headEnd type="none" w="med" len="med"/>
                      <a:tailEnd type="none" w="med" len="med"/>
                    </a:lnB>
                  </a:tcPr>
                </a:tc>
                <a:extLst>
                  <a:ext uri="{0D108BD9-81ED-4DB2-BD59-A6C34878D82A}">
                    <a16:rowId xmlns:a16="http://schemas.microsoft.com/office/drawing/2014/main" val="13752434"/>
                  </a:ext>
                </a:extLst>
              </a:tr>
            </a:tbl>
          </a:graphicData>
        </a:graphic>
      </p:graphicFrame>
      <p:sp>
        <p:nvSpPr>
          <p:cNvPr id="3" name="Right Arrow 1">
            <a:extLst>
              <a:ext uri="{FF2B5EF4-FFF2-40B4-BE49-F238E27FC236}">
                <a16:creationId xmlns:a16="http://schemas.microsoft.com/office/drawing/2014/main" id="{74F58918-9647-4FCD-A8CC-ED4AF75F74FD}"/>
              </a:ext>
            </a:extLst>
          </p:cNvPr>
          <p:cNvSpPr/>
          <p:nvPr/>
        </p:nvSpPr>
        <p:spPr>
          <a:xfrm>
            <a:off x="2608174" y="4940332"/>
            <a:ext cx="820826" cy="4014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51" name="Picture 2">
            <a:extLst>
              <a:ext uri="{FF2B5EF4-FFF2-40B4-BE49-F238E27FC236}">
                <a16:creationId xmlns:a16="http://schemas.microsoft.com/office/drawing/2014/main" id="{8754F9B0-58E3-43BC-A735-5C5A44CD8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1506363" cy="150636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5">
            <a:extLst>
              <a:ext uri="{FF2B5EF4-FFF2-40B4-BE49-F238E27FC236}">
                <a16:creationId xmlns:a16="http://schemas.microsoft.com/office/drawing/2014/main" id="{E97DF9E9-3ACC-439B-BC6A-4C4D4A918237}"/>
              </a:ext>
            </a:extLst>
          </p:cNvPr>
          <p:cNvSpPr/>
          <p:nvPr/>
        </p:nvSpPr>
        <p:spPr>
          <a:xfrm>
            <a:off x="5105400" y="4940332"/>
            <a:ext cx="820826" cy="39943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464C6BC2-D5C2-4186-A192-80943A82182F}"/>
              </a:ext>
            </a:extLst>
          </p:cNvPr>
          <p:cNvSpPr txBox="1"/>
          <p:nvPr/>
        </p:nvSpPr>
        <p:spPr>
          <a:xfrm>
            <a:off x="376305" y="6172200"/>
            <a:ext cx="7848600" cy="461665"/>
          </a:xfrm>
          <a:prstGeom prst="rect">
            <a:avLst/>
          </a:prstGeom>
          <a:noFill/>
        </p:spPr>
        <p:txBody>
          <a:bodyPr wrap="square" rtlCol="0">
            <a:spAutoFit/>
          </a:bodyPr>
          <a:lstStyle/>
          <a:p>
            <a:r>
              <a:rPr lang="en-US" sz="1000" dirty="0"/>
              <a:t>For more information, please visit: </a:t>
            </a:r>
            <a:r>
              <a:rPr lang="en-US" sz="1000" u="sng" dirty="0">
                <a:hlinkClick r:id="rId4"/>
              </a:rPr>
              <a:t>https://www.canada.ca/en/financial-consumer-agency/services/banking/bank-accounts/chequing-accounts.html</a:t>
            </a:r>
            <a:endParaRPr lang="en-US" sz="1000" dirty="0"/>
          </a:p>
          <a:p>
            <a:endParaRPr lang="en-US" sz="1400" dirty="0"/>
          </a:p>
        </p:txBody>
      </p:sp>
    </p:spTree>
    <p:extLst>
      <p:ext uri="{BB962C8B-B14F-4D97-AF65-F5344CB8AC3E}">
        <p14:creationId xmlns:p14="http://schemas.microsoft.com/office/powerpoint/2010/main" val="270186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6000" dirty="0">
                <a:ln w="0"/>
                <a:solidFill>
                  <a:schemeClr val="tx1"/>
                </a:solidFill>
                <a:effectLst>
                  <a:outerShdw blurRad="38100" dist="19050" dir="2700000" algn="tl" rotWithShape="0">
                    <a:schemeClr val="dk1">
                      <a:alpha val="40000"/>
                    </a:schemeClr>
                  </a:outerShdw>
                </a:effectLst>
              </a:rPr>
              <a:t>Banking &amp; You</a:t>
            </a:r>
          </a:p>
        </p:txBody>
      </p:sp>
      <p:sp>
        <p:nvSpPr>
          <p:cNvPr id="5" name="Content Placeholder 4">
            <a:extLst>
              <a:ext uri="{FF2B5EF4-FFF2-40B4-BE49-F238E27FC236}">
                <a16:creationId xmlns:a16="http://schemas.microsoft.com/office/drawing/2014/main" id="{F52DB7E4-FA57-4998-B3B0-30EA35AC267A}"/>
              </a:ext>
            </a:extLst>
          </p:cNvPr>
          <p:cNvSpPr>
            <a:spLocks noGrp="1"/>
          </p:cNvSpPr>
          <p:nvPr>
            <p:ph idx="1"/>
          </p:nvPr>
        </p:nvSpPr>
        <p:spPr/>
        <p:txBody>
          <a:bodyPr>
            <a:noAutofit/>
          </a:bodyPr>
          <a:lstStyle/>
          <a:p>
            <a:r>
              <a:rPr lang="en-US" sz="2400" dirty="0"/>
              <a:t>A </a:t>
            </a:r>
            <a:r>
              <a:rPr lang="en-US" sz="2400" b="1" dirty="0"/>
              <a:t>savings account</a:t>
            </a:r>
            <a:r>
              <a:rPr lang="en-US" sz="2400" dirty="0"/>
              <a:t> is a deposit account used for saving for unexpected expenses (sometimes called emergencies) or larger purchases in the </a:t>
            </a:r>
            <a:r>
              <a:rPr lang="en-US" sz="2400" dirty="0" smtClean="0"/>
              <a:t>future</a:t>
            </a:r>
            <a:endParaRPr lang="en-US" sz="2400" dirty="0"/>
          </a:p>
          <a:p>
            <a:endParaRPr lang="en-US" sz="2400" dirty="0"/>
          </a:p>
          <a:p>
            <a:r>
              <a:rPr lang="en-US" sz="2400" dirty="0"/>
              <a:t>Savings accounts allow for deposits and withdrawals as well; however, </a:t>
            </a:r>
            <a:r>
              <a:rPr lang="en-US" sz="2400" u="sng" dirty="0"/>
              <a:t>ideally you are making more deposits than withdrawals or you won’t save much</a:t>
            </a:r>
            <a:r>
              <a:rPr lang="en-US" sz="2400" dirty="0"/>
              <a:t>! </a:t>
            </a:r>
            <a:endParaRPr lang="en-US" sz="2400" dirty="0" smtClean="0"/>
          </a:p>
          <a:p>
            <a:r>
              <a:rPr lang="en-US" sz="2400" dirty="0" smtClean="0"/>
              <a:t>Banks </a:t>
            </a:r>
            <a:r>
              <a:rPr lang="en-US" sz="2400" dirty="0"/>
              <a:t>and credit unions generally pay a modest interest rate on the balance of your savings account and may even offer a variety of savings accounts that offer higher interest rates if you meet certain criteria.</a:t>
            </a:r>
          </a:p>
          <a:p>
            <a:pPr marL="0" indent="0">
              <a:buNone/>
            </a:pPr>
            <a:endParaRPr lang="en-US" sz="2400" dirty="0"/>
          </a:p>
        </p:txBody>
      </p:sp>
      <p:sp>
        <p:nvSpPr>
          <p:cNvPr id="9" name="Title 1">
            <a:extLst>
              <a:ext uri="{FF2B5EF4-FFF2-40B4-BE49-F238E27FC236}">
                <a16:creationId xmlns:a16="http://schemas.microsoft.com/office/drawing/2014/main" id="{16B03DF2-D88F-4EC8-95EC-5263A9343888}"/>
              </a:ext>
            </a:extLst>
          </p:cNvPr>
          <p:cNvSpPr txBox="1">
            <a:spLocks/>
          </p:cNvSpPr>
          <p:nvPr/>
        </p:nvSpPr>
        <p:spPr>
          <a:xfrm>
            <a:off x="8878" y="-8878"/>
            <a:ext cx="9144000" cy="1470025"/>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a:ea typeface="+mn-ea"/>
                <a:cs typeface="+mn-cs"/>
              </a:rPr>
              <a:t>Savings Accounts</a:t>
            </a:r>
          </a:p>
        </p:txBody>
      </p:sp>
    </p:spTree>
    <p:extLst>
      <p:ext uri="{BB962C8B-B14F-4D97-AF65-F5344CB8AC3E}">
        <p14:creationId xmlns:p14="http://schemas.microsoft.com/office/powerpoint/2010/main" val="3107414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1545</TotalTime>
  <Words>1795</Words>
  <Application>Microsoft Office PowerPoint</Application>
  <PresentationFormat>On-screen Show (4:3)</PresentationFormat>
  <Paragraphs>168</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Symbol</vt:lpstr>
      <vt:lpstr>Times New Roman</vt:lpstr>
      <vt:lpstr>Office Theme</vt:lpstr>
      <vt:lpstr>Financial Institutions</vt:lpstr>
      <vt:lpstr>Banking &amp; You</vt:lpstr>
      <vt:lpstr>Banking &amp; You</vt:lpstr>
      <vt:lpstr>Banking &amp; You</vt:lpstr>
      <vt:lpstr>PowerPoint Presentation</vt:lpstr>
      <vt:lpstr>Banking &amp; You</vt:lpstr>
      <vt:lpstr>PowerPoint Presentation</vt:lpstr>
      <vt:lpstr>PowerPoint Presentation</vt:lpstr>
      <vt:lpstr>Banking &amp; You</vt:lpstr>
      <vt:lpstr>PowerPoint Presentation</vt:lpstr>
      <vt:lpstr>PowerPoint Presentation</vt:lpstr>
      <vt:lpstr>PowerPoint Presentation</vt:lpstr>
      <vt:lpstr>Banking &amp; You</vt:lpstr>
      <vt:lpstr>Banking &amp; You</vt:lpstr>
      <vt:lpstr>PowerPoint Presentation</vt:lpstr>
      <vt:lpstr>Banking &amp; You</vt:lpstr>
      <vt:lpstr>Banking &amp; You</vt:lpstr>
      <vt:lpstr>Banking &amp; You</vt:lpstr>
      <vt:lpstr>Banking &amp; You</vt:lpstr>
      <vt:lpstr>Banking &amp; You</vt:lpstr>
      <vt:lpstr>Banking &amp; You</vt:lpstr>
      <vt:lpstr>Banking &amp; You</vt:lpstr>
      <vt:lpstr>PowerPoint Presentation</vt:lpstr>
      <vt:lpstr>Banking &amp; You</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Angela J. Z. Baraniuk</dc:creator>
  <cp:lastModifiedBy>Sharon McRae</cp:lastModifiedBy>
  <cp:revision>135</cp:revision>
  <cp:lastPrinted>2011-09-07T16:06:07Z</cp:lastPrinted>
  <dcterms:created xsi:type="dcterms:W3CDTF">2011-09-02T16:07:50Z</dcterms:created>
  <dcterms:modified xsi:type="dcterms:W3CDTF">2018-09-19T18:45:31Z</dcterms:modified>
</cp:coreProperties>
</file>