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handoutMasterIdLst>
    <p:handoutMasterId r:id="rId20"/>
  </p:handoutMasterIdLst>
  <p:sldIdLst>
    <p:sldId id="256" r:id="rId2"/>
    <p:sldId id="271" r:id="rId3"/>
    <p:sldId id="328" r:id="rId4"/>
    <p:sldId id="330" r:id="rId5"/>
    <p:sldId id="352" r:id="rId6"/>
    <p:sldId id="353" r:id="rId7"/>
    <p:sldId id="354" r:id="rId8"/>
    <p:sldId id="351" r:id="rId9"/>
    <p:sldId id="355" r:id="rId10"/>
    <p:sldId id="356" r:id="rId11"/>
    <p:sldId id="357" r:id="rId12"/>
    <p:sldId id="358" r:id="rId13"/>
    <p:sldId id="359" r:id="rId14"/>
    <p:sldId id="360" r:id="rId15"/>
    <p:sldId id="361" r:id="rId16"/>
    <p:sldId id="362" r:id="rId17"/>
    <p:sldId id="29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17" autoAdjust="0"/>
    <p:restoredTop sz="95340" autoAdjust="0"/>
  </p:normalViewPr>
  <p:slideViewPr>
    <p:cSldViewPr>
      <p:cViewPr varScale="1">
        <p:scale>
          <a:sx n="72" d="100"/>
          <a:sy n="72" d="100"/>
        </p:scale>
        <p:origin x="143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598237-DB50-4176-83C0-30FFAC482C83}" type="datetimeFigureOut">
              <a:rPr lang="en-CA" smtClean="0"/>
              <a:t>2018-04-03</a:t>
            </a:fld>
            <a:endParaRPr lang="en-C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625FD1-8E9F-4887-8690-27B0CBF1F8B1}" type="slidenum">
              <a:rPr lang="en-CA" smtClean="0"/>
              <a:t>‹#›</a:t>
            </a:fld>
            <a:endParaRPr lang="en-CA" dirty="0"/>
          </a:p>
        </p:txBody>
      </p:sp>
    </p:spTree>
    <p:extLst>
      <p:ext uri="{BB962C8B-B14F-4D97-AF65-F5344CB8AC3E}">
        <p14:creationId xmlns:p14="http://schemas.microsoft.com/office/powerpoint/2010/main" val="2341641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E05573-BA44-46DD-A96F-F56F629964C9}" type="datetimeFigureOut">
              <a:rPr lang="en-CA" smtClean="0"/>
              <a:t>2018-04-03</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1720E-6455-43D4-84B1-6D028FD3D269}" type="slidenum">
              <a:rPr lang="en-CA" smtClean="0"/>
              <a:t>‹#›</a:t>
            </a:fld>
            <a:endParaRPr lang="en-CA" dirty="0"/>
          </a:p>
        </p:txBody>
      </p:sp>
    </p:spTree>
    <p:extLst>
      <p:ext uri="{BB962C8B-B14F-4D97-AF65-F5344CB8AC3E}">
        <p14:creationId xmlns:p14="http://schemas.microsoft.com/office/powerpoint/2010/main" val="2002441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Course outline</a:t>
            </a:r>
          </a:p>
          <a:p>
            <a:r>
              <a:rPr lang="en-CA" dirty="0"/>
              <a:t>Effective effort handout</a:t>
            </a:r>
          </a:p>
        </p:txBody>
      </p:sp>
      <p:sp>
        <p:nvSpPr>
          <p:cNvPr id="4" name="Slide Number Placeholder 3"/>
          <p:cNvSpPr>
            <a:spLocks noGrp="1"/>
          </p:cNvSpPr>
          <p:nvPr>
            <p:ph type="sldNum" sz="quarter" idx="10"/>
          </p:nvPr>
        </p:nvSpPr>
        <p:spPr/>
        <p:txBody>
          <a:bodyPr/>
          <a:lstStyle/>
          <a:p>
            <a:fld id="{58C1720E-6455-43D4-84B1-6D028FD3D269}" type="slidenum">
              <a:rPr lang="en-CA" smtClean="0"/>
              <a:t>1</a:t>
            </a:fld>
            <a:endParaRPr lang="en-CA" dirty="0"/>
          </a:p>
        </p:txBody>
      </p:sp>
    </p:spTree>
    <p:extLst>
      <p:ext uri="{BB962C8B-B14F-4D97-AF65-F5344CB8AC3E}">
        <p14:creationId xmlns:p14="http://schemas.microsoft.com/office/powerpoint/2010/main" val="4191054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C1720E-6455-43D4-84B1-6D028FD3D269}" type="slidenum">
              <a:rPr lang="en-CA" smtClean="0"/>
              <a:t>2</a:t>
            </a:fld>
            <a:endParaRPr lang="en-CA" dirty="0"/>
          </a:p>
        </p:txBody>
      </p:sp>
    </p:spTree>
    <p:extLst>
      <p:ext uri="{BB962C8B-B14F-4D97-AF65-F5344CB8AC3E}">
        <p14:creationId xmlns:p14="http://schemas.microsoft.com/office/powerpoint/2010/main" val="3349709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1720E-6455-43D4-84B1-6D028FD3D26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682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1720E-6455-43D4-84B1-6D028FD3D26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6577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1720E-6455-43D4-84B1-6D028FD3D26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0947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1720E-6455-43D4-84B1-6D028FD3D26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0843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1720E-6455-43D4-84B1-6D028FD3D26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5526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1720E-6455-43D4-84B1-6D028FD3D26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2191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1720E-6455-43D4-84B1-6D028FD3D26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270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E22560-6334-45F4-8202-C9D62ACE1C5B}" type="datetimeFigureOut">
              <a:rPr lang="en-US" smtClean="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451AB-A166-48AF-AB41-AC51AF51C22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E22560-6334-45F4-8202-C9D62ACE1C5B}" type="datetimeFigureOut">
              <a:rPr lang="en-US" smtClean="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451AB-A166-48AF-AB41-AC51AF51C22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E22560-6334-45F4-8202-C9D62ACE1C5B}" type="datetimeFigureOut">
              <a:rPr lang="en-US" smtClean="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451AB-A166-48AF-AB41-AC51AF51C22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E22560-6334-45F4-8202-C9D62ACE1C5B}" type="datetimeFigureOut">
              <a:rPr lang="en-US" smtClean="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451AB-A166-48AF-AB41-AC51AF51C22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E22560-6334-45F4-8202-C9D62ACE1C5B}" type="datetimeFigureOut">
              <a:rPr lang="en-US" smtClean="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451AB-A166-48AF-AB41-AC51AF51C22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E22560-6334-45F4-8202-C9D62ACE1C5B}" type="datetimeFigureOut">
              <a:rPr lang="en-US" smtClean="0"/>
              <a:pPr/>
              <a:t>4/3/2018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2451AB-A166-48AF-AB41-AC51AF51C22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E22560-6334-45F4-8202-C9D62ACE1C5B}" type="datetimeFigureOut">
              <a:rPr lang="en-US" smtClean="0"/>
              <a:pPr/>
              <a:t>4/3/2018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2451AB-A166-48AF-AB41-AC51AF51C22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E22560-6334-45F4-8202-C9D62ACE1C5B}" type="datetimeFigureOut">
              <a:rPr lang="en-US" smtClean="0"/>
              <a:pPr/>
              <a:t>4/3/2018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2451AB-A166-48AF-AB41-AC51AF51C22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22560-6334-45F4-8202-C9D62ACE1C5B}" type="datetimeFigureOut">
              <a:rPr lang="en-US" smtClean="0"/>
              <a:pPr/>
              <a:t>4/3/2018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2451AB-A166-48AF-AB41-AC51AF51C22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E22560-6334-45F4-8202-C9D62ACE1C5B}" type="datetimeFigureOut">
              <a:rPr lang="en-US" smtClean="0"/>
              <a:pPr/>
              <a:t>4/3/2018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2451AB-A166-48AF-AB41-AC51AF51C22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E22560-6334-45F4-8202-C9D62ACE1C5B}" type="datetimeFigureOut">
              <a:rPr lang="en-US" smtClean="0"/>
              <a:pPr/>
              <a:t>4/3/2018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2451AB-A166-48AF-AB41-AC51AF51C22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22560-6334-45F4-8202-C9D62ACE1C5B}" type="datetimeFigureOut">
              <a:rPr lang="en-US" smtClean="0"/>
              <a:pPr/>
              <a:t>4/3/2018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451AB-A166-48AF-AB41-AC51AF51C22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olicestationreps.com/escapefeecalculator.php"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policestationreps.com/escapefeecalculator.php"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policestationreps.com/escapefeecalculator.php"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policestationreps.com/escapefeecalculator.php"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masterjs.deviantart.com/art/Money-Wallet-2-18978180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paralegalalliance.com/linkedin-to-find-paralegal-jobs/" TargetMode="External"/><Relationship Id="rId5" Type="http://schemas.openxmlformats.org/officeDocument/2006/relationships/image" Target="../media/image4.jpeg"/><Relationship Id="rId4" Type="http://schemas.openxmlformats.org/officeDocument/2006/relationships/hyperlink" Target="http://piratepenguinreads.blogspot.com/2013/01/commenting-system.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policestationreps.com/escapefeecalculator.php"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E5EE89-FEFA-4A1B-BD5D-DE277A8B8A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838200"/>
            <a:ext cx="4876800" cy="6019944"/>
          </a:xfrm>
          <a:prstGeom prst="rect">
            <a:avLst/>
          </a:prstGeom>
        </p:spPr>
      </p:pic>
      <p:sp>
        <p:nvSpPr>
          <p:cNvPr id="2" name="Title 1"/>
          <p:cNvSpPr>
            <a:spLocks noGrp="1"/>
          </p:cNvSpPr>
          <p:nvPr>
            <p:ph type="ctrTitle"/>
          </p:nvPr>
        </p:nvSpPr>
        <p:spPr>
          <a:xfrm>
            <a:off x="8878" y="-8878"/>
            <a:ext cx="9144000" cy="1470025"/>
          </a:xfrm>
          <a:solidFill>
            <a:schemeClr val="accent5">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The Flow of Money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FF6610-1A45-4FB4-A717-D21C6107DBE0}"/>
              </a:ext>
            </a:extLst>
          </p:cNvPr>
          <p:cNvSpPr/>
          <p:nvPr/>
        </p:nvSpPr>
        <p:spPr>
          <a:xfrm>
            <a:off x="0" y="0"/>
            <a:ext cx="9144000" cy="3323987"/>
          </a:xfrm>
          <a:prstGeom prst="rect">
            <a:avLst/>
          </a:prstGeom>
          <a:solidFill>
            <a:srgbClr val="FFFFCC"/>
          </a:solidFill>
        </p:spPr>
        <p:txBody>
          <a:bodyPr wrap="square">
            <a:spAutoFit/>
          </a:bodyPr>
          <a:lstStyle/>
          <a:p>
            <a:r>
              <a:rPr lang="en-CA" sz="2400" b="1" dirty="0">
                <a:latin typeface="Calibri" panose="020F0502020204030204" pitchFamily="34" charset="0"/>
                <a:ea typeface="Times New Roman" panose="02020603050405020304" pitchFamily="18" charset="0"/>
                <a:cs typeface="Times New Roman" panose="02020603050405020304" pitchFamily="18" charset="0"/>
              </a:rPr>
              <a:t>Let’s Do The Math</a:t>
            </a:r>
            <a:r>
              <a:rPr lang="en-CA" sz="2400" dirty="0">
                <a:latin typeface="Calibri" panose="020F0502020204030204" pitchFamily="34"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r>
              <a:rPr lang="en-CA"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CA" b="1" dirty="0"/>
              <a:t>Jon’s salary at his job is $54,000 per year. If he gets paid monthly, how much will he earn each </a:t>
            </a:r>
            <a:r>
              <a:rPr lang="en-CA" b="1" u="sng" dirty="0"/>
              <a:t>month</a:t>
            </a:r>
            <a:r>
              <a:rPr lang="en-CA" b="1" dirty="0"/>
              <a:t>?</a:t>
            </a:r>
            <a:endParaRPr lang="en-CA" dirty="0"/>
          </a:p>
          <a:p>
            <a:r>
              <a:rPr lang="en-CA" dirty="0">
                <a:latin typeface="Calibri" panose="020F0502020204030204" pitchFamily="34" charset="0"/>
                <a:ea typeface="Times New Roman" panose="02020603050405020304" pitchFamily="18" charset="0"/>
                <a:cs typeface="Times New Roman" panose="02020603050405020304" pitchFamily="18" charset="0"/>
              </a:rPr>
              <a:t> </a:t>
            </a:r>
          </a:p>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CA" b="1" dirty="0"/>
              <a:t>Now let’s assume Jon gets paid bi-weekly instead of monthly. How much will he earn every </a:t>
            </a:r>
            <a:r>
              <a:rPr lang="en-CA" b="1" u="sng" dirty="0"/>
              <a:t>two weeks</a:t>
            </a:r>
            <a:r>
              <a:rPr lang="en-CA" b="1" dirty="0"/>
              <a:t>? (Hint: There are typically 26 pay periods in a bi-weekly pay calendar.)</a:t>
            </a:r>
            <a:endParaRPr lang="en-CA" dirty="0"/>
          </a:p>
          <a:p>
            <a:r>
              <a:rPr lang="en-CA"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US" sz="1200" dirty="0">
              <a:solidFill>
                <a:srgbClr val="C00000"/>
              </a:solidFill>
              <a:latin typeface="Courier"/>
              <a:ea typeface="Times New Roman" panose="02020603050405020304" pitchFamily="18" charset="0"/>
              <a:cs typeface="Times New Roman" panose="02020603050405020304" pitchFamily="18" charset="0"/>
            </a:endParaRPr>
          </a:p>
          <a:p>
            <a:endParaRPr lang="en-US" sz="1200" dirty="0">
              <a:solidFill>
                <a:srgbClr val="C00000"/>
              </a:solidFill>
              <a:latin typeface="Courier"/>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01047F6-3963-8E4B-A6F5-363967E13331}"/>
              </a:ext>
            </a:extLst>
          </p:cNvPr>
          <p:cNvPicPr/>
          <p:nvPr/>
        </p:nvPicPr>
        <p:blipFill>
          <a:blip r:embed="rId2">
            <a:extLst>
              <a:ext uri="{837473B0-CC2E-450A-ABE3-18F120FF3D39}">
                <a1611:picAttrSrcUrl xmlns:a1611="http://schemas.microsoft.com/office/drawing/2016/11/main" r:id="rId3"/>
              </a:ext>
            </a:extLst>
          </a:blip>
          <a:stretch>
            <a:fillRect/>
          </a:stretch>
        </p:blipFill>
        <p:spPr>
          <a:xfrm>
            <a:off x="6096000" y="4114800"/>
            <a:ext cx="1905000" cy="2286000"/>
          </a:xfrm>
          <a:prstGeom prst="rect">
            <a:avLst/>
          </a:prstGeom>
        </p:spPr>
      </p:pic>
    </p:spTree>
    <p:extLst>
      <p:ext uri="{BB962C8B-B14F-4D97-AF65-F5344CB8AC3E}">
        <p14:creationId xmlns:p14="http://schemas.microsoft.com/office/powerpoint/2010/main" val="36317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Banking &amp; You</a:t>
            </a:r>
          </a:p>
        </p:txBody>
      </p:sp>
      <p:sp>
        <p:nvSpPr>
          <p:cNvPr id="9" name="Title 1">
            <a:extLst>
              <a:ext uri="{FF2B5EF4-FFF2-40B4-BE49-F238E27FC236}">
                <a16:creationId xmlns:a16="http://schemas.microsoft.com/office/drawing/2014/main" id="{16B03DF2-D88F-4EC8-95EC-5263A9343888}"/>
              </a:ext>
            </a:extLst>
          </p:cNvPr>
          <p:cNvSpPr txBox="1">
            <a:spLocks/>
          </p:cNvSpPr>
          <p:nvPr/>
        </p:nvSpPr>
        <p:spPr>
          <a:xfrm>
            <a:off x="8878" y="-8878"/>
            <a:ext cx="9144000" cy="1470025"/>
          </a:xfrm>
          <a:prstGeom prst="rect">
            <a:avLst/>
          </a:prstGeom>
          <a:solidFill>
            <a:schemeClr val="accent5">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Commission</a:t>
            </a:r>
          </a:p>
        </p:txBody>
      </p:sp>
      <p:sp>
        <p:nvSpPr>
          <p:cNvPr id="10" name="Content Placeholder 9">
            <a:extLst>
              <a:ext uri="{FF2B5EF4-FFF2-40B4-BE49-F238E27FC236}">
                <a16:creationId xmlns:a16="http://schemas.microsoft.com/office/drawing/2014/main" id="{3851EDF9-CA7E-E847-83A0-FA56E084463C}"/>
              </a:ext>
            </a:extLst>
          </p:cNvPr>
          <p:cNvSpPr>
            <a:spLocks noGrp="1"/>
          </p:cNvSpPr>
          <p:nvPr>
            <p:ph idx="1"/>
          </p:nvPr>
        </p:nvSpPr>
        <p:spPr/>
        <p:txBody>
          <a:bodyPr>
            <a:normAutofit/>
          </a:bodyPr>
          <a:lstStyle/>
          <a:p>
            <a:pPr marL="0" indent="0">
              <a:buNone/>
            </a:pPr>
            <a:r>
              <a:rPr lang="en-CA" sz="2400" dirty="0">
                <a:highlight>
                  <a:srgbClr val="FFFF00"/>
                </a:highlight>
              </a:rPr>
              <a:t>A commission is a payment of money for selling a certain amount of goods and services. The two most common types of commissions include: “percentage of sales” and “flat rate based on sales volume”.</a:t>
            </a:r>
            <a:r>
              <a:rPr lang="en-CA" sz="2400" dirty="0"/>
              <a:t> Some employees earn just the commissions they make; however, if their total earnings do not equate to at least minimum wage, the employer would be required by law to top up their pay. Some employers may also choose to pay their employees a wage or base salary </a:t>
            </a:r>
            <a:r>
              <a:rPr lang="en-CA" sz="2400" u="sng" dirty="0"/>
              <a:t>plus</a:t>
            </a:r>
            <a:r>
              <a:rPr lang="en-CA" sz="2400" dirty="0"/>
              <a:t> the commission they earn.</a:t>
            </a:r>
            <a:endParaRPr lang="en-US" sz="2400" dirty="0"/>
          </a:p>
        </p:txBody>
      </p:sp>
      <p:pic>
        <p:nvPicPr>
          <p:cNvPr id="3" name="Picture 2">
            <a:extLst>
              <a:ext uri="{FF2B5EF4-FFF2-40B4-BE49-F238E27FC236}">
                <a16:creationId xmlns:a16="http://schemas.microsoft.com/office/drawing/2014/main" id="{65778599-FE40-B644-83B5-9274792EB767}"/>
              </a:ext>
            </a:extLst>
          </p:cNvPr>
          <p:cNvPicPr>
            <a:picLocks noChangeAspect="1"/>
          </p:cNvPicPr>
          <p:nvPr/>
        </p:nvPicPr>
        <p:blipFill>
          <a:blip r:embed="rId3"/>
          <a:stretch>
            <a:fillRect/>
          </a:stretch>
        </p:blipFill>
        <p:spPr>
          <a:xfrm>
            <a:off x="2819400" y="4639393"/>
            <a:ext cx="3340100" cy="2218607"/>
          </a:xfrm>
          <a:prstGeom prst="rect">
            <a:avLst/>
          </a:prstGeom>
        </p:spPr>
      </p:pic>
    </p:spTree>
    <p:extLst>
      <p:ext uri="{BB962C8B-B14F-4D97-AF65-F5344CB8AC3E}">
        <p14:creationId xmlns:p14="http://schemas.microsoft.com/office/powerpoint/2010/main" val="255606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FF6610-1A45-4FB4-A717-D21C6107DBE0}"/>
              </a:ext>
            </a:extLst>
          </p:cNvPr>
          <p:cNvSpPr/>
          <p:nvPr/>
        </p:nvSpPr>
        <p:spPr>
          <a:xfrm>
            <a:off x="0" y="0"/>
            <a:ext cx="9144000" cy="4616648"/>
          </a:xfrm>
          <a:prstGeom prst="rect">
            <a:avLst/>
          </a:prstGeom>
          <a:solidFill>
            <a:srgbClr val="FFFFCC"/>
          </a:solidFill>
        </p:spPr>
        <p:txBody>
          <a:bodyPr wrap="square">
            <a:spAutoFit/>
          </a:bodyPr>
          <a:lstStyle/>
          <a:p>
            <a:r>
              <a:rPr lang="en-CA" sz="2400" b="1" dirty="0">
                <a:latin typeface="Calibri" panose="020F0502020204030204" pitchFamily="34" charset="0"/>
                <a:ea typeface="Times New Roman" panose="02020603050405020304" pitchFamily="18" charset="0"/>
                <a:cs typeface="Times New Roman" panose="02020603050405020304" pitchFamily="18" charset="0"/>
              </a:rPr>
              <a:t>Let’s Do The Math</a:t>
            </a:r>
            <a:r>
              <a:rPr lang="en-CA" sz="2400" dirty="0">
                <a:latin typeface="Calibri" panose="020F0502020204030204" pitchFamily="34"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r>
              <a:rPr lang="en-CA"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CA" b="1" dirty="0" err="1"/>
              <a:t>Janvit</a:t>
            </a:r>
            <a:r>
              <a:rPr lang="en-CA" b="1" dirty="0"/>
              <a:t> earns a 5% commission on his total sales each </a:t>
            </a:r>
            <a:r>
              <a:rPr lang="en-CA" b="1" u="sng" dirty="0"/>
              <a:t>week</a:t>
            </a:r>
            <a:r>
              <a:rPr lang="en-CA" b="1" dirty="0"/>
              <a:t>. This week, his total sales were $12,000. </a:t>
            </a:r>
            <a:br>
              <a:rPr lang="en-CA" b="1" dirty="0"/>
            </a:br>
            <a:r>
              <a:rPr lang="en-CA" b="1" dirty="0"/>
              <a:t>A) Assuming </a:t>
            </a:r>
            <a:r>
              <a:rPr lang="en-CA" b="1" dirty="0" err="1"/>
              <a:t>Janvit</a:t>
            </a:r>
            <a:r>
              <a:rPr lang="en-CA" b="1" dirty="0"/>
              <a:t> does not get a wage or base salary, how much will he make </a:t>
            </a:r>
            <a:r>
              <a:rPr lang="en-CA" b="1" u="sng" dirty="0"/>
              <a:t>this week</a:t>
            </a:r>
            <a:r>
              <a:rPr lang="en-CA" b="1" dirty="0"/>
              <a:t>?</a:t>
            </a:r>
            <a:br>
              <a:rPr lang="en-CA" b="1" dirty="0"/>
            </a:br>
            <a:r>
              <a:rPr lang="en-CA" b="1" dirty="0"/>
              <a:t>B) Would his employer need to top up his pay to make sure he made the minimum wage standard?</a:t>
            </a:r>
            <a:r>
              <a:rPr lang="en-CA" dirty="0"/>
              <a:t> </a:t>
            </a:r>
            <a:r>
              <a:rPr lang="en-CA" dirty="0">
                <a:latin typeface="Calibri" panose="020F0502020204030204" pitchFamily="34" charset="0"/>
                <a:ea typeface="Times New Roman" panose="02020603050405020304" pitchFamily="18" charset="0"/>
                <a:cs typeface="Times New Roman" panose="02020603050405020304" pitchFamily="18" charset="0"/>
              </a:rPr>
              <a:t> </a:t>
            </a:r>
          </a:p>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CA" dirty="0">
              <a:latin typeface="Calibri" panose="020F0502020204030204" pitchFamily="34" charset="0"/>
              <a:ea typeface="Times New Roman" panose="02020603050405020304" pitchFamily="18" charset="0"/>
              <a:cs typeface="Times New Roman" panose="02020603050405020304" pitchFamily="18" charset="0"/>
            </a:endParaRPr>
          </a:p>
          <a:p>
            <a:r>
              <a:rPr lang="en-CA"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CA" b="1" dirty="0"/>
              <a:t>Hannah earns a base salary of $2,000 a month plus $250 for every 1000 units of a product she sells. If Hannah sells 3000 units of a product, how much would she make this </a:t>
            </a:r>
            <a:r>
              <a:rPr lang="en-CA" b="1" u="sng" dirty="0"/>
              <a:t>month</a:t>
            </a:r>
            <a:r>
              <a:rPr lang="en-CA" b="1" dirty="0"/>
              <a:t>?</a:t>
            </a:r>
            <a:endParaRPr lang="en-CA" dirty="0"/>
          </a:p>
          <a:p>
            <a:r>
              <a:rPr lang="en-CA"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CA" dirty="0">
              <a:solidFill>
                <a:srgbClr val="C00000"/>
              </a:solidFill>
            </a:endParaRPr>
          </a:p>
          <a:p>
            <a:endParaRPr lang="en-CA" dirty="0">
              <a:solidFill>
                <a:srgbClr val="C00000"/>
              </a:solidFill>
              <a:latin typeface="Courier"/>
              <a:ea typeface="Times New Roman" panose="02020603050405020304" pitchFamily="18" charset="0"/>
              <a:cs typeface="Times New Roman" panose="02020603050405020304" pitchFamily="18" charset="0"/>
            </a:endParaRPr>
          </a:p>
          <a:p>
            <a:r>
              <a:rPr lang="en-CA" dirty="0">
                <a:solidFill>
                  <a:srgbClr val="C00000"/>
                </a:solidFill>
                <a:latin typeface="Courier"/>
                <a:ea typeface="Times New Roman" panose="02020603050405020304" pitchFamily="18" charset="0"/>
                <a:cs typeface="Times New Roman" panose="02020603050405020304" pitchFamily="18" charset="0"/>
              </a:rPr>
              <a:t> </a:t>
            </a:r>
            <a:endParaRPr lang="en-US" dirty="0">
              <a:solidFill>
                <a:srgbClr val="C00000"/>
              </a:solidFill>
              <a:latin typeface="Courier"/>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F16E470-A2D7-5341-95B7-F9301E51D511}"/>
              </a:ext>
            </a:extLst>
          </p:cNvPr>
          <p:cNvPicPr/>
          <p:nvPr/>
        </p:nvPicPr>
        <p:blipFill>
          <a:blip r:embed="rId2">
            <a:extLst>
              <a:ext uri="{837473B0-CC2E-450A-ABE3-18F120FF3D39}">
                <a1611:picAttrSrcUrl xmlns:a1611="http://schemas.microsoft.com/office/drawing/2016/11/main" r:id="rId3"/>
              </a:ext>
            </a:extLst>
          </a:blip>
          <a:stretch>
            <a:fillRect/>
          </a:stretch>
        </p:blipFill>
        <p:spPr>
          <a:xfrm>
            <a:off x="7315200" y="4419600"/>
            <a:ext cx="1905000" cy="2286000"/>
          </a:xfrm>
          <a:prstGeom prst="rect">
            <a:avLst/>
          </a:prstGeom>
        </p:spPr>
      </p:pic>
    </p:spTree>
    <p:extLst>
      <p:ext uri="{BB962C8B-B14F-4D97-AF65-F5344CB8AC3E}">
        <p14:creationId xmlns:p14="http://schemas.microsoft.com/office/powerpoint/2010/main" val="153491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Banking &amp; You</a:t>
            </a:r>
          </a:p>
        </p:txBody>
      </p:sp>
      <p:sp>
        <p:nvSpPr>
          <p:cNvPr id="9" name="Title 1">
            <a:extLst>
              <a:ext uri="{FF2B5EF4-FFF2-40B4-BE49-F238E27FC236}">
                <a16:creationId xmlns:a16="http://schemas.microsoft.com/office/drawing/2014/main" id="{16B03DF2-D88F-4EC8-95EC-5263A9343888}"/>
              </a:ext>
            </a:extLst>
          </p:cNvPr>
          <p:cNvSpPr txBox="1">
            <a:spLocks/>
          </p:cNvSpPr>
          <p:nvPr/>
        </p:nvSpPr>
        <p:spPr>
          <a:xfrm>
            <a:off x="8878" y="-8878"/>
            <a:ext cx="9144000" cy="1470025"/>
          </a:xfrm>
          <a:prstGeom prst="rect">
            <a:avLst/>
          </a:prstGeom>
          <a:solidFill>
            <a:schemeClr val="accent5">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Contract Work</a:t>
            </a:r>
          </a:p>
        </p:txBody>
      </p:sp>
      <p:sp>
        <p:nvSpPr>
          <p:cNvPr id="10" name="Content Placeholder 9">
            <a:extLst>
              <a:ext uri="{FF2B5EF4-FFF2-40B4-BE49-F238E27FC236}">
                <a16:creationId xmlns:a16="http://schemas.microsoft.com/office/drawing/2014/main" id="{3851EDF9-CA7E-E847-83A0-FA56E084463C}"/>
              </a:ext>
            </a:extLst>
          </p:cNvPr>
          <p:cNvSpPr>
            <a:spLocks noGrp="1"/>
          </p:cNvSpPr>
          <p:nvPr>
            <p:ph idx="1"/>
          </p:nvPr>
        </p:nvSpPr>
        <p:spPr/>
        <p:txBody>
          <a:bodyPr>
            <a:normAutofit/>
          </a:bodyPr>
          <a:lstStyle/>
          <a:p>
            <a:pPr marL="0" indent="0">
              <a:buNone/>
            </a:pPr>
            <a:r>
              <a:rPr lang="en-CA" sz="2400" dirty="0">
                <a:highlight>
                  <a:srgbClr val="FFFF00"/>
                </a:highlight>
              </a:rPr>
              <a:t>Contract work is when an individual is hired to do a specific task for a specific rate of pay</a:t>
            </a:r>
            <a:r>
              <a:rPr lang="en-CA" sz="2400" dirty="0"/>
              <a:t>. A contract is a spoken or written agreement between individuals or organizations that should clearly outline the key terms of the contract such as: the specific task or job description, start and end date, and of course, the payment terms. Independent contractors may not fall under the Employment Standards Act so it is important that you carefully negotiate and consider any contract work you may be offered before you agree to the terms.</a:t>
            </a:r>
            <a:endParaRPr lang="en-US" sz="2400" dirty="0"/>
          </a:p>
        </p:txBody>
      </p:sp>
      <p:sp>
        <p:nvSpPr>
          <p:cNvPr id="4" name="Rectangle 2">
            <a:extLst>
              <a:ext uri="{FF2B5EF4-FFF2-40B4-BE49-F238E27FC236}">
                <a16:creationId xmlns:a16="http://schemas.microsoft.com/office/drawing/2014/main" id="{4DDD7937-7FC2-F14F-BF08-C517B4B21E4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D263EF47-55F4-2C44-8BBA-4D3617D6A0E6}"/>
              </a:ext>
            </a:extLst>
          </p:cNvPr>
          <p:cNvPicPr>
            <a:picLocks noChangeAspect="1"/>
          </p:cNvPicPr>
          <p:nvPr/>
        </p:nvPicPr>
        <p:blipFill>
          <a:blip r:embed="rId3"/>
          <a:stretch>
            <a:fillRect/>
          </a:stretch>
        </p:blipFill>
        <p:spPr>
          <a:xfrm>
            <a:off x="5486400" y="4648200"/>
            <a:ext cx="3657600" cy="2411896"/>
          </a:xfrm>
          <a:prstGeom prst="rect">
            <a:avLst/>
          </a:prstGeom>
        </p:spPr>
      </p:pic>
    </p:spTree>
    <p:extLst>
      <p:ext uri="{BB962C8B-B14F-4D97-AF65-F5344CB8AC3E}">
        <p14:creationId xmlns:p14="http://schemas.microsoft.com/office/powerpoint/2010/main" val="3275631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FF6610-1A45-4FB4-A717-D21C6107DBE0}"/>
              </a:ext>
            </a:extLst>
          </p:cNvPr>
          <p:cNvSpPr/>
          <p:nvPr/>
        </p:nvSpPr>
        <p:spPr>
          <a:xfrm>
            <a:off x="0" y="0"/>
            <a:ext cx="9144000" cy="2862322"/>
          </a:xfrm>
          <a:prstGeom prst="rect">
            <a:avLst/>
          </a:prstGeom>
          <a:solidFill>
            <a:srgbClr val="FFFFCC"/>
          </a:solidFill>
        </p:spPr>
        <p:txBody>
          <a:bodyPr wrap="square">
            <a:spAutoFit/>
          </a:bodyPr>
          <a:lstStyle/>
          <a:p>
            <a:r>
              <a:rPr lang="en-CA" sz="2400" b="1" dirty="0">
                <a:latin typeface="Calibri" panose="020F0502020204030204" pitchFamily="34" charset="0"/>
                <a:ea typeface="Times New Roman" panose="02020603050405020304" pitchFamily="18" charset="0"/>
                <a:cs typeface="Times New Roman" panose="02020603050405020304" pitchFamily="18" charset="0"/>
              </a:rPr>
              <a:t>Let’s Do The Math</a:t>
            </a:r>
            <a:r>
              <a:rPr lang="en-CA" sz="2400" dirty="0">
                <a:latin typeface="Calibri" panose="020F0502020204030204" pitchFamily="34"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r>
              <a:rPr lang="en-CA"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CA" b="1" dirty="0"/>
              <a:t>Olive works as a commercial cleaner and she has several businesses with whom she has a contract with to clean their office space in the evening. Company A pays Olive $500 per week; Company B pays Olive $800 per week and Company C pays Olive $1,200 per week. Assuming these are her only clients, how much will Olive make this week in contract work?</a:t>
            </a:r>
            <a:endParaRPr lang="en-CA" dirty="0"/>
          </a:p>
          <a:p>
            <a:r>
              <a:rPr lang="en-CA"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US" sz="1200" dirty="0">
              <a:solidFill>
                <a:srgbClr val="C00000"/>
              </a:solidFill>
              <a:latin typeface="Courier"/>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01047F6-3963-8E4B-A6F5-363967E13331}"/>
              </a:ext>
            </a:extLst>
          </p:cNvPr>
          <p:cNvPicPr/>
          <p:nvPr/>
        </p:nvPicPr>
        <p:blipFill>
          <a:blip r:embed="rId2">
            <a:extLst>
              <a:ext uri="{837473B0-CC2E-450A-ABE3-18F120FF3D39}">
                <a1611:picAttrSrcUrl xmlns:a1611="http://schemas.microsoft.com/office/drawing/2016/11/main" r:id="rId3"/>
              </a:ext>
            </a:extLst>
          </a:blip>
          <a:stretch>
            <a:fillRect/>
          </a:stretch>
        </p:blipFill>
        <p:spPr>
          <a:xfrm>
            <a:off x="6096000" y="4114800"/>
            <a:ext cx="1905000" cy="2286000"/>
          </a:xfrm>
          <a:prstGeom prst="rect">
            <a:avLst/>
          </a:prstGeom>
        </p:spPr>
      </p:pic>
    </p:spTree>
    <p:extLst>
      <p:ext uri="{BB962C8B-B14F-4D97-AF65-F5344CB8AC3E}">
        <p14:creationId xmlns:p14="http://schemas.microsoft.com/office/powerpoint/2010/main" val="55408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Banking &amp; You</a:t>
            </a:r>
          </a:p>
        </p:txBody>
      </p:sp>
      <p:sp>
        <p:nvSpPr>
          <p:cNvPr id="9" name="Title 1">
            <a:extLst>
              <a:ext uri="{FF2B5EF4-FFF2-40B4-BE49-F238E27FC236}">
                <a16:creationId xmlns:a16="http://schemas.microsoft.com/office/drawing/2014/main" id="{16B03DF2-D88F-4EC8-95EC-5263A9343888}"/>
              </a:ext>
            </a:extLst>
          </p:cNvPr>
          <p:cNvSpPr txBox="1">
            <a:spLocks/>
          </p:cNvSpPr>
          <p:nvPr/>
        </p:nvSpPr>
        <p:spPr>
          <a:xfrm>
            <a:off x="8878" y="-8878"/>
            <a:ext cx="9144000" cy="1470025"/>
          </a:xfrm>
          <a:prstGeom prst="rect">
            <a:avLst/>
          </a:prstGeom>
          <a:solidFill>
            <a:schemeClr val="accent5">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Piece Work</a:t>
            </a:r>
          </a:p>
        </p:txBody>
      </p:sp>
      <p:sp>
        <p:nvSpPr>
          <p:cNvPr id="10" name="Content Placeholder 9">
            <a:extLst>
              <a:ext uri="{FF2B5EF4-FFF2-40B4-BE49-F238E27FC236}">
                <a16:creationId xmlns:a16="http://schemas.microsoft.com/office/drawing/2014/main" id="{3851EDF9-CA7E-E847-83A0-FA56E084463C}"/>
              </a:ext>
            </a:extLst>
          </p:cNvPr>
          <p:cNvSpPr>
            <a:spLocks noGrp="1"/>
          </p:cNvSpPr>
          <p:nvPr>
            <p:ph idx="1"/>
          </p:nvPr>
        </p:nvSpPr>
        <p:spPr/>
        <p:txBody>
          <a:bodyPr>
            <a:normAutofit/>
          </a:bodyPr>
          <a:lstStyle/>
          <a:p>
            <a:pPr marL="0" indent="0">
              <a:buNone/>
            </a:pPr>
            <a:r>
              <a:rPr lang="en-CA" sz="2400" dirty="0">
                <a:highlight>
                  <a:srgbClr val="FFFF00"/>
                </a:highlight>
              </a:rPr>
              <a:t>Piece work is where employees are paid a fixed rate for every unit or item they produce or action they perform. </a:t>
            </a:r>
            <a:r>
              <a:rPr lang="en-CA" sz="2400" dirty="0"/>
              <a:t>Like commissions, they are designed to provide incentive for employees to increase their productivity and in return earn more money. Some employees earn just the piece work pay they make; however, if their total earnings do not equate to at least minimum wage, the employer would be required by law to top up their pay. Other employers pay their employees a wage or base salary </a:t>
            </a:r>
            <a:r>
              <a:rPr lang="en-CA" sz="2400" u="sng" dirty="0"/>
              <a:t>plus</a:t>
            </a:r>
            <a:r>
              <a:rPr lang="en-CA" sz="2400" dirty="0"/>
              <a:t> the piece work rate they earn.</a:t>
            </a:r>
            <a:endParaRPr lang="en-US" sz="2400" dirty="0"/>
          </a:p>
        </p:txBody>
      </p:sp>
      <p:sp>
        <p:nvSpPr>
          <p:cNvPr id="4" name="Rectangle 2">
            <a:extLst>
              <a:ext uri="{FF2B5EF4-FFF2-40B4-BE49-F238E27FC236}">
                <a16:creationId xmlns:a16="http://schemas.microsoft.com/office/drawing/2014/main" id="{4DDD7937-7FC2-F14F-BF08-C517B4B21E4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752B3D48-4CFF-E34A-81F2-1DF2F27D19E1}"/>
              </a:ext>
            </a:extLst>
          </p:cNvPr>
          <p:cNvPicPr>
            <a:picLocks noChangeAspect="1"/>
          </p:cNvPicPr>
          <p:nvPr/>
        </p:nvPicPr>
        <p:blipFill>
          <a:blip r:embed="rId3"/>
          <a:stretch>
            <a:fillRect/>
          </a:stretch>
        </p:blipFill>
        <p:spPr>
          <a:xfrm>
            <a:off x="2965450" y="4908866"/>
            <a:ext cx="3213100" cy="2712699"/>
          </a:xfrm>
          <a:prstGeom prst="rect">
            <a:avLst/>
          </a:prstGeom>
        </p:spPr>
      </p:pic>
    </p:spTree>
    <p:extLst>
      <p:ext uri="{BB962C8B-B14F-4D97-AF65-F5344CB8AC3E}">
        <p14:creationId xmlns:p14="http://schemas.microsoft.com/office/powerpoint/2010/main" val="4243714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FF6610-1A45-4FB4-A717-D21C6107DBE0}"/>
              </a:ext>
            </a:extLst>
          </p:cNvPr>
          <p:cNvSpPr/>
          <p:nvPr/>
        </p:nvSpPr>
        <p:spPr>
          <a:xfrm>
            <a:off x="0" y="0"/>
            <a:ext cx="9144000" cy="4708981"/>
          </a:xfrm>
          <a:prstGeom prst="rect">
            <a:avLst/>
          </a:prstGeom>
          <a:solidFill>
            <a:srgbClr val="FFFFCC"/>
          </a:solidFill>
        </p:spPr>
        <p:txBody>
          <a:bodyPr wrap="square">
            <a:spAutoFit/>
          </a:bodyPr>
          <a:lstStyle/>
          <a:p>
            <a:r>
              <a:rPr lang="en-CA" sz="2400" b="1" dirty="0">
                <a:latin typeface="Calibri" panose="020F0502020204030204" pitchFamily="34" charset="0"/>
                <a:ea typeface="Times New Roman" panose="02020603050405020304" pitchFamily="18" charset="0"/>
                <a:cs typeface="Times New Roman" panose="02020603050405020304" pitchFamily="18" charset="0"/>
              </a:rPr>
              <a:t>Let’s Do The Math</a:t>
            </a:r>
            <a:r>
              <a:rPr lang="en-CA" sz="2400" dirty="0">
                <a:latin typeface="Calibri" panose="020F0502020204030204" pitchFamily="34"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r>
              <a:rPr lang="en-CA"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CA" b="1" dirty="0"/>
              <a:t>Janet works at a factory that manufactures clothing. She is paid $0.50 for every zipper she sews on a dress. </a:t>
            </a:r>
            <a:endParaRPr lang="en-CA" dirty="0"/>
          </a:p>
          <a:p>
            <a:r>
              <a:rPr lang="en-CA" b="1" dirty="0"/>
              <a:t>A) If Janet sews 35 zippers an hour, how much would she make per hour? </a:t>
            </a:r>
            <a:endParaRPr lang="en-CA" dirty="0"/>
          </a:p>
          <a:p>
            <a:r>
              <a:rPr lang="en-CA" b="1" dirty="0"/>
              <a:t>B) If Janet works an 8-hour shift and she consistently sews 35 zippers an hour, how much would she earn in a </a:t>
            </a:r>
            <a:r>
              <a:rPr lang="en-CA" b="1" u="sng" dirty="0"/>
              <a:t>day</a:t>
            </a:r>
            <a:r>
              <a:rPr lang="en-CA" b="1" dirty="0"/>
              <a:t>?</a:t>
            </a:r>
            <a:r>
              <a:rPr lang="en-CA" dirty="0">
                <a:latin typeface="Calibri" panose="020F0502020204030204" pitchFamily="34" charset="0"/>
                <a:ea typeface="Times New Roman" panose="02020603050405020304" pitchFamily="18" charset="0"/>
                <a:cs typeface="Times New Roman" panose="02020603050405020304" pitchFamily="18" charset="0"/>
              </a:rPr>
              <a:t> </a:t>
            </a:r>
          </a:p>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CA" dirty="0">
              <a:latin typeface="Calibri" panose="020F0502020204030204" pitchFamily="34" charset="0"/>
              <a:ea typeface="Times New Roman" panose="02020603050405020304" pitchFamily="18" charset="0"/>
              <a:cs typeface="Times New Roman" panose="02020603050405020304" pitchFamily="18" charset="0"/>
            </a:endParaRPr>
          </a:p>
          <a:p>
            <a:r>
              <a:rPr lang="en-CA"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CA" b="1" dirty="0"/>
              <a:t>Nick works at a strawberry farm and he makes a wage of $11.15 an hour. In addition to that, for every basket of strawberries he picks, he earns an additional $2.00. If Nick works a 5-hour shift and picks 9 baskets of strawberries, how much would he earn in a </a:t>
            </a:r>
            <a:r>
              <a:rPr lang="en-CA" b="1" u="sng" dirty="0"/>
              <a:t>day</a:t>
            </a:r>
            <a:r>
              <a:rPr lang="en-CA" b="1" dirty="0"/>
              <a:t>?</a:t>
            </a:r>
            <a:endParaRPr lang="en-CA" dirty="0"/>
          </a:p>
          <a:p>
            <a:r>
              <a:rPr lang="en-CA"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CA" dirty="0">
              <a:solidFill>
                <a:srgbClr val="C00000"/>
              </a:solidFill>
            </a:endParaRPr>
          </a:p>
          <a:p>
            <a:endParaRPr lang="en-CA" sz="1200" dirty="0">
              <a:solidFill>
                <a:srgbClr val="C00000"/>
              </a:solidFill>
              <a:latin typeface="Courier"/>
              <a:ea typeface="Times New Roman" panose="02020603050405020304" pitchFamily="18" charset="0"/>
              <a:cs typeface="Times New Roman" panose="02020603050405020304" pitchFamily="18" charset="0"/>
            </a:endParaRPr>
          </a:p>
          <a:p>
            <a:r>
              <a:rPr lang="en-CA" sz="1200" dirty="0">
                <a:solidFill>
                  <a:srgbClr val="C00000"/>
                </a:solidFill>
                <a:latin typeface="Courier"/>
                <a:ea typeface="Times New Roman" panose="02020603050405020304" pitchFamily="18" charset="0"/>
                <a:cs typeface="Times New Roman" panose="02020603050405020304" pitchFamily="18" charset="0"/>
              </a:rPr>
              <a:t> </a:t>
            </a:r>
            <a:endParaRPr lang="en-US" sz="1200" dirty="0">
              <a:solidFill>
                <a:srgbClr val="C00000"/>
              </a:solidFill>
              <a:latin typeface="Courier"/>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8BB5D65-B3DE-0141-8824-9FE2C2B59100}"/>
              </a:ext>
            </a:extLst>
          </p:cNvPr>
          <p:cNvPicPr/>
          <p:nvPr/>
        </p:nvPicPr>
        <p:blipFill>
          <a:blip r:embed="rId2">
            <a:extLst>
              <a:ext uri="{837473B0-CC2E-450A-ABE3-18F120FF3D39}">
                <a1611:picAttrSrcUrl xmlns:a1611="http://schemas.microsoft.com/office/drawing/2016/11/main" r:id="rId3"/>
              </a:ext>
            </a:extLst>
          </a:blip>
          <a:stretch>
            <a:fillRect/>
          </a:stretch>
        </p:blipFill>
        <p:spPr>
          <a:xfrm>
            <a:off x="7315200" y="4572000"/>
            <a:ext cx="1905000" cy="2286000"/>
          </a:xfrm>
          <a:prstGeom prst="rect">
            <a:avLst/>
          </a:prstGeom>
        </p:spPr>
      </p:pic>
    </p:spTree>
    <p:extLst>
      <p:ext uri="{BB962C8B-B14F-4D97-AF65-F5344CB8AC3E}">
        <p14:creationId xmlns:p14="http://schemas.microsoft.com/office/powerpoint/2010/main" val="126831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4AEC571-54E7-4B91-BEB2-11210790A0A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49102" tIns="45720" rIns="549102" bIns="45720" numCol="1" anchor="ctr" anchorCtr="0" compatLnSpc="1">
            <a:prstTxWarp prst="textNoShape">
              <a:avLst/>
            </a:prstTxWarp>
            <a:spAutoFit/>
          </a:bodyPr>
          <a:lstStyle/>
          <a:p>
            <a:endParaRPr lang="en-US" dirty="0"/>
          </a:p>
        </p:txBody>
      </p:sp>
      <p:pic>
        <p:nvPicPr>
          <p:cNvPr id="2049" name="Picture 1">
            <a:extLst>
              <a:ext uri="{FF2B5EF4-FFF2-40B4-BE49-F238E27FC236}">
                <a16:creationId xmlns:a16="http://schemas.microsoft.com/office/drawing/2014/main" id="{A233ECA3-BFCF-4888-A6E5-87702CC09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352800"/>
            <a:ext cx="1057275" cy="9874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D58BEC7D-4A91-462F-8A32-49A90748F743}"/>
              </a:ext>
            </a:extLst>
          </p:cNvPr>
          <p:cNvSpPr>
            <a:spLocks noChangeArrowheads="1"/>
          </p:cNvSpPr>
          <p:nvPr/>
        </p:nvSpPr>
        <p:spPr bwMode="auto">
          <a:xfrm>
            <a:off x="2795039" y="3272135"/>
            <a:ext cx="294433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700" b="1" i="0" u="none" strike="noStrike" cap="none" normalizeH="0" baseline="0" dirty="0">
                <a:ln>
                  <a:noFill/>
                </a:ln>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The Flow of Money</a:t>
            </a:r>
            <a:endParaRPr kumimoji="0" lang="en-US" altLang="en-US" sz="600" b="0" i="0" u="none" strike="noStrike" cap="none" normalizeH="0" baseline="0" dirty="0">
              <a:ln>
                <a:noFill/>
              </a:ln>
              <a:solidFill>
                <a:srgbClr val="0070C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700" b="1" i="0" u="none" strike="noStrike" cap="none" normalizeH="0" baseline="0" dirty="0">
                <a:ln>
                  <a:noFill/>
                </a:ln>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Assignment #1</a:t>
            </a:r>
            <a:endParaRPr kumimoji="0" lang="en-US" altLang="en-US" sz="1800" b="0" i="0" u="none" strike="noStrike" cap="none" normalizeH="0" baseline="0" dirty="0">
              <a:ln>
                <a:noFill/>
              </a:ln>
              <a:solidFill>
                <a:srgbClr val="0070C0"/>
              </a:solidFill>
              <a:effectLst/>
              <a:latin typeface="Arial" panose="020B0604020202020204" pitchFamily="34" charset="0"/>
            </a:endParaRPr>
          </a:p>
        </p:txBody>
      </p:sp>
      <p:pic>
        <p:nvPicPr>
          <p:cNvPr id="7" name="Picture 6">
            <a:extLst>
              <a:ext uri="{FF2B5EF4-FFF2-40B4-BE49-F238E27FC236}">
                <a16:creationId xmlns:a16="http://schemas.microsoft.com/office/drawing/2014/main" id="{7514C6B4-4245-4C46-9E6E-F1FF546AC5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609600"/>
            <a:ext cx="1523829" cy="1523829"/>
          </a:xfrm>
          <a:prstGeom prst="rect">
            <a:avLst/>
          </a:prstGeom>
        </p:spPr>
      </p:pic>
    </p:spTree>
    <p:extLst>
      <p:ext uri="{BB962C8B-B14F-4D97-AF65-F5344CB8AC3E}">
        <p14:creationId xmlns:p14="http://schemas.microsoft.com/office/powerpoint/2010/main" val="2078749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Banking &amp; You</a:t>
            </a:r>
          </a:p>
        </p:txBody>
      </p:sp>
      <p:sp>
        <p:nvSpPr>
          <p:cNvPr id="5" name="Content Placeholder 4">
            <a:extLst>
              <a:ext uri="{FF2B5EF4-FFF2-40B4-BE49-F238E27FC236}">
                <a16:creationId xmlns:a16="http://schemas.microsoft.com/office/drawing/2014/main" id="{F52DB7E4-FA57-4998-B3B0-30EA35AC267A}"/>
              </a:ext>
            </a:extLst>
          </p:cNvPr>
          <p:cNvSpPr>
            <a:spLocks noGrp="1"/>
          </p:cNvSpPr>
          <p:nvPr>
            <p:ph idx="1"/>
          </p:nvPr>
        </p:nvSpPr>
        <p:spPr/>
        <p:txBody>
          <a:bodyPr>
            <a:normAutofit/>
          </a:bodyPr>
          <a:lstStyle/>
          <a:p>
            <a:pPr marL="0" indent="0">
              <a:buNone/>
            </a:pPr>
            <a:r>
              <a:rPr lang="en-CA" sz="2400" dirty="0"/>
              <a:t>By now you’ve probably figured out that it would be difficult to do the activities associated with personal finance like </a:t>
            </a:r>
            <a:r>
              <a:rPr lang="en-CA" sz="2400" b="1" dirty="0"/>
              <a:t>spending</a:t>
            </a:r>
            <a:r>
              <a:rPr lang="en-CA" sz="2400" dirty="0"/>
              <a:t>, </a:t>
            </a:r>
            <a:r>
              <a:rPr lang="en-CA" sz="2400" b="1" dirty="0"/>
              <a:t>saving</a:t>
            </a:r>
            <a:r>
              <a:rPr lang="en-CA" sz="2400" dirty="0"/>
              <a:t>, </a:t>
            </a:r>
            <a:r>
              <a:rPr lang="en-CA" sz="2400" b="1" dirty="0"/>
              <a:t>gifting</a:t>
            </a:r>
            <a:r>
              <a:rPr lang="en-CA" sz="2400" dirty="0"/>
              <a:t> and </a:t>
            </a:r>
            <a:r>
              <a:rPr lang="en-CA" sz="2400" b="1" dirty="0"/>
              <a:t>investing</a:t>
            </a:r>
            <a:r>
              <a:rPr lang="en-CA" sz="2400" dirty="0"/>
              <a:t> if you don’t have any money so we are going to start by looking at the concept of earning first.</a:t>
            </a:r>
          </a:p>
          <a:p>
            <a:pPr marL="0" indent="0">
              <a:buNone/>
            </a:pPr>
            <a:endParaRPr lang="en-CA" sz="2400" dirty="0"/>
          </a:p>
          <a:p>
            <a:pPr marL="0" indent="0">
              <a:buNone/>
            </a:pPr>
            <a:r>
              <a:rPr lang="en-CA" sz="2400" dirty="0"/>
              <a:t>Another word that is often used instead of earning is </a:t>
            </a:r>
            <a:r>
              <a:rPr lang="en-CA" sz="2400" b="1" dirty="0"/>
              <a:t>income</a:t>
            </a:r>
            <a:r>
              <a:rPr lang="en-CA" sz="2400" dirty="0"/>
              <a:t>; this lesson will focus on the money flowing </a:t>
            </a:r>
            <a:r>
              <a:rPr lang="en-CA" sz="2400" b="1" dirty="0"/>
              <a:t>IN</a:t>
            </a:r>
            <a:r>
              <a:rPr lang="en-CA" sz="2400" dirty="0"/>
              <a:t> to your wallet or bank account.</a:t>
            </a:r>
            <a:endParaRPr lang="en-US" sz="2400" dirty="0"/>
          </a:p>
          <a:p>
            <a:endParaRPr lang="en-US" dirty="0"/>
          </a:p>
        </p:txBody>
      </p:sp>
      <p:sp>
        <p:nvSpPr>
          <p:cNvPr id="9" name="Title 1">
            <a:extLst>
              <a:ext uri="{FF2B5EF4-FFF2-40B4-BE49-F238E27FC236}">
                <a16:creationId xmlns:a16="http://schemas.microsoft.com/office/drawing/2014/main" id="{16B03DF2-D88F-4EC8-95EC-5263A9343888}"/>
              </a:ext>
            </a:extLst>
          </p:cNvPr>
          <p:cNvSpPr txBox="1">
            <a:spLocks/>
          </p:cNvSpPr>
          <p:nvPr/>
        </p:nvSpPr>
        <p:spPr>
          <a:xfrm>
            <a:off x="8878" y="-8878"/>
            <a:ext cx="9144000" cy="1470025"/>
          </a:xfrm>
          <a:prstGeom prst="rect">
            <a:avLst/>
          </a:prstGeom>
          <a:solidFill>
            <a:schemeClr val="accent5">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6000" dirty="0">
                <a:ln w="0"/>
                <a:solidFill>
                  <a:schemeClr val="tx1"/>
                </a:solidFill>
                <a:effectLst>
                  <a:outerShdw blurRad="38100" dist="19050" dir="2700000" algn="tl" rotWithShape="0">
                    <a:schemeClr val="dk1">
                      <a:alpha val="40000"/>
                    </a:schemeClr>
                  </a:outerShdw>
                </a:effectLst>
              </a:rPr>
              <a:t>Earning Money</a:t>
            </a:r>
          </a:p>
        </p:txBody>
      </p:sp>
      <p:pic>
        <p:nvPicPr>
          <p:cNvPr id="10" name="Picture 9">
            <a:extLst>
              <a:ext uri="{FF2B5EF4-FFF2-40B4-BE49-F238E27FC236}">
                <a16:creationId xmlns:a16="http://schemas.microsoft.com/office/drawing/2014/main" id="{4E766D0B-BFBD-429E-8C05-1AB38B6B21D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77000" y="4423495"/>
            <a:ext cx="2050324" cy="2155118"/>
          </a:xfrm>
          <a:prstGeom prst="rect">
            <a:avLst/>
          </a:prstGeom>
        </p:spPr>
      </p:pic>
    </p:spTree>
    <p:extLst>
      <p:ext uri="{BB962C8B-B14F-4D97-AF65-F5344CB8AC3E}">
        <p14:creationId xmlns:p14="http://schemas.microsoft.com/office/powerpoint/2010/main" val="1094018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Banking &amp; You</a:t>
            </a:r>
          </a:p>
        </p:txBody>
      </p:sp>
      <p:sp>
        <p:nvSpPr>
          <p:cNvPr id="5" name="Content Placeholder 4">
            <a:extLst>
              <a:ext uri="{FF2B5EF4-FFF2-40B4-BE49-F238E27FC236}">
                <a16:creationId xmlns:a16="http://schemas.microsoft.com/office/drawing/2014/main" id="{F52DB7E4-FA57-4998-B3B0-30EA35AC267A}"/>
              </a:ext>
            </a:extLst>
          </p:cNvPr>
          <p:cNvSpPr>
            <a:spLocks noGrp="1"/>
          </p:cNvSpPr>
          <p:nvPr>
            <p:ph idx="1"/>
          </p:nvPr>
        </p:nvSpPr>
        <p:spPr/>
        <p:txBody>
          <a:bodyPr>
            <a:normAutofit/>
          </a:bodyPr>
          <a:lstStyle/>
          <a:p>
            <a:pPr marL="0" indent="0">
              <a:buNone/>
            </a:pPr>
            <a:r>
              <a:rPr lang="en-CA" sz="2400" b="1" dirty="0"/>
              <a:t>Remuneration</a:t>
            </a:r>
          </a:p>
          <a:p>
            <a:pPr marL="0" indent="0">
              <a:buNone/>
            </a:pPr>
            <a:r>
              <a:rPr lang="en-CA" sz="2400" dirty="0"/>
              <a:t>When we attain employment, we are agreeing to provide labour or services in exchange for money. There are many ways that individuals can be paid or </a:t>
            </a:r>
            <a:r>
              <a:rPr lang="en-CA" sz="2400" b="1" dirty="0"/>
              <a:t>remunerated</a:t>
            </a:r>
            <a:r>
              <a:rPr lang="en-CA" sz="2400" dirty="0"/>
              <a:t> for the work that they do.  </a:t>
            </a:r>
          </a:p>
          <a:p>
            <a:pPr marL="0" indent="0">
              <a:buNone/>
            </a:pPr>
            <a:endParaRPr lang="en-CA" sz="2400" dirty="0"/>
          </a:p>
          <a:p>
            <a:pPr marL="0" indent="0">
              <a:buNone/>
            </a:pPr>
            <a:r>
              <a:rPr lang="en-CA" sz="2400" dirty="0"/>
              <a:t>Every job and employer may be different, so it is always important to understand how you will be paid for the work that you do before you accept employment.</a:t>
            </a:r>
            <a:endParaRPr lang="en-US" sz="2400" dirty="0"/>
          </a:p>
        </p:txBody>
      </p:sp>
      <p:sp>
        <p:nvSpPr>
          <p:cNvPr id="9" name="Title 1">
            <a:extLst>
              <a:ext uri="{FF2B5EF4-FFF2-40B4-BE49-F238E27FC236}">
                <a16:creationId xmlns:a16="http://schemas.microsoft.com/office/drawing/2014/main" id="{16B03DF2-D88F-4EC8-95EC-5263A9343888}"/>
              </a:ext>
            </a:extLst>
          </p:cNvPr>
          <p:cNvSpPr txBox="1">
            <a:spLocks/>
          </p:cNvSpPr>
          <p:nvPr/>
        </p:nvSpPr>
        <p:spPr>
          <a:xfrm>
            <a:off x="8878" y="-8878"/>
            <a:ext cx="9144000" cy="1470025"/>
          </a:xfrm>
          <a:prstGeom prst="rect">
            <a:avLst/>
          </a:prstGeom>
          <a:solidFill>
            <a:schemeClr val="accent5">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a:ea typeface="+mn-ea"/>
                <a:cs typeface="+mn-cs"/>
              </a:rPr>
              <a:t>Remuner</a:t>
            </a: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-what?</a:t>
            </a:r>
          </a:p>
        </p:txBody>
      </p:sp>
      <p:pic>
        <p:nvPicPr>
          <p:cNvPr id="11" name="Picture 10">
            <a:extLst>
              <a:ext uri="{FF2B5EF4-FFF2-40B4-BE49-F238E27FC236}">
                <a16:creationId xmlns:a16="http://schemas.microsoft.com/office/drawing/2014/main" id="{F34C06DD-49CD-4482-B1E6-659E66622C7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91400" y="-106183"/>
            <a:ext cx="1238706" cy="1708560"/>
          </a:xfrm>
          <a:prstGeom prst="rect">
            <a:avLst/>
          </a:prstGeom>
        </p:spPr>
      </p:pic>
      <p:pic>
        <p:nvPicPr>
          <p:cNvPr id="4" name="Picture 3">
            <a:extLst>
              <a:ext uri="{FF2B5EF4-FFF2-40B4-BE49-F238E27FC236}">
                <a16:creationId xmlns:a16="http://schemas.microsoft.com/office/drawing/2014/main" id="{F516E716-5E31-4176-9F68-88E901BDF7F1}"/>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172200" y="4874392"/>
            <a:ext cx="2980678" cy="1983608"/>
          </a:xfrm>
          <a:prstGeom prst="rect">
            <a:avLst/>
          </a:prstGeom>
        </p:spPr>
      </p:pic>
    </p:spTree>
    <p:extLst>
      <p:ext uri="{BB962C8B-B14F-4D97-AF65-F5344CB8AC3E}">
        <p14:creationId xmlns:p14="http://schemas.microsoft.com/office/powerpoint/2010/main" val="2779979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Banking &amp; You</a:t>
            </a:r>
          </a:p>
        </p:txBody>
      </p:sp>
      <p:sp>
        <p:nvSpPr>
          <p:cNvPr id="9" name="Title 1">
            <a:extLst>
              <a:ext uri="{FF2B5EF4-FFF2-40B4-BE49-F238E27FC236}">
                <a16:creationId xmlns:a16="http://schemas.microsoft.com/office/drawing/2014/main" id="{16B03DF2-D88F-4EC8-95EC-5263A9343888}"/>
              </a:ext>
            </a:extLst>
          </p:cNvPr>
          <p:cNvSpPr txBox="1">
            <a:spLocks/>
          </p:cNvSpPr>
          <p:nvPr/>
        </p:nvSpPr>
        <p:spPr>
          <a:xfrm>
            <a:off x="8878" y="-8878"/>
            <a:ext cx="9144000" cy="1470025"/>
          </a:xfrm>
          <a:prstGeom prst="rect">
            <a:avLst/>
          </a:prstGeom>
          <a:solidFill>
            <a:schemeClr val="accent5">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Wage</a:t>
            </a:r>
          </a:p>
        </p:txBody>
      </p:sp>
      <p:sp>
        <p:nvSpPr>
          <p:cNvPr id="5" name="Content Placeholder 4">
            <a:extLst>
              <a:ext uri="{FF2B5EF4-FFF2-40B4-BE49-F238E27FC236}">
                <a16:creationId xmlns:a16="http://schemas.microsoft.com/office/drawing/2014/main" id="{F52DB7E4-FA57-4998-B3B0-30EA35AC267A}"/>
              </a:ext>
            </a:extLst>
          </p:cNvPr>
          <p:cNvSpPr>
            <a:spLocks noGrp="1"/>
          </p:cNvSpPr>
          <p:nvPr>
            <p:ph idx="1"/>
          </p:nvPr>
        </p:nvSpPr>
        <p:spPr>
          <a:xfrm>
            <a:off x="457200" y="1600200"/>
            <a:ext cx="8229600" cy="4525963"/>
          </a:xfrm>
        </p:spPr>
        <p:txBody>
          <a:bodyPr>
            <a:normAutofit/>
          </a:bodyPr>
          <a:lstStyle/>
          <a:p>
            <a:pPr marL="0" indent="0">
              <a:buNone/>
            </a:pPr>
            <a:r>
              <a:rPr lang="en-CA" sz="2400" dirty="0">
                <a:highlight>
                  <a:srgbClr val="FFFF00"/>
                </a:highlight>
              </a:rPr>
              <a:t>A wage is a payment of money for labour or services based on an hourly, daily or weekly basis.</a:t>
            </a:r>
          </a:p>
          <a:p>
            <a:pPr marL="0" indent="0">
              <a:buNone/>
            </a:pPr>
            <a:endParaRPr lang="en-CA" sz="2400" dirty="0"/>
          </a:p>
          <a:p>
            <a:pPr marL="0" indent="0">
              <a:buNone/>
            </a:pPr>
            <a:r>
              <a:rPr lang="en-CA" sz="2400" dirty="0"/>
              <a:t>In Canada, every province has a minimum wage standard. </a:t>
            </a:r>
            <a:r>
              <a:rPr lang="en-CA" sz="2400" b="1" dirty="0">
                <a:solidFill>
                  <a:schemeClr val="accent1">
                    <a:lumMod val="50000"/>
                  </a:schemeClr>
                </a:solidFill>
              </a:rPr>
              <a:t>Minimum wage is the lowest amount, per hour, that employees must be paid for their work</a:t>
            </a:r>
            <a:r>
              <a:rPr lang="en-CA" sz="2400" dirty="0"/>
              <a:t>. The current minimum wage in Manitoba is $11.15 per hour. This is regulated by our provincial government under the </a:t>
            </a:r>
            <a:r>
              <a:rPr lang="en-CA" sz="2400" i="1" dirty="0"/>
              <a:t>Employment Standards Act</a:t>
            </a:r>
            <a:r>
              <a:rPr lang="en-CA" sz="2400" dirty="0"/>
              <a:t> and is designed to protect employees and set a minimum standard for how much they get paid for the work they do. </a:t>
            </a:r>
          </a:p>
          <a:p>
            <a:pPr marL="0" indent="0">
              <a:buNone/>
            </a:pPr>
            <a:endParaRPr lang="en-US" sz="2400" dirty="0"/>
          </a:p>
        </p:txBody>
      </p:sp>
    </p:spTree>
    <p:extLst>
      <p:ext uri="{BB962C8B-B14F-4D97-AF65-F5344CB8AC3E}">
        <p14:creationId xmlns:p14="http://schemas.microsoft.com/office/powerpoint/2010/main" val="4289876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93BD23-62FB-3448-8593-E15789F02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8758518" cy="6767945"/>
          </a:xfrm>
          <a:prstGeom prst="rect">
            <a:avLst/>
          </a:prstGeom>
        </p:spPr>
      </p:pic>
    </p:spTree>
    <p:extLst>
      <p:ext uri="{BB962C8B-B14F-4D97-AF65-F5344CB8AC3E}">
        <p14:creationId xmlns:p14="http://schemas.microsoft.com/office/powerpoint/2010/main" val="1357467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Banking &amp; You</a:t>
            </a:r>
          </a:p>
        </p:txBody>
      </p:sp>
      <p:sp>
        <p:nvSpPr>
          <p:cNvPr id="9" name="Title 1">
            <a:extLst>
              <a:ext uri="{FF2B5EF4-FFF2-40B4-BE49-F238E27FC236}">
                <a16:creationId xmlns:a16="http://schemas.microsoft.com/office/drawing/2014/main" id="{16B03DF2-D88F-4EC8-95EC-5263A9343888}"/>
              </a:ext>
            </a:extLst>
          </p:cNvPr>
          <p:cNvSpPr txBox="1">
            <a:spLocks/>
          </p:cNvSpPr>
          <p:nvPr/>
        </p:nvSpPr>
        <p:spPr>
          <a:xfrm>
            <a:off x="8878" y="-8878"/>
            <a:ext cx="9144000" cy="1470025"/>
          </a:xfrm>
          <a:prstGeom prst="rect">
            <a:avLst/>
          </a:prstGeom>
          <a:solidFill>
            <a:schemeClr val="accent5">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Overtime Pay</a:t>
            </a:r>
          </a:p>
        </p:txBody>
      </p:sp>
      <p:sp>
        <p:nvSpPr>
          <p:cNvPr id="5" name="Content Placeholder 4">
            <a:extLst>
              <a:ext uri="{FF2B5EF4-FFF2-40B4-BE49-F238E27FC236}">
                <a16:creationId xmlns:a16="http://schemas.microsoft.com/office/drawing/2014/main" id="{F52DB7E4-FA57-4998-B3B0-30EA35AC267A}"/>
              </a:ext>
            </a:extLst>
          </p:cNvPr>
          <p:cNvSpPr>
            <a:spLocks noGrp="1"/>
          </p:cNvSpPr>
          <p:nvPr>
            <p:ph idx="1"/>
          </p:nvPr>
        </p:nvSpPr>
        <p:spPr/>
        <p:txBody>
          <a:bodyPr>
            <a:normAutofit/>
          </a:bodyPr>
          <a:lstStyle/>
          <a:p>
            <a:pPr marL="0" indent="0">
              <a:buNone/>
            </a:pPr>
            <a:r>
              <a:rPr lang="en-CA" sz="2400" dirty="0"/>
              <a:t>It is also possible in </a:t>
            </a:r>
            <a:r>
              <a:rPr lang="en-CA" sz="2400" u="sng" dirty="0"/>
              <a:t>some jobs</a:t>
            </a:r>
            <a:r>
              <a:rPr lang="en-CA" sz="2400" dirty="0"/>
              <a:t> for employees to earn </a:t>
            </a:r>
            <a:r>
              <a:rPr lang="en-CA" sz="2400" b="1" dirty="0"/>
              <a:t>overtime pay</a:t>
            </a:r>
            <a:r>
              <a:rPr lang="en-CA" sz="2400" dirty="0"/>
              <a:t>. This is when an employee works longer than the standard 8-hour day or 40 hours a week. If the employee works longer they must be paid 1 ½ times their regular wage for the hours that are overtime.</a:t>
            </a:r>
          </a:p>
          <a:p>
            <a:pPr marL="0" indent="0">
              <a:buNone/>
            </a:pPr>
            <a:endParaRPr lang="en-CA" sz="2400" dirty="0"/>
          </a:p>
          <a:p>
            <a:pPr marL="0" indent="0">
              <a:buNone/>
            </a:pPr>
            <a:endParaRPr lang="en-US" sz="2400" dirty="0"/>
          </a:p>
        </p:txBody>
      </p:sp>
      <p:pic>
        <p:nvPicPr>
          <p:cNvPr id="3" name="Picture 2">
            <a:extLst>
              <a:ext uri="{FF2B5EF4-FFF2-40B4-BE49-F238E27FC236}">
                <a16:creationId xmlns:a16="http://schemas.microsoft.com/office/drawing/2014/main" id="{AACFB59A-E2F5-6C4F-B1B2-06310963DB28}"/>
              </a:ext>
            </a:extLst>
          </p:cNvPr>
          <p:cNvPicPr>
            <a:picLocks noChangeAspect="1"/>
          </p:cNvPicPr>
          <p:nvPr/>
        </p:nvPicPr>
        <p:blipFill>
          <a:blip r:embed="rId3"/>
          <a:stretch>
            <a:fillRect/>
          </a:stretch>
        </p:blipFill>
        <p:spPr>
          <a:xfrm>
            <a:off x="5105400" y="3276600"/>
            <a:ext cx="3352800" cy="3352800"/>
          </a:xfrm>
          <a:prstGeom prst="rect">
            <a:avLst/>
          </a:prstGeom>
        </p:spPr>
      </p:pic>
    </p:spTree>
    <p:extLst>
      <p:ext uri="{BB962C8B-B14F-4D97-AF65-F5344CB8AC3E}">
        <p14:creationId xmlns:p14="http://schemas.microsoft.com/office/powerpoint/2010/main" val="3095992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9BBCCC-8223-BC48-B7A1-A903FE02B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4732986" cy="6858000"/>
          </a:xfrm>
          <a:prstGeom prst="rect">
            <a:avLst/>
          </a:prstGeom>
        </p:spPr>
      </p:pic>
      <p:sp>
        <p:nvSpPr>
          <p:cNvPr id="6" name="TextBox 5">
            <a:extLst>
              <a:ext uri="{FF2B5EF4-FFF2-40B4-BE49-F238E27FC236}">
                <a16:creationId xmlns:a16="http://schemas.microsoft.com/office/drawing/2014/main" id="{17B6EE12-65A4-2143-9D64-5CE72CFE6E16}"/>
              </a:ext>
            </a:extLst>
          </p:cNvPr>
          <p:cNvSpPr txBox="1"/>
          <p:nvPr/>
        </p:nvSpPr>
        <p:spPr>
          <a:xfrm>
            <a:off x="5105400" y="1752600"/>
            <a:ext cx="3810000" cy="1200329"/>
          </a:xfrm>
          <a:prstGeom prst="rect">
            <a:avLst/>
          </a:prstGeom>
          <a:noFill/>
        </p:spPr>
        <p:txBody>
          <a:bodyPr wrap="square" rtlCol="0">
            <a:spAutoFit/>
          </a:bodyPr>
          <a:lstStyle/>
          <a:p>
            <a:r>
              <a:rPr lang="en-US" sz="2400" dirty="0"/>
              <a:t>What are the Pros and Cons of raising the minimum wage to $15.00?</a:t>
            </a:r>
          </a:p>
        </p:txBody>
      </p:sp>
    </p:spTree>
    <p:extLst>
      <p:ext uri="{BB962C8B-B14F-4D97-AF65-F5344CB8AC3E}">
        <p14:creationId xmlns:p14="http://schemas.microsoft.com/office/powerpoint/2010/main" val="981691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FF6610-1A45-4FB4-A717-D21C6107DBE0}"/>
              </a:ext>
            </a:extLst>
          </p:cNvPr>
          <p:cNvSpPr/>
          <p:nvPr/>
        </p:nvSpPr>
        <p:spPr>
          <a:xfrm>
            <a:off x="0" y="0"/>
            <a:ext cx="9144000" cy="3693319"/>
          </a:xfrm>
          <a:prstGeom prst="rect">
            <a:avLst/>
          </a:prstGeom>
          <a:solidFill>
            <a:srgbClr val="FFFFCC"/>
          </a:solidFill>
        </p:spPr>
        <p:txBody>
          <a:bodyPr wrap="square">
            <a:spAutoFit/>
          </a:bodyPr>
          <a:lstStyle/>
          <a:p>
            <a:r>
              <a:rPr lang="en-CA" sz="2400" b="1" dirty="0">
                <a:latin typeface="Calibri" panose="020F0502020204030204" pitchFamily="34" charset="0"/>
                <a:ea typeface="Times New Roman" panose="02020603050405020304" pitchFamily="18" charset="0"/>
                <a:cs typeface="Times New Roman" panose="02020603050405020304" pitchFamily="18" charset="0"/>
              </a:rPr>
              <a:t>Let’s Do The Math</a:t>
            </a:r>
            <a:r>
              <a:rPr lang="en-CA" sz="2400" dirty="0">
                <a:latin typeface="Calibri" panose="020F0502020204030204" pitchFamily="34"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r>
              <a:rPr lang="en-CA"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CA" b="1" dirty="0" err="1">
                <a:latin typeface="Calibri" panose="020F0502020204030204" pitchFamily="34" charset="0"/>
                <a:ea typeface="Times New Roman" panose="02020603050405020304" pitchFamily="18" charset="0"/>
                <a:cs typeface="Times New Roman" panose="02020603050405020304" pitchFamily="18" charset="0"/>
              </a:rPr>
              <a:t>Harleen</a:t>
            </a:r>
            <a:r>
              <a:rPr lang="en-CA" b="1" dirty="0">
                <a:latin typeface="Calibri" panose="020F0502020204030204" pitchFamily="34" charset="0"/>
                <a:ea typeface="Times New Roman" panose="02020603050405020304" pitchFamily="18" charset="0"/>
                <a:cs typeface="Times New Roman" panose="02020603050405020304" pitchFamily="18" charset="0"/>
              </a:rPr>
              <a:t> works 40 hours a week at her job where she is paid minimum wage at a rate of $11.15 per hour. How much will </a:t>
            </a:r>
            <a:r>
              <a:rPr lang="en-CA" b="1" dirty="0" err="1">
                <a:latin typeface="Calibri" panose="020F0502020204030204" pitchFamily="34" charset="0"/>
                <a:ea typeface="Times New Roman" panose="02020603050405020304" pitchFamily="18" charset="0"/>
                <a:cs typeface="Times New Roman" panose="02020603050405020304" pitchFamily="18" charset="0"/>
              </a:rPr>
              <a:t>Harleen</a:t>
            </a:r>
            <a:r>
              <a:rPr lang="en-CA" b="1" dirty="0">
                <a:latin typeface="Calibri" panose="020F0502020204030204" pitchFamily="34" charset="0"/>
                <a:ea typeface="Times New Roman" panose="02020603050405020304" pitchFamily="18" charset="0"/>
                <a:cs typeface="Times New Roman" panose="02020603050405020304" pitchFamily="18" charset="0"/>
              </a:rPr>
              <a:t> earn in </a:t>
            </a:r>
            <a:r>
              <a:rPr lang="en-CA" b="1" u="sng" dirty="0">
                <a:latin typeface="Calibri" panose="020F0502020204030204" pitchFamily="34" charset="0"/>
                <a:ea typeface="Times New Roman" panose="02020603050405020304" pitchFamily="18" charset="0"/>
                <a:cs typeface="Times New Roman" panose="02020603050405020304" pitchFamily="18" charset="0"/>
              </a:rPr>
              <a:t>one week</a:t>
            </a:r>
            <a:r>
              <a:rPr lang="en-CA" b="1" dirty="0">
                <a:latin typeface="Calibri" panose="020F0502020204030204" pitchFamily="34" charset="0"/>
                <a:ea typeface="Times New Roman" panose="02020603050405020304" pitchFamily="18" charset="0"/>
                <a:cs typeface="Times New Roman" panose="02020603050405020304" pitchFamily="18" charset="0"/>
              </a:rPr>
              <a:t>?</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CA"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CA" dirty="0">
              <a:latin typeface="Calibri" panose="020F0502020204030204" pitchFamily="34" charset="0"/>
              <a:ea typeface="Times New Roman" panose="02020603050405020304" pitchFamily="18" charset="0"/>
              <a:cs typeface="Times New Roman" panose="02020603050405020304" pitchFamily="18" charset="0"/>
            </a:endParaRPr>
          </a:p>
          <a:p>
            <a:r>
              <a:rPr lang="en-CA"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CA" b="1" dirty="0">
                <a:latin typeface="Calibri" panose="020F0502020204030204" pitchFamily="34" charset="0"/>
                <a:ea typeface="Times New Roman" panose="02020603050405020304" pitchFamily="18" charset="0"/>
                <a:cs typeface="Times New Roman" panose="02020603050405020304" pitchFamily="18" charset="0"/>
              </a:rPr>
              <a:t>Jon works 52 hours this week at his job where he receives an hourly rate of $15.00 per hour. How much will Jon earn </a:t>
            </a:r>
            <a:r>
              <a:rPr lang="en-CA" b="1" u="sng" dirty="0">
                <a:latin typeface="Calibri" panose="020F0502020204030204" pitchFamily="34" charset="0"/>
                <a:ea typeface="Times New Roman" panose="02020603050405020304" pitchFamily="18" charset="0"/>
                <a:cs typeface="Times New Roman" panose="02020603050405020304" pitchFamily="18" charset="0"/>
              </a:rPr>
              <a:t>this week</a:t>
            </a:r>
            <a:r>
              <a:rPr lang="en-CA" b="1" dirty="0">
                <a:latin typeface="Calibri" panose="020F0502020204030204" pitchFamily="34" charset="0"/>
                <a:ea typeface="Times New Roman" panose="02020603050405020304" pitchFamily="18" charset="0"/>
                <a:cs typeface="Times New Roman" panose="02020603050405020304" pitchFamily="18" charset="0"/>
              </a:rPr>
              <a:t>? (Hint: He is eligible for overtime pay for the hours over the standard work week).</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CA"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US" sz="1200" dirty="0">
              <a:solidFill>
                <a:srgbClr val="C00000"/>
              </a:solidFill>
              <a:latin typeface="Courier"/>
              <a:ea typeface="Times New Roman" panose="02020603050405020304" pitchFamily="18" charset="0"/>
              <a:cs typeface="Times New Roman" panose="02020603050405020304" pitchFamily="18" charset="0"/>
            </a:endParaRPr>
          </a:p>
          <a:p>
            <a:r>
              <a:rPr lang="en-CA" dirty="0">
                <a:solidFill>
                  <a:srgbClr val="C00000"/>
                </a:solidFill>
                <a:latin typeface="Courier"/>
                <a:ea typeface="Times New Roman" panose="02020603050405020304" pitchFamily="18" charset="0"/>
                <a:cs typeface="Times New Roman" panose="02020603050405020304" pitchFamily="18" charset="0"/>
              </a:rPr>
              <a:t> </a:t>
            </a:r>
            <a:endParaRPr lang="en-US" dirty="0">
              <a:solidFill>
                <a:srgbClr val="C00000"/>
              </a:solidFill>
              <a:latin typeface="Courier"/>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01047F6-3963-8E4B-A6F5-363967E13331}"/>
              </a:ext>
            </a:extLst>
          </p:cNvPr>
          <p:cNvPicPr/>
          <p:nvPr/>
        </p:nvPicPr>
        <p:blipFill>
          <a:blip r:embed="rId2">
            <a:extLst>
              <a:ext uri="{837473B0-CC2E-450A-ABE3-18F120FF3D39}">
                <a1611:picAttrSrcUrl xmlns:a1611="http://schemas.microsoft.com/office/drawing/2016/11/main" r:id="rId3"/>
              </a:ext>
            </a:extLst>
          </a:blip>
          <a:stretch>
            <a:fillRect/>
          </a:stretch>
        </p:blipFill>
        <p:spPr>
          <a:xfrm>
            <a:off x="6096000" y="4114800"/>
            <a:ext cx="1905000" cy="2286000"/>
          </a:xfrm>
          <a:prstGeom prst="rect">
            <a:avLst/>
          </a:prstGeom>
        </p:spPr>
      </p:pic>
    </p:spTree>
    <p:extLst>
      <p:ext uri="{BB962C8B-B14F-4D97-AF65-F5344CB8AC3E}">
        <p14:creationId xmlns:p14="http://schemas.microsoft.com/office/powerpoint/2010/main" val="18360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Banking &amp; You</a:t>
            </a:r>
          </a:p>
        </p:txBody>
      </p:sp>
      <p:sp>
        <p:nvSpPr>
          <p:cNvPr id="9" name="Title 1">
            <a:extLst>
              <a:ext uri="{FF2B5EF4-FFF2-40B4-BE49-F238E27FC236}">
                <a16:creationId xmlns:a16="http://schemas.microsoft.com/office/drawing/2014/main" id="{16B03DF2-D88F-4EC8-95EC-5263A9343888}"/>
              </a:ext>
            </a:extLst>
          </p:cNvPr>
          <p:cNvSpPr txBox="1">
            <a:spLocks/>
          </p:cNvSpPr>
          <p:nvPr/>
        </p:nvSpPr>
        <p:spPr>
          <a:xfrm>
            <a:off x="8878" y="-8878"/>
            <a:ext cx="9144000" cy="1470025"/>
          </a:xfrm>
          <a:prstGeom prst="rect">
            <a:avLst/>
          </a:prstGeom>
          <a:solidFill>
            <a:schemeClr val="accent5">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Salary</a:t>
            </a:r>
          </a:p>
        </p:txBody>
      </p:sp>
      <p:sp>
        <p:nvSpPr>
          <p:cNvPr id="10" name="Content Placeholder 9">
            <a:extLst>
              <a:ext uri="{FF2B5EF4-FFF2-40B4-BE49-F238E27FC236}">
                <a16:creationId xmlns:a16="http://schemas.microsoft.com/office/drawing/2014/main" id="{3851EDF9-CA7E-E847-83A0-FA56E084463C}"/>
              </a:ext>
            </a:extLst>
          </p:cNvPr>
          <p:cNvSpPr>
            <a:spLocks noGrp="1"/>
          </p:cNvSpPr>
          <p:nvPr>
            <p:ph idx="1"/>
          </p:nvPr>
        </p:nvSpPr>
        <p:spPr/>
        <p:txBody>
          <a:bodyPr>
            <a:normAutofit/>
          </a:bodyPr>
          <a:lstStyle/>
          <a:p>
            <a:pPr marL="0" indent="0">
              <a:buNone/>
            </a:pPr>
            <a:r>
              <a:rPr lang="en-CA" sz="2400" dirty="0">
                <a:highlight>
                  <a:srgbClr val="FFFF00"/>
                </a:highlight>
              </a:rPr>
              <a:t>A salary is a payment of money for labour or services usually paid out monthly, or bi-weekly (every two weeks).</a:t>
            </a:r>
            <a:r>
              <a:rPr lang="en-CA" sz="2400" dirty="0"/>
              <a:t> A salary is usually expressed as an annual sum of money that is then separated into equal payments throughout the year.</a:t>
            </a:r>
            <a:endParaRPr lang="en-US" sz="2400" dirty="0"/>
          </a:p>
        </p:txBody>
      </p:sp>
      <p:pic>
        <p:nvPicPr>
          <p:cNvPr id="13" name="Picture 12">
            <a:extLst>
              <a:ext uri="{FF2B5EF4-FFF2-40B4-BE49-F238E27FC236}">
                <a16:creationId xmlns:a16="http://schemas.microsoft.com/office/drawing/2014/main" id="{4C7F0017-7D44-9B42-B706-593D9B807B08}"/>
              </a:ext>
            </a:extLst>
          </p:cNvPr>
          <p:cNvPicPr>
            <a:picLocks noChangeAspect="1"/>
          </p:cNvPicPr>
          <p:nvPr/>
        </p:nvPicPr>
        <p:blipFill>
          <a:blip r:embed="rId3"/>
          <a:stretch>
            <a:fillRect/>
          </a:stretch>
        </p:blipFill>
        <p:spPr>
          <a:xfrm>
            <a:off x="2362200" y="3276600"/>
            <a:ext cx="4038600" cy="3092053"/>
          </a:xfrm>
          <a:prstGeom prst="rect">
            <a:avLst/>
          </a:prstGeom>
        </p:spPr>
      </p:pic>
    </p:spTree>
    <p:extLst>
      <p:ext uri="{BB962C8B-B14F-4D97-AF65-F5344CB8AC3E}">
        <p14:creationId xmlns:p14="http://schemas.microsoft.com/office/powerpoint/2010/main" val="1040733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1416</TotalTime>
  <Words>740</Words>
  <Application>Microsoft Office PowerPoint</Application>
  <PresentationFormat>On-screen Show (4:3)</PresentationFormat>
  <Paragraphs>93</Paragraphs>
  <Slides>17</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Courier</vt:lpstr>
      <vt:lpstr>Times New Roman</vt:lpstr>
      <vt:lpstr>Office Theme</vt:lpstr>
      <vt:lpstr>The Flow of Money</vt:lpstr>
      <vt:lpstr>Banking &amp; You</vt:lpstr>
      <vt:lpstr>Banking &amp; You</vt:lpstr>
      <vt:lpstr>Banking &amp; You</vt:lpstr>
      <vt:lpstr>PowerPoint Presentation</vt:lpstr>
      <vt:lpstr>Banking &amp; You</vt:lpstr>
      <vt:lpstr>PowerPoint Presentation</vt:lpstr>
      <vt:lpstr>PowerPoint Presentation</vt:lpstr>
      <vt:lpstr>Banking &amp; You</vt:lpstr>
      <vt:lpstr>PowerPoint Presentation</vt:lpstr>
      <vt:lpstr>Banking &amp; You</vt:lpstr>
      <vt:lpstr>PowerPoint Presentation</vt:lpstr>
      <vt:lpstr>Banking &amp; You</vt:lpstr>
      <vt:lpstr>PowerPoint Presentation</vt:lpstr>
      <vt:lpstr>Banking &amp; You</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Literacy</dc:title>
  <dc:creator>Angela J. Z. Baraniuk</dc:creator>
  <cp:lastModifiedBy>Angela Baraniuk</cp:lastModifiedBy>
  <cp:revision>155</cp:revision>
  <cp:lastPrinted>2011-09-07T16:06:07Z</cp:lastPrinted>
  <dcterms:created xsi:type="dcterms:W3CDTF">2011-09-02T16:07:50Z</dcterms:created>
  <dcterms:modified xsi:type="dcterms:W3CDTF">2018-04-03T19:15:10Z</dcterms:modified>
</cp:coreProperties>
</file>