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E10802-4728-AA4A-9A70-D169D47B0DF7}" type="doc">
      <dgm:prSet loTypeId="urn:microsoft.com/office/officeart/2005/8/layout/process1" loCatId="" qsTypeId="urn:microsoft.com/office/officeart/2005/8/quickstyle/simple4" qsCatId="simple" csTypeId="urn:microsoft.com/office/officeart/2005/8/colors/accent1_2" csCatId="accent1" phldr="1"/>
      <dgm:spPr/>
    </dgm:pt>
    <dgm:pt modelId="{20D4B064-F5A4-F445-818D-13749932894E}">
      <dgm:prSet phldrT="[Text]"/>
      <dgm:spPr>
        <a:solidFill>
          <a:schemeClr val="accent6">
            <a:lumMod val="60000"/>
            <a:lumOff val="40000"/>
          </a:schemeClr>
        </a:solidFill>
        <a:ln>
          <a:solidFill>
            <a:schemeClr val="accent6">
              <a:lumMod val="40000"/>
              <a:lumOff val="60000"/>
            </a:schemeClr>
          </a:solidFill>
        </a:ln>
      </dgm:spPr>
      <dgm:t>
        <a:bodyPr/>
        <a:lstStyle/>
        <a:p>
          <a:r>
            <a:rPr lang="en-US" b="0" cap="none" spc="0">
              <a:ln w="0"/>
              <a:solidFill>
                <a:schemeClr val="tx1"/>
              </a:solidFill>
              <a:effectLst>
                <a:outerShdw blurRad="38100" dist="19050" dir="2700000" algn="tl" rotWithShape="0">
                  <a:schemeClr val="dk1">
                    <a:alpha val="40000"/>
                  </a:schemeClr>
                </a:outerShdw>
              </a:effectLst>
            </a:rPr>
            <a:t>Identify your Goals</a:t>
          </a:r>
        </a:p>
      </dgm:t>
    </dgm:pt>
    <dgm:pt modelId="{F58296C5-0CAD-8944-8318-91A694A62F76}" type="parTrans" cxnId="{D1544B07-2247-7943-9920-66CA5D584440}">
      <dgm:prSet/>
      <dgm:spPr/>
      <dgm:t>
        <a:bodyPr/>
        <a:lstStyle/>
        <a:p>
          <a:endParaRPr lang="en-US"/>
        </a:p>
      </dgm:t>
    </dgm:pt>
    <dgm:pt modelId="{41CF54B9-E47C-CE45-ABA7-45C6C757FF1D}" type="sibTrans" cxnId="{D1544B07-2247-7943-9920-66CA5D584440}">
      <dgm:prSet/>
      <dgm:spPr>
        <a:solidFill>
          <a:schemeClr val="tx1"/>
        </a:solidFill>
      </dgm:spPr>
      <dgm:t>
        <a:bodyPr/>
        <a:lstStyle/>
        <a:p>
          <a:endParaRPr lang="en-US"/>
        </a:p>
      </dgm:t>
    </dgm:pt>
    <dgm:pt modelId="{0181C966-5D0F-2A4E-B19C-16A6C10DC942}">
      <dgm:prSet phldrT="[Text]"/>
      <dgm:spPr>
        <a:solidFill>
          <a:schemeClr val="accent6">
            <a:lumMod val="60000"/>
            <a:lumOff val="40000"/>
          </a:schemeClr>
        </a:solidFill>
      </dgm:spPr>
      <dgm:t>
        <a:bodyPr/>
        <a:lstStyle/>
        <a:p>
          <a:r>
            <a:rPr lang="en-US" b="0" cap="none" spc="0">
              <a:ln w="0"/>
              <a:solidFill>
                <a:schemeClr val="tx1"/>
              </a:solidFill>
              <a:effectLst>
                <a:outerShdw blurRad="38100" dist="19050" dir="2700000" algn="tl" rotWithShape="0">
                  <a:schemeClr val="dk1">
                    <a:alpha val="40000"/>
                  </a:schemeClr>
                </a:outerShdw>
              </a:effectLst>
            </a:rPr>
            <a:t>Gather Information on the Alternatives</a:t>
          </a:r>
        </a:p>
      </dgm:t>
    </dgm:pt>
    <dgm:pt modelId="{4EC8DC07-7FB5-2541-9BE1-6F5A632FC0BE}" type="parTrans" cxnId="{5D5C09E4-0980-144E-A8B7-3155708E2132}">
      <dgm:prSet/>
      <dgm:spPr/>
      <dgm:t>
        <a:bodyPr/>
        <a:lstStyle/>
        <a:p>
          <a:endParaRPr lang="en-US"/>
        </a:p>
      </dgm:t>
    </dgm:pt>
    <dgm:pt modelId="{165A54A2-67C9-BB49-88E6-CE338ABFB94A}" type="sibTrans" cxnId="{5D5C09E4-0980-144E-A8B7-3155708E2132}">
      <dgm:prSet/>
      <dgm:spPr>
        <a:solidFill>
          <a:schemeClr val="tx1"/>
        </a:solidFill>
      </dgm:spPr>
      <dgm:t>
        <a:bodyPr/>
        <a:lstStyle/>
        <a:p>
          <a:endParaRPr lang="en-US"/>
        </a:p>
      </dgm:t>
    </dgm:pt>
    <dgm:pt modelId="{F7FB76ED-F201-9540-8BE6-44BB572A4019}">
      <dgm:prSet phldrT="[Text]"/>
      <dgm:spPr>
        <a:solidFill>
          <a:schemeClr val="accent6">
            <a:lumMod val="60000"/>
            <a:lumOff val="40000"/>
          </a:schemeClr>
        </a:solidFill>
      </dgm:spPr>
      <dgm:t>
        <a:bodyPr/>
        <a:lstStyle/>
        <a:p>
          <a:r>
            <a:rPr lang="en-US" b="0" cap="none" spc="0">
              <a:ln w="0"/>
              <a:solidFill>
                <a:schemeClr val="tx1"/>
              </a:solidFill>
              <a:effectLst>
                <a:outerShdw blurRad="38100" dist="19050" dir="2700000" algn="tl" rotWithShape="0">
                  <a:schemeClr val="dk1">
                    <a:alpha val="40000"/>
                  </a:schemeClr>
                </a:outerShdw>
              </a:effectLst>
            </a:rPr>
            <a:t>Consider your Options</a:t>
          </a:r>
        </a:p>
      </dgm:t>
    </dgm:pt>
    <dgm:pt modelId="{678C3EE4-FE1E-7E45-B185-443D4D0A208A}" type="parTrans" cxnId="{23694F8F-8918-D64B-9820-D5A5E7B44377}">
      <dgm:prSet/>
      <dgm:spPr/>
      <dgm:t>
        <a:bodyPr/>
        <a:lstStyle/>
        <a:p>
          <a:endParaRPr lang="en-US"/>
        </a:p>
      </dgm:t>
    </dgm:pt>
    <dgm:pt modelId="{228D10AB-C911-9C4E-9B0F-13848C4546A2}" type="sibTrans" cxnId="{23694F8F-8918-D64B-9820-D5A5E7B44377}">
      <dgm:prSet/>
      <dgm:spPr>
        <a:solidFill>
          <a:schemeClr val="tx1"/>
        </a:solidFill>
      </dgm:spPr>
      <dgm:t>
        <a:bodyPr/>
        <a:lstStyle/>
        <a:p>
          <a:endParaRPr lang="en-US"/>
        </a:p>
      </dgm:t>
    </dgm:pt>
    <dgm:pt modelId="{376F13E3-D00C-6E4C-846D-3D055B1B4C32}">
      <dgm:prSet/>
      <dgm:spPr>
        <a:solidFill>
          <a:schemeClr val="accent6">
            <a:lumMod val="60000"/>
            <a:lumOff val="40000"/>
          </a:schemeClr>
        </a:solidFill>
      </dgm:spPr>
      <dgm:t>
        <a:bodyPr/>
        <a:lstStyle/>
        <a:p>
          <a:r>
            <a:rPr lang="en-US" b="0" cap="none" spc="0">
              <a:ln w="0"/>
              <a:solidFill>
                <a:schemeClr val="tx1"/>
              </a:solidFill>
              <a:effectLst>
                <a:outerShdw blurRad="38100" dist="19050" dir="2700000" algn="tl" rotWithShape="0">
                  <a:schemeClr val="dk1">
                    <a:alpha val="40000"/>
                  </a:schemeClr>
                </a:outerShdw>
              </a:effectLst>
            </a:rPr>
            <a:t>Make a Decision /Take Action</a:t>
          </a:r>
        </a:p>
      </dgm:t>
    </dgm:pt>
    <dgm:pt modelId="{3BEE24A5-5118-E14B-B4FD-516DB6B7EE96}" type="parTrans" cxnId="{0DFC62D7-C4FF-E842-B6FE-5027A0D528CD}">
      <dgm:prSet/>
      <dgm:spPr/>
      <dgm:t>
        <a:bodyPr/>
        <a:lstStyle/>
        <a:p>
          <a:endParaRPr lang="en-US"/>
        </a:p>
      </dgm:t>
    </dgm:pt>
    <dgm:pt modelId="{11112C8D-C556-1A47-A907-B9456EB0E590}" type="sibTrans" cxnId="{0DFC62D7-C4FF-E842-B6FE-5027A0D528CD}">
      <dgm:prSet/>
      <dgm:spPr>
        <a:solidFill>
          <a:schemeClr val="tx1"/>
        </a:solidFill>
      </dgm:spPr>
      <dgm:t>
        <a:bodyPr/>
        <a:lstStyle/>
        <a:p>
          <a:endParaRPr lang="en-US"/>
        </a:p>
      </dgm:t>
    </dgm:pt>
    <dgm:pt modelId="{15799DFA-076B-5944-B951-EB29F4D8105F}">
      <dgm:prSet/>
      <dgm:spPr>
        <a:solidFill>
          <a:schemeClr val="accent6">
            <a:lumMod val="60000"/>
            <a:lumOff val="40000"/>
          </a:schemeClr>
        </a:solidFill>
      </dgm:spPr>
      <dgm:t>
        <a:bodyPr/>
        <a:lstStyle/>
        <a:p>
          <a:r>
            <a:rPr lang="en-US" b="0" cap="none" spc="0">
              <a:ln w="0"/>
              <a:solidFill>
                <a:schemeClr val="tx1"/>
              </a:solidFill>
              <a:effectLst>
                <a:outerShdw blurRad="38100" dist="19050" dir="2700000" algn="tl" rotWithShape="0">
                  <a:schemeClr val="dk1">
                    <a:alpha val="40000"/>
                  </a:schemeClr>
                </a:outerShdw>
              </a:effectLst>
            </a:rPr>
            <a:t>Evaluate your Decision</a:t>
          </a:r>
        </a:p>
      </dgm:t>
    </dgm:pt>
    <dgm:pt modelId="{EACD3D28-2C94-E14A-8D5B-9F93309A34A8}" type="parTrans" cxnId="{D0A57191-0579-4A4D-BFD6-089AF14D6042}">
      <dgm:prSet/>
      <dgm:spPr/>
      <dgm:t>
        <a:bodyPr/>
        <a:lstStyle/>
        <a:p>
          <a:endParaRPr lang="en-US"/>
        </a:p>
      </dgm:t>
    </dgm:pt>
    <dgm:pt modelId="{2AF73FDD-7693-0646-8176-40FA6B9C83DA}" type="sibTrans" cxnId="{D0A57191-0579-4A4D-BFD6-089AF14D6042}">
      <dgm:prSet/>
      <dgm:spPr/>
      <dgm:t>
        <a:bodyPr/>
        <a:lstStyle/>
        <a:p>
          <a:endParaRPr lang="en-US"/>
        </a:p>
      </dgm:t>
    </dgm:pt>
    <dgm:pt modelId="{68E1F1DE-8AEC-D147-9E39-4A418833F90C}" type="pres">
      <dgm:prSet presAssocID="{4EE10802-4728-AA4A-9A70-D169D47B0DF7}" presName="Name0" presStyleCnt="0">
        <dgm:presLayoutVars>
          <dgm:dir/>
          <dgm:resizeHandles val="exact"/>
        </dgm:presLayoutVars>
      </dgm:prSet>
      <dgm:spPr/>
    </dgm:pt>
    <dgm:pt modelId="{F50BEA3D-4B26-854E-A89D-7E82A4797DBF}" type="pres">
      <dgm:prSet presAssocID="{20D4B064-F5A4-F445-818D-13749932894E}" presName="node" presStyleLbl="node1" presStyleIdx="0" presStyleCnt="5">
        <dgm:presLayoutVars>
          <dgm:bulletEnabled val="1"/>
        </dgm:presLayoutVars>
      </dgm:prSet>
      <dgm:spPr/>
    </dgm:pt>
    <dgm:pt modelId="{E0317ABA-CBD6-BD40-B8DD-31763828C1F6}" type="pres">
      <dgm:prSet presAssocID="{41CF54B9-E47C-CE45-ABA7-45C6C757FF1D}" presName="sibTrans" presStyleLbl="sibTrans2D1" presStyleIdx="0" presStyleCnt="4"/>
      <dgm:spPr/>
    </dgm:pt>
    <dgm:pt modelId="{5C304D3F-F5F8-C347-B853-E7E935BFF9F2}" type="pres">
      <dgm:prSet presAssocID="{41CF54B9-E47C-CE45-ABA7-45C6C757FF1D}" presName="connectorText" presStyleLbl="sibTrans2D1" presStyleIdx="0" presStyleCnt="4"/>
      <dgm:spPr/>
    </dgm:pt>
    <dgm:pt modelId="{BA55AD5C-C7EA-1D41-9B27-D4B8D90A345D}" type="pres">
      <dgm:prSet presAssocID="{0181C966-5D0F-2A4E-B19C-16A6C10DC942}" presName="node" presStyleLbl="node1" presStyleIdx="1" presStyleCnt="5">
        <dgm:presLayoutVars>
          <dgm:bulletEnabled val="1"/>
        </dgm:presLayoutVars>
      </dgm:prSet>
      <dgm:spPr/>
    </dgm:pt>
    <dgm:pt modelId="{BF638A7D-D916-F54A-BD0B-2EA729661973}" type="pres">
      <dgm:prSet presAssocID="{165A54A2-67C9-BB49-88E6-CE338ABFB94A}" presName="sibTrans" presStyleLbl="sibTrans2D1" presStyleIdx="1" presStyleCnt="4"/>
      <dgm:spPr/>
    </dgm:pt>
    <dgm:pt modelId="{74E99244-D75F-7241-BEE0-979840D4820F}" type="pres">
      <dgm:prSet presAssocID="{165A54A2-67C9-BB49-88E6-CE338ABFB94A}" presName="connectorText" presStyleLbl="sibTrans2D1" presStyleIdx="1" presStyleCnt="4"/>
      <dgm:spPr/>
    </dgm:pt>
    <dgm:pt modelId="{323BD33D-439E-9449-933C-112DBE99F916}" type="pres">
      <dgm:prSet presAssocID="{F7FB76ED-F201-9540-8BE6-44BB572A4019}" presName="node" presStyleLbl="node1" presStyleIdx="2" presStyleCnt="5">
        <dgm:presLayoutVars>
          <dgm:bulletEnabled val="1"/>
        </dgm:presLayoutVars>
      </dgm:prSet>
      <dgm:spPr/>
    </dgm:pt>
    <dgm:pt modelId="{6838F9E7-35C7-9445-9603-C76BE8A02025}" type="pres">
      <dgm:prSet presAssocID="{228D10AB-C911-9C4E-9B0F-13848C4546A2}" presName="sibTrans" presStyleLbl="sibTrans2D1" presStyleIdx="2" presStyleCnt="4"/>
      <dgm:spPr/>
    </dgm:pt>
    <dgm:pt modelId="{2F8FC291-9B5F-3E47-AD9B-F28382271383}" type="pres">
      <dgm:prSet presAssocID="{228D10AB-C911-9C4E-9B0F-13848C4546A2}" presName="connectorText" presStyleLbl="sibTrans2D1" presStyleIdx="2" presStyleCnt="4"/>
      <dgm:spPr/>
    </dgm:pt>
    <dgm:pt modelId="{6EFD5392-27A3-D34B-914C-91192F448143}" type="pres">
      <dgm:prSet presAssocID="{376F13E3-D00C-6E4C-846D-3D055B1B4C32}" presName="node" presStyleLbl="node1" presStyleIdx="3" presStyleCnt="5">
        <dgm:presLayoutVars>
          <dgm:bulletEnabled val="1"/>
        </dgm:presLayoutVars>
      </dgm:prSet>
      <dgm:spPr/>
    </dgm:pt>
    <dgm:pt modelId="{8DAA7B33-A887-B046-AE95-B312B5487517}" type="pres">
      <dgm:prSet presAssocID="{11112C8D-C556-1A47-A907-B9456EB0E590}" presName="sibTrans" presStyleLbl="sibTrans2D1" presStyleIdx="3" presStyleCnt="4"/>
      <dgm:spPr/>
    </dgm:pt>
    <dgm:pt modelId="{896947B3-1AE8-6340-9FC0-3F132EA1F18A}" type="pres">
      <dgm:prSet presAssocID="{11112C8D-C556-1A47-A907-B9456EB0E590}" presName="connectorText" presStyleLbl="sibTrans2D1" presStyleIdx="3" presStyleCnt="4"/>
      <dgm:spPr/>
    </dgm:pt>
    <dgm:pt modelId="{6BCE6583-6616-F74C-BE19-CB8819582DD0}" type="pres">
      <dgm:prSet presAssocID="{15799DFA-076B-5944-B951-EB29F4D8105F}" presName="node" presStyleLbl="node1" presStyleIdx="4" presStyleCnt="5">
        <dgm:presLayoutVars>
          <dgm:bulletEnabled val="1"/>
        </dgm:presLayoutVars>
      </dgm:prSet>
      <dgm:spPr/>
    </dgm:pt>
  </dgm:ptLst>
  <dgm:cxnLst>
    <dgm:cxn modelId="{D1544B07-2247-7943-9920-66CA5D584440}" srcId="{4EE10802-4728-AA4A-9A70-D169D47B0DF7}" destId="{20D4B064-F5A4-F445-818D-13749932894E}" srcOrd="0" destOrd="0" parTransId="{F58296C5-0CAD-8944-8318-91A694A62F76}" sibTransId="{41CF54B9-E47C-CE45-ABA7-45C6C757FF1D}"/>
    <dgm:cxn modelId="{01540C0C-FDDC-3046-A221-2FB89A7E4FB0}" type="presOf" srcId="{41CF54B9-E47C-CE45-ABA7-45C6C757FF1D}" destId="{5C304D3F-F5F8-C347-B853-E7E935BFF9F2}" srcOrd="1" destOrd="0" presId="urn:microsoft.com/office/officeart/2005/8/layout/process1"/>
    <dgm:cxn modelId="{7E1C7A10-20B1-E349-99D5-736B2AC37AD9}" type="presOf" srcId="{41CF54B9-E47C-CE45-ABA7-45C6C757FF1D}" destId="{E0317ABA-CBD6-BD40-B8DD-31763828C1F6}" srcOrd="0" destOrd="0" presId="urn:microsoft.com/office/officeart/2005/8/layout/process1"/>
    <dgm:cxn modelId="{57CA3716-22F1-424B-833C-DDCE63B58B34}" type="presOf" srcId="{228D10AB-C911-9C4E-9B0F-13848C4546A2}" destId="{6838F9E7-35C7-9445-9603-C76BE8A02025}" srcOrd="0" destOrd="0" presId="urn:microsoft.com/office/officeart/2005/8/layout/process1"/>
    <dgm:cxn modelId="{88C49022-D557-CD4C-87E8-B7FC754B0FEA}" type="presOf" srcId="{15799DFA-076B-5944-B951-EB29F4D8105F}" destId="{6BCE6583-6616-F74C-BE19-CB8819582DD0}" srcOrd="0" destOrd="0" presId="urn:microsoft.com/office/officeart/2005/8/layout/process1"/>
    <dgm:cxn modelId="{0EEF4F42-2161-B541-AEC5-D42D63E4C653}" type="presOf" srcId="{165A54A2-67C9-BB49-88E6-CE338ABFB94A}" destId="{BF638A7D-D916-F54A-BD0B-2EA729661973}" srcOrd="0" destOrd="0" presId="urn:microsoft.com/office/officeart/2005/8/layout/process1"/>
    <dgm:cxn modelId="{819AF142-6059-A948-A9FA-556DCBC6DEC9}" type="presOf" srcId="{20D4B064-F5A4-F445-818D-13749932894E}" destId="{F50BEA3D-4B26-854E-A89D-7E82A4797DBF}" srcOrd="0" destOrd="0" presId="urn:microsoft.com/office/officeart/2005/8/layout/process1"/>
    <dgm:cxn modelId="{A1E82D6E-3F80-BA4D-B483-F8A35F49492B}" type="presOf" srcId="{11112C8D-C556-1A47-A907-B9456EB0E590}" destId="{8DAA7B33-A887-B046-AE95-B312B5487517}" srcOrd="0" destOrd="0" presId="urn:microsoft.com/office/officeart/2005/8/layout/process1"/>
    <dgm:cxn modelId="{E27F7F73-857E-2749-9AFE-B62F06F5D30A}" type="presOf" srcId="{165A54A2-67C9-BB49-88E6-CE338ABFB94A}" destId="{74E99244-D75F-7241-BEE0-979840D4820F}" srcOrd="1" destOrd="0" presId="urn:microsoft.com/office/officeart/2005/8/layout/process1"/>
    <dgm:cxn modelId="{5FE6A17A-C467-BF49-BF58-FDA2E3ECEAFF}" type="presOf" srcId="{0181C966-5D0F-2A4E-B19C-16A6C10DC942}" destId="{BA55AD5C-C7EA-1D41-9B27-D4B8D90A345D}" srcOrd="0" destOrd="0" presId="urn:microsoft.com/office/officeart/2005/8/layout/process1"/>
    <dgm:cxn modelId="{23694F8F-8918-D64B-9820-D5A5E7B44377}" srcId="{4EE10802-4728-AA4A-9A70-D169D47B0DF7}" destId="{F7FB76ED-F201-9540-8BE6-44BB572A4019}" srcOrd="2" destOrd="0" parTransId="{678C3EE4-FE1E-7E45-B185-443D4D0A208A}" sibTransId="{228D10AB-C911-9C4E-9B0F-13848C4546A2}"/>
    <dgm:cxn modelId="{D0A57191-0579-4A4D-BFD6-089AF14D6042}" srcId="{4EE10802-4728-AA4A-9A70-D169D47B0DF7}" destId="{15799DFA-076B-5944-B951-EB29F4D8105F}" srcOrd="4" destOrd="0" parTransId="{EACD3D28-2C94-E14A-8D5B-9F93309A34A8}" sibTransId="{2AF73FDD-7693-0646-8176-40FA6B9C83DA}"/>
    <dgm:cxn modelId="{46AB9E95-3FF9-C448-86B6-0897EC102769}" type="presOf" srcId="{228D10AB-C911-9C4E-9B0F-13848C4546A2}" destId="{2F8FC291-9B5F-3E47-AD9B-F28382271383}" srcOrd="1" destOrd="0" presId="urn:microsoft.com/office/officeart/2005/8/layout/process1"/>
    <dgm:cxn modelId="{3C96E79D-C90E-6A4A-A333-B4D118992201}" type="presOf" srcId="{F7FB76ED-F201-9540-8BE6-44BB572A4019}" destId="{323BD33D-439E-9449-933C-112DBE99F916}" srcOrd="0" destOrd="0" presId="urn:microsoft.com/office/officeart/2005/8/layout/process1"/>
    <dgm:cxn modelId="{DCBC03A9-194F-044E-BAA1-4BC559FD050F}" type="presOf" srcId="{376F13E3-D00C-6E4C-846D-3D055B1B4C32}" destId="{6EFD5392-27A3-D34B-914C-91192F448143}" srcOrd="0" destOrd="0" presId="urn:microsoft.com/office/officeart/2005/8/layout/process1"/>
    <dgm:cxn modelId="{8D8269B9-B9E5-6A4E-B019-200EC5983B78}" type="presOf" srcId="{11112C8D-C556-1A47-A907-B9456EB0E590}" destId="{896947B3-1AE8-6340-9FC0-3F132EA1F18A}" srcOrd="1" destOrd="0" presId="urn:microsoft.com/office/officeart/2005/8/layout/process1"/>
    <dgm:cxn modelId="{5AE5DFC1-6485-6146-A54A-BD58FA835CA8}" type="presOf" srcId="{4EE10802-4728-AA4A-9A70-D169D47B0DF7}" destId="{68E1F1DE-8AEC-D147-9E39-4A418833F90C}" srcOrd="0" destOrd="0" presId="urn:microsoft.com/office/officeart/2005/8/layout/process1"/>
    <dgm:cxn modelId="{0DFC62D7-C4FF-E842-B6FE-5027A0D528CD}" srcId="{4EE10802-4728-AA4A-9A70-D169D47B0DF7}" destId="{376F13E3-D00C-6E4C-846D-3D055B1B4C32}" srcOrd="3" destOrd="0" parTransId="{3BEE24A5-5118-E14B-B4FD-516DB6B7EE96}" sibTransId="{11112C8D-C556-1A47-A907-B9456EB0E590}"/>
    <dgm:cxn modelId="{5D5C09E4-0980-144E-A8B7-3155708E2132}" srcId="{4EE10802-4728-AA4A-9A70-D169D47B0DF7}" destId="{0181C966-5D0F-2A4E-B19C-16A6C10DC942}" srcOrd="1" destOrd="0" parTransId="{4EC8DC07-7FB5-2541-9BE1-6F5A632FC0BE}" sibTransId="{165A54A2-67C9-BB49-88E6-CE338ABFB94A}"/>
    <dgm:cxn modelId="{C9A407A5-366B-A043-BB2C-990B818BF5F4}" type="presParOf" srcId="{68E1F1DE-8AEC-D147-9E39-4A418833F90C}" destId="{F50BEA3D-4B26-854E-A89D-7E82A4797DBF}" srcOrd="0" destOrd="0" presId="urn:microsoft.com/office/officeart/2005/8/layout/process1"/>
    <dgm:cxn modelId="{A2572AA8-42B0-4744-B511-560581020D94}" type="presParOf" srcId="{68E1F1DE-8AEC-D147-9E39-4A418833F90C}" destId="{E0317ABA-CBD6-BD40-B8DD-31763828C1F6}" srcOrd="1" destOrd="0" presId="urn:microsoft.com/office/officeart/2005/8/layout/process1"/>
    <dgm:cxn modelId="{ED09CC79-6C35-0243-9C8E-29EF16487262}" type="presParOf" srcId="{E0317ABA-CBD6-BD40-B8DD-31763828C1F6}" destId="{5C304D3F-F5F8-C347-B853-E7E935BFF9F2}" srcOrd="0" destOrd="0" presId="urn:microsoft.com/office/officeart/2005/8/layout/process1"/>
    <dgm:cxn modelId="{5BC83BB7-0D49-8C42-AEEE-E523C8573A25}" type="presParOf" srcId="{68E1F1DE-8AEC-D147-9E39-4A418833F90C}" destId="{BA55AD5C-C7EA-1D41-9B27-D4B8D90A345D}" srcOrd="2" destOrd="0" presId="urn:microsoft.com/office/officeart/2005/8/layout/process1"/>
    <dgm:cxn modelId="{759F9B8B-E2BA-3F40-891C-60C351DE6FFA}" type="presParOf" srcId="{68E1F1DE-8AEC-D147-9E39-4A418833F90C}" destId="{BF638A7D-D916-F54A-BD0B-2EA729661973}" srcOrd="3" destOrd="0" presId="urn:microsoft.com/office/officeart/2005/8/layout/process1"/>
    <dgm:cxn modelId="{CB5C322C-5E15-6343-A6D1-68B1D4AA5BD4}" type="presParOf" srcId="{BF638A7D-D916-F54A-BD0B-2EA729661973}" destId="{74E99244-D75F-7241-BEE0-979840D4820F}" srcOrd="0" destOrd="0" presId="urn:microsoft.com/office/officeart/2005/8/layout/process1"/>
    <dgm:cxn modelId="{3B9F43E3-3D42-344C-8461-05408EE58EE7}" type="presParOf" srcId="{68E1F1DE-8AEC-D147-9E39-4A418833F90C}" destId="{323BD33D-439E-9449-933C-112DBE99F916}" srcOrd="4" destOrd="0" presId="urn:microsoft.com/office/officeart/2005/8/layout/process1"/>
    <dgm:cxn modelId="{D5C0D099-7137-414A-9EAD-4CC64C517B4C}" type="presParOf" srcId="{68E1F1DE-8AEC-D147-9E39-4A418833F90C}" destId="{6838F9E7-35C7-9445-9603-C76BE8A02025}" srcOrd="5" destOrd="0" presId="urn:microsoft.com/office/officeart/2005/8/layout/process1"/>
    <dgm:cxn modelId="{A8C2BEF0-5296-704B-A5FA-105405FE0571}" type="presParOf" srcId="{6838F9E7-35C7-9445-9603-C76BE8A02025}" destId="{2F8FC291-9B5F-3E47-AD9B-F28382271383}" srcOrd="0" destOrd="0" presId="urn:microsoft.com/office/officeart/2005/8/layout/process1"/>
    <dgm:cxn modelId="{02938542-1D39-8A4C-ABE8-71C00B6CF9F6}" type="presParOf" srcId="{68E1F1DE-8AEC-D147-9E39-4A418833F90C}" destId="{6EFD5392-27A3-D34B-914C-91192F448143}" srcOrd="6" destOrd="0" presId="urn:microsoft.com/office/officeart/2005/8/layout/process1"/>
    <dgm:cxn modelId="{729F2E99-DC68-EE41-A7E2-27E1B62919D1}" type="presParOf" srcId="{68E1F1DE-8AEC-D147-9E39-4A418833F90C}" destId="{8DAA7B33-A887-B046-AE95-B312B5487517}" srcOrd="7" destOrd="0" presId="urn:microsoft.com/office/officeart/2005/8/layout/process1"/>
    <dgm:cxn modelId="{ABC8698C-C7A3-EA44-BA69-B203AD7C9FBA}" type="presParOf" srcId="{8DAA7B33-A887-B046-AE95-B312B5487517}" destId="{896947B3-1AE8-6340-9FC0-3F132EA1F18A}" srcOrd="0" destOrd="0" presId="urn:microsoft.com/office/officeart/2005/8/layout/process1"/>
    <dgm:cxn modelId="{087EE3E7-3320-624C-9FC5-1B4FB022AEDD}" type="presParOf" srcId="{68E1F1DE-8AEC-D147-9E39-4A418833F90C}" destId="{6BCE6583-6616-F74C-BE19-CB8819582DD0}"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BEA3D-4B26-854E-A89D-7E82A4797DBF}">
      <dsp:nvSpPr>
        <dsp:cNvPr id="0" name=""/>
        <dsp:cNvSpPr/>
      </dsp:nvSpPr>
      <dsp:spPr>
        <a:xfrm>
          <a:off x="3067" y="285421"/>
          <a:ext cx="950869" cy="730980"/>
        </a:xfrm>
        <a:prstGeom prst="roundRect">
          <a:avLst>
            <a:gd name="adj" fmla="val 10000"/>
          </a:avLst>
        </a:prstGeom>
        <a:solidFill>
          <a:schemeClr val="accent6">
            <a:lumMod val="60000"/>
            <a:lumOff val="40000"/>
          </a:schemeClr>
        </a:solidFill>
        <a:ln>
          <a:solidFill>
            <a:schemeClr val="accent6">
              <a:lumMod val="40000"/>
              <a:lumOff val="60000"/>
            </a:schemeClr>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cap="none" spc="0">
              <a:ln w="0"/>
              <a:solidFill>
                <a:schemeClr val="tx1"/>
              </a:solidFill>
              <a:effectLst>
                <a:outerShdw blurRad="38100" dist="19050" dir="2700000" algn="tl" rotWithShape="0">
                  <a:schemeClr val="dk1">
                    <a:alpha val="40000"/>
                  </a:schemeClr>
                </a:outerShdw>
              </a:effectLst>
            </a:rPr>
            <a:t>Identify your Goals</a:t>
          </a:r>
        </a:p>
      </dsp:txBody>
      <dsp:txXfrm>
        <a:off x="24477" y="306831"/>
        <a:ext cx="908049" cy="688160"/>
      </dsp:txXfrm>
    </dsp:sp>
    <dsp:sp modelId="{E0317ABA-CBD6-BD40-B8DD-31763828C1F6}">
      <dsp:nvSpPr>
        <dsp:cNvPr id="0" name=""/>
        <dsp:cNvSpPr/>
      </dsp:nvSpPr>
      <dsp:spPr>
        <a:xfrm>
          <a:off x="1049023" y="533003"/>
          <a:ext cx="201584" cy="235815"/>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049023" y="580166"/>
        <a:ext cx="141109" cy="141489"/>
      </dsp:txXfrm>
    </dsp:sp>
    <dsp:sp modelId="{BA55AD5C-C7EA-1D41-9B27-D4B8D90A345D}">
      <dsp:nvSpPr>
        <dsp:cNvPr id="0" name=""/>
        <dsp:cNvSpPr/>
      </dsp:nvSpPr>
      <dsp:spPr>
        <a:xfrm>
          <a:off x="1334284" y="285421"/>
          <a:ext cx="950869" cy="730980"/>
        </a:xfrm>
        <a:prstGeom prst="roundRect">
          <a:avLst>
            <a:gd name="adj" fmla="val 10000"/>
          </a:avLst>
        </a:prstGeom>
        <a:solidFill>
          <a:schemeClr val="accent6">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cap="none" spc="0">
              <a:ln w="0"/>
              <a:solidFill>
                <a:schemeClr val="tx1"/>
              </a:solidFill>
              <a:effectLst>
                <a:outerShdw blurRad="38100" dist="19050" dir="2700000" algn="tl" rotWithShape="0">
                  <a:schemeClr val="dk1">
                    <a:alpha val="40000"/>
                  </a:schemeClr>
                </a:outerShdw>
              </a:effectLst>
            </a:rPr>
            <a:t>Gather Information on the Alternatives</a:t>
          </a:r>
        </a:p>
      </dsp:txBody>
      <dsp:txXfrm>
        <a:off x="1355694" y="306831"/>
        <a:ext cx="908049" cy="688160"/>
      </dsp:txXfrm>
    </dsp:sp>
    <dsp:sp modelId="{BF638A7D-D916-F54A-BD0B-2EA729661973}">
      <dsp:nvSpPr>
        <dsp:cNvPr id="0" name=""/>
        <dsp:cNvSpPr/>
      </dsp:nvSpPr>
      <dsp:spPr>
        <a:xfrm>
          <a:off x="2380240" y="533003"/>
          <a:ext cx="201584" cy="235815"/>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2380240" y="580166"/>
        <a:ext cx="141109" cy="141489"/>
      </dsp:txXfrm>
    </dsp:sp>
    <dsp:sp modelId="{323BD33D-439E-9449-933C-112DBE99F916}">
      <dsp:nvSpPr>
        <dsp:cNvPr id="0" name=""/>
        <dsp:cNvSpPr/>
      </dsp:nvSpPr>
      <dsp:spPr>
        <a:xfrm>
          <a:off x="2665501" y="285421"/>
          <a:ext cx="950869" cy="730980"/>
        </a:xfrm>
        <a:prstGeom prst="roundRect">
          <a:avLst>
            <a:gd name="adj" fmla="val 10000"/>
          </a:avLst>
        </a:prstGeom>
        <a:solidFill>
          <a:schemeClr val="accent6">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cap="none" spc="0">
              <a:ln w="0"/>
              <a:solidFill>
                <a:schemeClr val="tx1"/>
              </a:solidFill>
              <a:effectLst>
                <a:outerShdw blurRad="38100" dist="19050" dir="2700000" algn="tl" rotWithShape="0">
                  <a:schemeClr val="dk1">
                    <a:alpha val="40000"/>
                  </a:schemeClr>
                </a:outerShdw>
              </a:effectLst>
            </a:rPr>
            <a:t>Consider your Options</a:t>
          </a:r>
        </a:p>
      </dsp:txBody>
      <dsp:txXfrm>
        <a:off x="2686911" y="306831"/>
        <a:ext cx="908049" cy="688160"/>
      </dsp:txXfrm>
    </dsp:sp>
    <dsp:sp modelId="{6838F9E7-35C7-9445-9603-C76BE8A02025}">
      <dsp:nvSpPr>
        <dsp:cNvPr id="0" name=""/>
        <dsp:cNvSpPr/>
      </dsp:nvSpPr>
      <dsp:spPr>
        <a:xfrm>
          <a:off x="3711458" y="533003"/>
          <a:ext cx="201584" cy="235815"/>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711458" y="580166"/>
        <a:ext cx="141109" cy="141489"/>
      </dsp:txXfrm>
    </dsp:sp>
    <dsp:sp modelId="{6EFD5392-27A3-D34B-914C-91192F448143}">
      <dsp:nvSpPr>
        <dsp:cNvPr id="0" name=""/>
        <dsp:cNvSpPr/>
      </dsp:nvSpPr>
      <dsp:spPr>
        <a:xfrm>
          <a:off x="3996719" y="285421"/>
          <a:ext cx="950869" cy="730980"/>
        </a:xfrm>
        <a:prstGeom prst="roundRect">
          <a:avLst>
            <a:gd name="adj" fmla="val 10000"/>
          </a:avLst>
        </a:prstGeom>
        <a:solidFill>
          <a:schemeClr val="accent6">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cap="none" spc="0">
              <a:ln w="0"/>
              <a:solidFill>
                <a:schemeClr val="tx1"/>
              </a:solidFill>
              <a:effectLst>
                <a:outerShdw blurRad="38100" dist="19050" dir="2700000" algn="tl" rotWithShape="0">
                  <a:schemeClr val="dk1">
                    <a:alpha val="40000"/>
                  </a:schemeClr>
                </a:outerShdw>
              </a:effectLst>
            </a:rPr>
            <a:t>Make a Decision /Take Action</a:t>
          </a:r>
        </a:p>
      </dsp:txBody>
      <dsp:txXfrm>
        <a:off x="4018129" y="306831"/>
        <a:ext cx="908049" cy="688160"/>
      </dsp:txXfrm>
    </dsp:sp>
    <dsp:sp modelId="{8DAA7B33-A887-B046-AE95-B312B5487517}">
      <dsp:nvSpPr>
        <dsp:cNvPr id="0" name=""/>
        <dsp:cNvSpPr/>
      </dsp:nvSpPr>
      <dsp:spPr>
        <a:xfrm>
          <a:off x="5042675" y="533003"/>
          <a:ext cx="201584" cy="235815"/>
        </a:xfrm>
        <a:prstGeom prst="rightArrow">
          <a:avLst>
            <a:gd name="adj1" fmla="val 60000"/>
            <a:gd name="adj2" fmla="val 50000"/>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5042675" y="580166"/>
        <a:ext cx="141109" cy="141489"/>
      </dsp:txXfrm>
    </dsp:sp>
    <dsp:sp modelId="{6BCE6583-6616-F74C-BE19-CB8819582DD0}">
      <dsp:nvSpPr>
        <dsp:cNvPr id="0" name=""/>
        <dsp:cNvSpPr/>
      </dsp:nvSpPr>
      <dsp:spPr>
        <a:xfrm>
          <a:off x="5327936" y="285421"/>
          <a:ext cx="950869" cy="730980"/>
        </a:xfrm>
        <a:prstGeom prst="roundRect">
          <a:avLst>
            <a:gd name="adj" fmla="val 10000"/>
          </a:avLst>
        </a:prstGeom>
        <a:solidFill>
          <a:schemeClr val="accent6">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b="0" kern="1200" cap="none" spc="0">
              <a:ln w="0"/>
              <a:solidFill>
                <a:schemeClr val="tx1"/>
              </a:solidFill>
              <a:effectLst>
                <a:outerShdw blurRad="38100" dist="19050" dir="2700000" algn="tl" rotWithShape="0">
                  <a:schemeClr val="dk1">
                    <a:alpha val="40000"/>
                  </a:schemeClr>
                </a:outerShdw>
              </a:effectLst>
            </a:rPr>
            <a:t>Evaluate your Decision</a:t>
          </a:r>
        </a:p>
      </dsp:txBody>
      <dsp:txXfrm>
        <a:off x="5349346" y="306831"/>
        <a:ext cx="908049" cy="6881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11/11/2019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11/11/2019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11/11/2019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11/11/2019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11/11/2019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ile:///C:\Users\smcra\Documents\PersonalFinanceTeacherResourcesAngela\Module%204%20Teacher%20Resources\Personal%20Finance%20ISO_Module%204_REVISED%20(2).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hyperlink" Target="http://makethemonth.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implypsychology.org/maslow.html"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A9E7-6328-41C2-A04D-F3CDD4459BB1}"/>
              </a:ext>
            </a:extLst>
          </p:cNvPr>
          <p:cNvSpPr>
            <a:spLocks noGrp="1"/>
          </p:cNvSpPr>
          <p:nvPr>
            <p:ph type="ctrTitle"/>
          </p:nvPr>
        </p:nvSpPr>
        <p:spPr/>
        <p:txBody>
          <a:bodyPr/>
          <a:lstStyle/>
          <a:p>
            <a:r>
              <a:rPr lang="en-CA" dirty="0"/>
              <a:t>Budget Basics</a:t>
            </a:r>
          </a:p>
        </p:txBody>
      </p:sp>
      <p:sp>
        <p:nvSpPr>
          <p:cNvPr id="3" name="Subtitle 2">
            <a:extLst>
              <a:ext uri="{FF2B5EF4-FFF2-40B4-BE49-F238E27FC236}">
                <a16:creationId xmlns:a16="http://schemas.microsoft.com/office/drawing/2014/main" id="{CF0922B4-D11F-4DC1-B942-E8D06A7EFD62}"/>
              </a:ext>
            </a:extLst>
          </p:cNvPr>
          <p:cNvSpPr>
            <a:spLocks noGrp="1"/>
          </p:cNvSpPr>
          <p:nvPr>
            <p:ph type="subTitle" idx="1"/>
          </p:nvPr>
        </p:nvSpPr>
        <p:spPr/>
        <p:txBody>
          <a:bodyPr/>
          <a:lstStyle/>
          <a:p>
            <a:r>
              <a:rPr lang="en-CA" dirty="0"/>
              <a:t>Module 4 Lesson 3 </a:t>
            </a:r>
          </a:p>
        </p:txBody>
      </p:sp>
    </p:spTree>
    <p:extLst>
      <p:ext uri="{BB962C8B-B14F-4D97-AF65-F5344CB8AC3E}">
        <p14:creationId xmlns:p14="http://schemas.microsoft.com/office/powerpoint/2010/main" val="1037298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B98EF-C2A5-423C-B658-D9DFD7B6F7E5}"/>
              </a:ext>
            </a:extLst>
          </p:cNvPr>
          <p:cNvSpPr>
            <a:spLocks noGrp="1"/>
          </p:cNvSpPr>
          <p:nvPr>
            <p:ph type="title"/>
          </p:nvPr>
        </p:nvSpPr>
        <p:spPr/>
        <p:txBody>
          <a:bodyPr/>
          <a:lstStyle/>
          <a:p>
            <a:r>
              <a:rPr lang="en-CA" dirty="0"/>
              <a:t>What is a Budget?</a:t>
            </a:r>
          </a:p>
        </p:txBody>
      </p:sp>
      <p:sp>
        <p:nvSpPr>
          <p:cNvPr id="3" name="Content Placeholder 2">
            <a:extLst>
              <a:ext uri="{FF2B5EF4-FFF2-40B4-BE49-F238E27FC236}">
                <a16:creationId xmlns:a16="http://schemas.microsoft.com/office/drawing/2014/main" id="{30E75BF2-CF45-40CF-9CE7-F7CE9717706A}"/>
              </a:ext>
            </a:extLst>
          </p:cNvPr>
          <p:cNvSpPr>
            <a:spLocks noGrp="1"/>
          </p:cNvSpPr>
          <p:nvPr>
            <p:ph idx="1"/>
          </p:nvPr>
        </p:nvSpPr>
        <p:spPr/>
        <p:txBody>
          <a:bodyPr/>
          <a:lstStyle/>
          <a:p>
            <a:r>
              <a:rPr lang="en-CA" b="1" dirty="0"/>
              <a:t>Budget</a:t>
            </a:r>
            <a:r>
              <a:rPr lang="en-CA" dirty="0"/>
              <a:t>:  a document that helps you to control your cash flow and manage your personal finances</a:t>
            </a:r>
          </a:p>
          <a:p>
            <a:r>
              <a:rPr lang="en-CA" dirty="0"/>
              <a:t>If done correctly, a budget can help you:</a:t>
            </a:r>
          </a:p>
          <a:p>
            <a:pPr lvl="1"/>
            <a:r>
              <a:rPr lang="en-CA" b="1" i="1" dirty="0"/>
              <a:t>Plan</a:t>
            </a:r>
            <a:r>
              <a:rPr lang="en-CA" dirty="0"/>
              <a:t> how you will allocate your money as well as</a:t>
            </a:r>
          </a:p>
          <a:p>
            <a:pPr lvl="1"/>
            <a:r>
              <a:rPr lang="en-CA" b="1" i="1" dirty="0"/>
              <a:t>Track</a:t>
            </a:r>
            <a:r>
              <a:rPr lang="en-CA" dirty="0"/>
              <a:t> how well you are sticking to that plan</a:t>
            </a:r>
          </a:p>
        </p:txBody>
      </p:sp>
    </p:spTree>
    <p:extLst>
      <p:ext uri="{BB962C8B-B14F-4D97-AF65-F5344CB8AC3E}">
        <p14:creationId xmlns:p14="http://schemas.microsoft.com/office/powerpoint/2010/main" val="1218498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11D47-EC64-45AE-AFC4-3AE33D95C54E}"/>
              </a:ext>
            </a:extLst>
          </p:cNvPr>
          <p:cNvSpPr>
            <a:spLocks noGrp="1"/>
          </p:cNvSpPr>
          <p:nvPr>
            <p:ph type="title"/>
          </p:nvPr>
        </p:nvSpPr>
        <p:spPr/>
        <p:txBody>
          <a:bodyPr/>
          <a:lstStyle/>
          <a:p>
            <a:r>
              <a:rPr lang="en-CA" dirty="0"/>
              <a:t>Before You Start</a:t>
            </a:r>
          </a:p>
        </p:txBody>
      </p:sp>
      <p:sp>
        <p:nvSpPr>
          <p:cNvPr id="3" name="Content Placeholder 2">
            <a:extLst>
              <a:ext uri="{FF2B5EF4-FFF2-40B4-BE49-F238E27FC236}">
                <a16:creationId xmlns:a16="http://schemas.microsoft.com/office/drawing/2014/main" id="{A410D23F-CBE8-46BA-B4E7-8C679E82AF8F}"/>
              </a:ext>
            </a:extLst>
          </p:cNvPr>
          <p:cNvSpPr>
            <a:spLocks noGrp="1"/>
          </p:cNvSpPr>
          <p:nvPr>
            <p:ph idx="1"/>
          </p:nvPr>
        </p:nvSpPr>
        <p:spPr/>
        <p:txBody>
          <a:bodyPr/>
          <a:lstStyle/>
          <a:p>
            <a:pPr marL="342900" indent="-342900">
              <a:buFont typeface="+mj-lt"/>
              <a:buAutoNum type="arabicPeriod"/>
            </a:pPr>
            <a:r>
              <a:rPr lang="en-CA" dirty="0"/>
              <a:t>Think About Your Goals</a:t>
            </a:r>
          </a:p>
          <a:p>
            <a:r>
              <a:rPr lang="en-CA" dirty="0"/>
              <a:t>What are your personal financial goals?</a:t>
            </a:r>
          </a:p>
          <a:p>
            <a:r>
              <a:rPr lang="en-CA" dirty="0"/>
              <a:t>Are you saving to further your studies?</a:t>
            </a:r>
          </a:p>
          <a:p>
            <a:r>
              <a:rPr lang="en-CA" dirty="0"/>
              <a:t>Do you want to buy a home, travel or begin saving for retirement?</a:t>
            </a:r>
          </a:p>
          <a:p>
            <a:r>
              <a:rPr lang="en-CA" dirty="0"/>
              <a:t>Do you have any debts to pay off?</a:t>
            </a:r>
          </a:p>
          <a:p>
            <a:pPr marL="342900" indent="-342900">
              <a:buFont typeface="+mj-lt"/>
              <a:buAutoNum type="arabicPeriod" startAt="2"/>
            </a:pPr>
            <a:r>
              <a:rPr lang="en-CA" dirty="0"/>
              <a:t>Keep Track of Your Money Flow</a:t>
            </a:r>
          </a:p>
          <a:p>
            <a:r>
              <a:rPr lang="en-CA" dirty="0"/>
              <a:t>Most people are aware of their income (money coming in) but don’t always know how much they are spending (money going out)</a:t>
            </a:r>
          </a:p>
          <a:p>
            <a:r>
              <a:rPr lang="en-CA" dirty="0"/>
              <a:t>If you keep good track of your money you will be able to track whether you are sticking to your budget</a:t>
            </a:r>
          </a:p>
        </p:txBody>
      </p:sp>
    </p:spTree>
    <p:extLst>
      <p:ext uri="{BB962C8B-B14F-4D97-AF65-F5344CB8AC3E}">
        <p14:creationId xmlns:p14="http://schemas.microsoft.com/office/powerpoint/2010/main" val="239230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A136-DE1A-4FD2-8929-3C62ABB609B9}"/>
              </a:ext>
            </a:extLst>
          </p:cNvPr>
          <p:cNvSpPr>
            <a:spLocks noGrp="1"/>
          </p:cNvSpPr>
          <p:nvPr>
            <p:ph type="title"/>
          </p:nvPr>
        </p:nvSpPr>
        <p:spPr/>
        <p:txBody>
          <a:bodyPr/>
          <a:lstStyle/>
          <a:p>
            <a:r>
              <a:rPr lang="en-CA" dirty="0"/>
              <a:t>A Basic Budget</a:t>
            </a:r>
          </a:p>
        </p:txBody>
      </p:sp>
      <p:sp>
        <p:nvSpPr>
          <p:cNvPr id="3" name="Content Placeholder 2">
            <a:extLst>
              <a:ext uri="{FF2B5EF4-FFF2-40B4-BE49-F238E27FC236}">
                <a16:creationId xmlns:a16="http://schemas.microsoft.com/office/drawing/2014/main" id="{FD93AF5C-0960-4718-93F3-37A358CDE600}"/>
              </a:ext>
            </a:extLst>
          </p:cNvPr>
          <p:cNvSpPr>
            <a:spLocks noGrp="1"/>
          </p:cNvSpPr>
          <p:nvPr>
            <p:ph idx="1"/>
          </p:nvPr>
        </p:nvSpPr>
        <p:spPr/>
        <p:txBody>
          <a:bodyPr/>
          <a:lstStyle/>
          <a:p>
            <a:r>
              <a:rPr lang="en-CA" dirty="0">
                <a:hlinkClick r:id="rId2" action="ppaction://hlinkfile"/>
              </a:rPr>
              <a:t>Demo</a:t>
            </a:r>
            <a:r>
              <a:rPr lang="en-CA" dirty="0"/>
              <a:t>  page 52</a:t>
            </a:r>
          </a:p>
        </p:txBody>
      </p:sp>
    </p:spTree>
    <p:extLst>
      <p:ext uri="{BB962C8B-B14F-4D97-AF65-F5344CB8AC3E}">
        <p14:creationId xmlns:p14="http://schemas.microsoft.com/office/powerpoint/2010/main" val="4241448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A5A2E-704D-4968-BA1B-53BDBDB25B40}"/>
              </a:ext>
            </a:extLst>
          </p:cNvPr>
          <p:cNvSpPr>
            <a:spLocks noGrp="1"/>
          </p:cNvSpPr>
          <p:nvPr>
            <p:ph type="title"/>
          </p:nvPr>
        </p:nvSpPr>
        <p:spPr/>
        <p:txBody>
          <a:bodyPr/>
          <a:lstStyle/>
          <a:p>
            <a:r>
              <a:rPr lang="en-CA" dirty="0"/>
              <a:t>Emergency Fund</a:t>
            </a:r>
          </a:p>
        </p:txBody>
      </p:sp>
      <p:sp>
        <p:nvSpPr>
          <p:cNvPr id="3" name="Content Placeholder 2">
            <a:extLst>
              <a:ext uri="{FF2B5EF4-FFF2-40B4-BE49-F238E27FC236}">
                <a16:creationId xmlns:a16="http://schemas.microsoft.com/office/drawing/2014/main" id="{A0420166-9B85-48E2-98D7-643FC17508B0}"/>
              </a:ext>
            </a:extLst>
          </p:cNvPr>
          <p:cNvSpPr>
            <a:spLocks noGrp="1"/>
          </p:cNvSpPr>
          <p:nvPr>
            <p:ph idx="1"/>
          </p:nvPr>
        </p:nvSpPr>
        <p:spPr/>
        <p:txBody>
          <a:bodyPr>
            <a:normAutofit lnSpcReduction="10000"/>
          </a:bodyPr>
          <a:lstStyle/>
          <a:p>
            <a:r>
              <a:rPr lang="en-CA" dirty="0"/>
              <a:t>Unexpected life events that you’re not able to predict on your budget so an emergency fund leaves a built in “cushion” to account  for this</a:t>
            </a:r>
          </a:p>
          <a:p>
            <a:r>
              <a:rPr lang="en-CA" dirty="0"/>
              <a:t>Examples of emergency events could include:</a:t>
            </a:r>
          </a:p>
          <a:p>
            <a:pPr lvl="1"/>
            <a:r>
              <a:rPr lang="en-CA" dirty="0"/>
              <a:t>An unexpected change in income</a:t>
            </a:r>
          </a:p>
          <a:p>
            <a:pPr lvl="2"/>
            <a:r>
              <a:rPr lang="en-CA" dirty="0"/>
              <a:t>What if you get sick and can't work for a few days</a:t>
            </a:r>
          </a:p>
          <a:p>
            <a:pPr lvl="2"/>
            <a:r>
              <a:rPr lang="en-CA" dirty="0"/>
              <a:t>What is you get laid off</a:t>
            </a:r>
          </a:p>
          <a:p>
            <a:pPr lvl="1"/>
            <a:r>
              <a:rPr lang="en-CA" dirty="0"/>
              <a:t>Unexpected expenses</a:t>
            </a:r>
          </a:p>
          <a:p>
            <a:pPr lvl="2"/>
            <a:r>
              <a:rPr lang="en-CA" dirty="0"/>
              <a:t>What is you need to go somewhere that may require calling a taxi or ride-sharing service?</a:t>
            </a:r>
          </a:p>
          <a:p>
            <a:pPr lvl="2"/>
            <a:r>
              <a:rPr lang="en-CA" dirty="0"/>
              <a:t>What is you need to spend extra money on medication or at a dental visit?</a:t>
            </a:r>
          </a:p>
          <a:p>
            <a:pPr lvl="2"/>
            <a:r>
              <a:rPr lang="en-CA" dirty="0"/>
              <a:t>What if you get invited to a special party, wedding or event and have to spend on clothing and on tickets or gifts?</a:t>
            </a:r>
          </a:p>
          <a:p>
            <a:pPr lvl="1"/>
            <a:r>
              <a:rPr lang="en-CA" dirty="0"/>
              <a:t>Emergency funds allow you to plan for those unexpected events so that you don’t have to borrow money or go into credit card debt to cover them</a:t>
            </a:r>
          </a:p>
        </p:txBody>
      </p:sp>
    </p:spTree>
    <p:extLst>
      <p:ext uri="{BB962C8B-B14F-4D97-AF65-F5344CB8AC3E}">
        <p14:creationId xmlns:p14="http://schemas.microsoft.com/office/powerpoint/2010/main" val="3112672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FC2F8-2FF5-40FE-97A1-ED4FDD56BB65}"/>
              </a:ext>
            </a:extLst>
          </p:cNvPr>
          <p:cNvSpPr>
            <a:spLocks noGrp="1"/>
          </p:cNvSpPr>
          <p:nvPr>
            <p:ph type="title"/>
          </p:nvPr>
        </p:nvSpPr>
        <p:spPr/>
        <p:txBody>
          <a:bodyPr/>
          <a:lstStyle/>
          <a:p>
            <a:r>
              <a:rPr lang="en-CA" dirty="0"/>
              <a:t>The “Pay Yourself First” Principle</a:t>
            </a:r>
          </a:p>
        </p:txBody>
      </p:sp>
      <p:sp>
        <p:nvSpPr>
          <p:cNvPr id="3" name="Content Placeholder 2">
            <a:extLst>
              <a:ext uri="{FF2B5EF4-FFF2-40B4-BE49-F238E27FC236}">
                <a16:creationId xmlns:a16="http://schemas.microsoft.com/office/drawing/2014/main" id="{E157C46A-6CF3-429A-974C-A81714D0F2A8}"/>
              </a:ext>
            </a:extLst>
          </p:cNvPr>
          <p:cNvSpPr>
            <a:spLocks noGrp="1"/>
          </p:cNvSpPr>
          <p:nvPr>
            <p:ph idx="1"/>
          </p:nvPr>
        </p:nvSpPr>
        <p:spPr/>
        <p:txBody>
          <a:bodyPr/>
          <a:lstStyle/>
          <a:p>
            <a:r>
              <a:rPr lang="en-CA" dirty="0"/>
              <a:t>Dario plans to continue his studies next in college so he is saving up for this</a:t>
            </a:r>
          </a:p>
          <a:p>
            <a:r>
              <a:rPr lang="en-CA" dirty="0"/>
              <a:t>His current plan involves saving at least 15% of his net income and has this money automatically withdrawn from his chequing account into his savings account each month</a:t>
            </a:r>
          </a:p>
          <a:p>
            <a:r>
              <a:rPr lang="en-CA" dirty="0"/>
              <a:t>This is called the “pay yourself first” principle because you are building your savings right into your budget rather than just saving whatever is left over tat the end</a:t>
            </a:r>
          </a:p>
          <a:p>
            <a:r>
              <a:rPr lang="en-CA" dirty="0"/>
              <a:t>The benefit of following the “pay yourself first” principle is that you ensure saving is part of your financial plan rather than just an afterthought</a:t>
            </a:r>
          </a:p>
        </p:txBody>
      </p:sp>
    </p:spTree>
    <p:extLst>
      <p:ext uri="{BB962C8B-B14F-4D97-AF65-F5344CB8AC3E}">
        <p14:creationId xmlns:p14="http://schemas.microsoft.com/office/powerpoint/2010/main" val="2305522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7B34-1B9F-458F-94AD-5BDA38C85E02}"/>
              </a:ext>
            </a:extLst>
          </p:cNvPr>
          <p:cNvSpPr>
            <a:spLocks noGrp="1"/>
          </p:cNvSpPr>
          <p:nvPr>
            <p:ph type="title"/>
          </p:nvPr>
        </p:nvSpPr>
        <p:spPr/>
        <p:txBody>
          <a:bodyPr/>
          <a:lstStyle/>
          <a:p>
            <a:r>
              <a:rPr lang="en-CA" dirty="0"/>
              <a:t>Working the Budget</a:t>
            </a:r>
          </a:p>
        </p:txBody>
      </p:sp>
      <p:sp>
        <p:nvSpPr>
          <p:cNvPr id="3" name="Content Placeholder 2">
            <a:extLst>
              <a:ext uri="{FF2B5EF4-FFF2-40B4-BE49-F238E27FC236}">
                <a16:creationId xmlns:a16="http://schemas.microsoft.com/office/drawing/2014/main" id="{397AE630-EA4D-4B72-B9AB-742BB9C922F1}"/>
              </a:ext>
            </a:extLst>
          </p:cNvPr>
          <p:cNvSpPr>
            <a:spLocks noGrp="1"/>
          </p:cNvSpPr>
          <p:nvPr>
            <p:ph idx="1"/>
          </p:nvPr>
        </p:nvSpPr>
        <p:spPr/>
        <p:txBody>
          <a:bodyPr/>
          <a:lstStyle/>
          <a:p>
            <a:r>
              <a:rPr lang="en-CA" dirty="0"/>
              <a:t>Developing a budget allows you to plan how you will allocate your money and achieve your financial goals</a:t>
            </a:r>
          </a:p>
          <a:p>
            <a:r>
              <a:rPr lang="en-CA" dirty="0"/>
              <a:t>It is important to be realistic with the income and expenses you record on your budget so that you will be able to stick with your plan</a:t>
            </a:r>
          </a:p>
          <a:p>
            <a:r>
              <a:rPr lang="en-CA" dirty="0"/>
              <a:t>It is also important to stick to your budget as much as as possible in order to achieve your financial goals</a:t>
            </a:r>
          </a:p>
          <a:p>
            <a:r>
              <a:rPr lang="en-CA" dirty="0"/>
              <a:t>Compare what is actually spent so that you can see how well you stick to your plan and make any necessary adjustments</a:t>
            </a:r>
          </a:p>
        </p:txBody>
      </p:sp>
    </p:spTree>
    <p:extLst>
      <p:ext uri="{BB962C8B-B14F-4D97-AF65-F5344CB8AC3E}">
        <p14:creationId xmlns:p14="http://schemas.microsoft.com/office/powerpoint/2010/main" val="1075182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7B34-1B9F-458F-94AD-5BDA38C85E02}"/>
              </a:ext>
            </a:extLst>
          </p:cNvPr>
          <p:cNvSpPr>
            <a:spLocks noGrp="1"/>
          </p:cNvSpPr>
          <p:nvPr>
            <p:ph type="title"/>
          </p:nvPr>
        </p:nvSpPr>
        <p:spPr/>
        <p:txBody>
          <a:bodyPr/>
          <a:lstStyle/>
          <a:p>
            <a:r>
              <a:rPr lang="en-CA" dirty="0"/>
              <a:t>Working the Budget</a:t>
            </a:r>
          </a:p>
        </p:txBody>
      </p:sp>
      <p:sp>
        <p:nvSpPr>
          <p:cNvPr id="3" name="Content Placeholder 2">
            <a:extLst>
              <a:ext uri="{FF2B5EF4-FFF2-40B4-BE49-F238E27FC236}">
                <a16:creationId xmlns:a16="http://schemas.microsoft.com/office/drawing/2014/main" id="{397AE630-EA4D-4B72-B9AB-742BB9C922F1}"/>
              </a:ext>
            </a:extLst>
          </p:cNvPr>
          <p:cNvSpPr>
            <a:spLocks noGrp="1"/>
          </p:cNvSpPr>
          <p:nvPr>
            <p:ph idx="1"/>
          </p:nvPr>
        </p:nvSpPr>
        <p:spPr/>
        <p:txBody>
          <a:bodyPr/>
          <a:lstStyle/>
          <a:p>
            <a:r>
              <a:rPr lang="en-CA" dirty="0"/>
              <a:t>Use the chequebook register where all transactions are recorded to calculate what is actually earned and spent on each line of the budget</a:t>
            </a:r>
          </a:p>
          <a:p>
            <a:r>
              <a:rPr lang="en-CA" dirty="0"/>
              <a:t>Calculate the difference by subtracting the actual amounts from the budget amounts</a:t>
            </a:r>
          </a:p>
          <a:p>
            <a:r>
              <a:rPr lang="en-CA" dirty="0"/>
              <a:t>Demo page 54</a:t>
            </a:r>
          </a:p>
        </p:txBody>
      </p:sp>
    </p:spTree>
    <p:extLst>
      <p:ext uri="{BB962C8B-B14F-4D97-AF65-F5344CB8AC3E}">
        <p14:creationId xmlns:p14="http://schemas.microsoft.com/office/powerpoint/2010/main" val="3771734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98BB-76EF-4D19-8913-C8430DE84295}"/>
              </a:ext>
            </a:extLst>
          </p:cNvPr>
          <p:cNvSpPr>
            <a:spLocks noGrp="1"/>
          </p:cNvSpPr>
          <p:nvPr>
            <p:ph type="title"/>
          </p:nvPr>
        </p:nvSpPr>
        <p:spPr/>
        <p:txBody>
          <a:bodyPr/>
          <a:lstStyle/>
          <a:p>
            <a:r>
              <a:rPr lang="en-CA" dirty="0"/>
              <a:t>Budget Adjustments</a:t>
            </a:r>
          </a:p>
        </p:txBody>
      </p:sp>
      <p:sp>
        <p:nvSpPr>
          <p:cNvPr id="3" name="Content Placeholder 2">
            <a:extLst>
              <a:ext uri="{FF2B5EF4-FFF2-40B4-BE49-F238E27FC236}">
                <a16:creationId xmlns:a16="http://schemas.microsoft.com/office/drawing/2014/main" id="{3ED8EAA0-B34F-4607-B0D5-C66ADA74ED4E}"/>
              </a:ext>
            </a:extLst>
          </p:cNvPr>
          <p:cNvSpPr>
            <a:spLocks noGrp="1"/>
          </p:cNvSpPr>
          <p:nvPr>
            <p:ph idx="1"/>
          </p:nvPr>
        </p:nvSpPr>
        <p:spPr/>
        <p:txBody>
          <a:bodyPr/>
          <a:lstStyle/>
          <a:p>
            <a:pPr marL="0" indent="0">
              <a:buNone/>
            </a:pPr>
            <a:r>
              <a:rPr lang="en-CA" dirty="0"/>
              <a:t>Options to avoid running a deficit</a:t>
            </a:r>
          </a:p>
          <a:p>
            <a:pPr marL="342900" indent="-342900">
              <a:buFont typeface="+mj-lt"/>
              <a:buAutoNum type="arabicPeriod"/>
            </a:pPr>
            <a:r>
              <a:rPr lang="en-CA" dirty="0"/>
              <a:t>Cut back on variable expense</a:t>
            </a:r>
          </a:p>
          <a:p>
            <a:pPr marL="342900" indent="-342900">
              <a:buFont typeface="+mj-lt"/>
              <a:buAutoNum type="arabicPeriod"/>
            </a:pPr>
            <a:r>
              <a:rPr lang="en-CA" dirty="0"/>
              <a:t>Cut back on fixed expense</a:t>
            </a:r>
          </a:p>
          <a:p>
            <a:pPr marL="342900" indent="-342900">
              <a:buFont typeface="+mj-lt"/>
              <a:buAutoNum type="arabicPeriod"/>
            </a:pPr>
            <a:r>
              <a:rPr lang="en-CA" dirty="0"/>
              <a:t>Increase income</a:t>
            </a:r>
          </a:p>
        </p:txBody>
      </p:sp>
    </p:spTree>
    <p:extLst>
      <p:ext uri="{BB962C8B-B14F-4D97-AF65-F5344CB8AC3E}">
        <p14:creationId xmlns:p14="http://schemas.microsoft.com/office/powerpoint/2010/main" val="3662643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CCBF8-3509-4466-8BCE-46FD163E62EC}"/>
              </a:ext>
            </a:extLst>
          </p:cNvPr>
          <p:cNvSpPr>
            <a:spLocks noGrp="1"/>
          </p:cNvSpPr>
          <p:nvPr>
            <p:ph type="title"/>
          </p:nvPr>
        </p:nvSpPr>
        <p:spPr/>
        <p:txBody>
          <a:bodyPr/>
          <a:lstStyle/>
          <a:p>
            <a:r>
              <a:rPr lang="en-CA" dirty="0"/>
              <a:t>Remember</a:t>
            </a:r>
          </a:p>
        </p:txBody>
      </p:sp>
      <p:sp>
        <p:nvSpPr>
          <p:cNvPr id="3" name="Content Placeholder 2">
            <a:extLst>
              <a:ext uri="{FF2B5EF4-FFF2-40B4-BE49-F238E27FC236}">
                <a16:creationId xmlns:a16="http://schemas.microsoft.com/office/drawing/2014/main" id="{971C7741-B3AF-42F0-BC44-6873154E667B}"/>
              </a:ext>
            </a:extLst>
          </p:cNvPr>
          <p:cNvSpPr>
            <a:spLocks noGrp="1"/>
          </p:cNvSpPr>
          <p:nvPr>
            <p:ph idx="1"/>
          </p:nvPr>
        </p:nvSpPr>
        <p:spPr/>
        <p:txBody>
          <a:bodyPr/>
          <a:lstStyle/>
          <a:p>
            <a:r>
              <a:rPr lang="en-CA" dirty="0"/>
              <a:t>If you are clear on your personal and financial goals you will make better decisions how how to allocate your money</a:t>
            </a:r>
          </a:p>
          <a:p>
            <a:endParaRPr lang="en-CA" dirty="0"/>
          </a:p>
        </p:txBody>
      </p:sp>
      <p:graphicFrame>
        <p:nvGraphicFramePr>
          <p:cNvPr id="4" name="Diagram 3">
            <a:extLst>
              <a:ext uri="{FF2B5EF4-FFF2-40B4-BE49-F238E27FC236}">
                <a16:creationId xmlns:a16="http://schemas.microsoft.com/office/drawing/2014/main" id="{3380BD20-ECBD-493D-9CEF-4DF97265D086}"/>
              </a:ext>
            </a:extLst>
          </p:cNvPr>
          <p:cNvGraphicFramePr/>
          <p:nvPr>
            <p:extLst>
              <p:ext uri="{D42A27DB-BD31-4B8C-83A1-F6EECF244321}">
                <p14:modId xmlns:p14="http://schemas.microsoft.com/office/powerpoint/2010/main" val="3275860344"/>
              </p:ext>
            </p:extLst>
          </p:nvPr>
        </p:nvGraphicFramePr>
        <p:xfrm>
          <a:off x="5061191" y="4086103"/>
          <a:ext cx="6281873" cy="1301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2716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52B4-6EE9-4CAA-9CB6-203ABD47387A}"/>
              </a:ext>
            </a:extLst>
          </p:cNvPr>
          <p:cNvSpPr>
            <a:spLocks noGrp="1"/>
          </p:cNvSpPr>
          <p:nvPr>
            <p:ph type="title"/>
          </p:nvPr>
        </p:nvSpPr>
        <p:spPr/>
        <p:txBody>
          <a:bodyPr/>
          <a:lstStyle/>
          <a:p>
            <a:r>
              <a:rPr lang="en-CA" dirty="0"/>
              <a:t>Poverty Cycle</a:t>
            </a:r>
          </a:p>
        </p:txBody>
      </p:sp>
      <p:sp>
        <p:nvSpPr>
          <p:cNvPr id="3" name="Content Placeholder 2">
            <a:extLst>
              <a:ext uri="{FF2B5EF4-FFF2-40B4-BE49-F238E27FC236}">
                <a16:creationId xmlns:a16="http://schemas.microsoft.com/office/drawing/2014/main" id="{5FFDAAF0-EA10-42A9-99C7-217861E4DAA9}"/>
              </a:ext>
            </a:extLst>
          </p:cNvPr>
          <p:cNvSpPr>
            <a:spLocks noGrp="1"/>
          </p:cNvSpPr>
          <p:nvPr>
            <p:ph idx="1"/>
          </p:nvPr>
        </p:nvSpPr>
        <p:spPr/>
        <p:txBody>
          <a:bodyPr>
            <a:normAutofit fontScale="85000" lnSpcReduction="10000"/>
          </a:bodyPr>
          <a:lstStyle/>
          <a:p>
            <a:r>
              <a:rPr lang="en-CA" dirty="0"/>
              <a:t>Many individuals who work for low wages struggle to budget and make ends meet because they just don’t earn enough to cover the basic cost of living in Manitoba</a:t>
            </a:r>
          </a:p>
          <a:p>
            <a:r>
              <a:rPr lang="en-CA" dirty="0"/>
              <a:t>When you live “paycheque to paycheque” a poverty cycle is created because it is almost impossible to save and get ahead because you need to allocate all of your money just to take care of your basic needs</a:t>
            </a:r>
          </a:p>
          <a:p>
            <a:r>
              <a:rPr lang="en-CA" dirty="0"/>
              <a:t>This can be extremely stressful for individuals, families and society as a whole</a:t>
            </a:r>
          </a:p>
          <a:p>
            <a:r>
              <a:rPr lang="en-CA" dirty="0"/>
              <a:t>Many poverty-rights groups are arguing for a living wage that would be closer to $15/hour instead of our current minimum wage</a:t>
            </a:r>
          </a:p>
          <a:p>
            <a:r>
              <a:rPr lang="en-CA" dirty="0"/>
              <a:t>The United Way estimates that 1 in 10 Winnipeggers live in poverty</a:t>
            </a:r>
          </a:p>
          <a:p>
            <a:r>
              <a:rPr lang="en-CA" dirty="0"/>
              <a:t>Online poverty simulation</a:t>
            </a:r>
          </a:p>
          <a:p>
            <a:pPr lvl="1"/>
            <a:r>
              <a:rPr lang="en-CA" dirty="0">
                <a:hlinkClick r:id="rId2"/>
              </a:rPr>
              <a:t>http://makethemonth.ca/</a:t>
            </a:r>
            <a:endParaRPr lang="en-CA" dirty="0"/>
          </a:p>
          <a:p>
            <a:r>
              <a:rPr lang="en-CA"/>
              <a:t>Assignment #4</a:t>
            </a:r>
            <a:endParaRPr lang="en-CA" dirty="0"/>
          </a:p>
          <a:p>
            <a:pPr marL="457200" lvl="1" indent="0">
              <a:buNone/>
            </a:pPr>
            <a:endParaRPr lang="en-CA" dirty="0"/>
          </a:p>
          <a:p>
            <a:endParaRPr lang="en-CA" dirty="0"/>
          </a:p>
        </p:txBody>
      </p:sp>
    </p:spTree>
    <p:extLst>
      <p:ext uri="{BB962C8B-B14F-4D97-AF65-F5344CB8AC3E}">
        <p14:creationId xmlns:p14="http://schemas.microsoft.com/office/powerpoint/2010/main" val="102113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E275F-B7A8-41CF-8D7D-99BBE88DA84C}"/>
              </a:ext>
            </a:extLst>
          </p:cNvPr>
          <p:cNvSpPr>
            <a:spLocks noGrp="1"/>
          </p:cNvSpPr>
          <p:nvPr>
            <p:ph type="title"/>
          </p:nvPr>
        </p:nvSpPr>
        <p:spPr/>
        <p:txBody>
          <a:bodyPr/>
          <a:lstStyle/>
          <a:p>
            <a:r>
              <a:rPr lang="en-CA" dirty="0"/>
              <a:t>Lesson Focus</a:t>
            </a:r>
          </a:p>
        </p:txBody>
      </p:sp>
      <p:sp>
        <p:nvSpPr>
          <p:cNvPr id="3" name="Content Placeholder 2">
            <a:extLst>
              <a:ext uri="{FF2B5EF4-FFF2-40B4-BE49-F238E27FC236}">
                <a16:creationId xmlns:a16="http://schemas.microsoft.com/office/drawing/2014/main" id="{942AE56E-C783-43E0-B61B-C1C89DCE1EBC}"/>
              </a:ext>
            </a:extLst>
          </p:cNvPr>
          <p:cNvSpPr>
            <a:spLocks noGrp="1"/>
          </p:cNvSpPr>
          <p:nvPr>
            <p:ph idx="1"/>
          </p:nvPr>
        </p:nvSpPr>
        <p:spPr/>
        <p:txBody>
          <a:bodyPr/>
          <a:lstStyle/>
          <a:p>
            <a:pPr marL="0" indent="0">
              <a:buNone/>
            </a:pPr>
            <a:r>
              <a:rPr lang="en-CA" dirty="0"/>
              <a:t>By the end of this lesson, you should be able to:</a:t>
            </a:r>
          </a:p>
          <a:p>
            <a:r>
              <a:rPr lang="en-CA" dirty="0"/>
              <a:t>Explain the difference between needs and wants</a:t>
            </a:r>
          </a:p>
          <a:p>
            <a:r>
              <a:rPr lang="en-CA" dirty="0"/>
              <a:t>Identify the difference between fixed and variable expenses</a:t>
            </a:r>
          </a:p>
          <a:p>
            <a:r>
              <a:rPr lang="en-CA" dirty="0"/>
              <a:t>Prepare and analyze a budget</a:t>
            </a:r>
          </a:p>
        </p:txBody>
      </p:sp>
    </p:spTree>
    <p:extLst>
      <p:ext uri="{BB962C8B-B14F-4D97-AF65-F5344CB8AC3E}">
        <p14:creationId xmlns:p14="http://schemas.microsoft.com/office/powerpoint/2010/main" val="3452151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BA22F-6F65-4D0C-809D-637E2905FB85}"/>
              </a:ext>
            </a:extLst>
          </p:cNvPr>
          <p:cNvSpPr>
            <a:spLocks noGrp="1"/>
          </p:cNvSpPr>
          <p:nvPr>
            <p:ph type="title"/>
          </p:nvPr>
        </p:nvSpPr>
        <p:spPr/>
        <p:txBody>
          <a:bodyPr/>
          <a:lstStyle/>
          <a:p>
            <a:r>
              <a:rPr lang="en-CA" dirty="0"/>
              <a:t>Needs vs Wants</a:t>
            </a:r>
          </a:p>
        </p:txBody>
      </p:sp>
      <p:sp>
        <p:nvSpPr>
          <p:cNvPr id="3" name="Content Placeholder 2">
            <a:extLst>
              <a:ext uri="{FF2B5EF4-FFF2-40B4-BE49-F238E27FC236}">
                <a16:creationId xmlns:a16="http://schemas.microsoft.com/office/drawing/2014/main" id="{AAD94439-1ECE-4158-8E24-E4D2C7B00B7E}"/>
              </a:ext>
            </a:extLst>
          </p:cNvPr>
          <p:cNvSpPr>
            <a:spLocks noGrp="1"/>
          </p:cNvSpPr>
          <p:nvPr>
            <p:ph idx="1"/>
          </p:nvPr>
        </p:nvSpPr>
        <p:spPr/>
        <p:txBody>
          <a:bodyPr/>
          <a:lstStyle/>
          <a:p>
            <a:r>
              <a:rPr lang="en-CA" b="1" dirty="0"/>
              <a:t>Needs</a:t>
            </a:r>
            <a:r>
              <a:rPr lang="en-CA" dirty="0"/>
              <a:t>:  items that are considered essential to sustain life and include items such as food, water, shelter, clothing and relationships</a:t>
            </a:r>
          </a:p>
          <a:p>
            <a:r>
              <a:rPr lang="en-CA" b="1" dirty="0"/>
              <a:t>Wants</a:t>
            </a:r>
            <a:r>
              <a:rPr lang="en-CA" dirty="0"/>
              <a:t>:  items we would like to have but are not necessary to sustain life</a:t>
            </a:r>
          </a:p>
          <a:p>
            <a:r>
              <a:rPr lang="en-CA" dirty="0"/>
              <a:t>It can sometimes be difficult to distinguish between needs and wants because the business world does a great job of marketing their products and services to convince us that we </a:t>
            </a:r>
            <a:r>
              <a:rPr lang="en-CA" b="1" i="1" dirty="0"/>
              <a:t>need</a:t>
            </a:r>
            <a:r>
              <a:rPr lang="en-CA" b="1" dirty="0"/>
              <a:t> </a:t>
            </a:r>
            <a:r>
              <a:rPr lang="en-CA" dirty="0"/>
              <a:t>things</a:t>
            </a:r>
          </a:p>
          <a:p>
            <a:pPr lvl="1"/>
            <a:r>
              <a:rPr lang="en-CA" dirty="0"/>
              <a:t>For example, we need water to sustain life, but we don’t </a:t>
            </a:r>
            <a:r>
              <a:rPr lang="en-CA" i="1" dirty="0"/>
              <a:t>need</a:t>
            </a:r>
            <a:r>
              <a:rPr lang="en-CA" dirty="0"/>
              <a:t> mochas or lattes every morning</a:t>
            </a:r>
          </a:p>
          <a:p>
            <a:pPr lvl="1"/>
            <a:r>
              <a:rPr lang="en-CA" dirty="0"/>
              <a:t>We need shelter or housing but we don’t </a:t>
            </a:r>
            <a:r>
              <a:rPr lang="en-CA" i="1" dirty="0"/>
              <a:t>need</a:t>
            </a:r>
            <a:r>
              <a:rPr lang="en-CA" dirty="0"/>
              <a:t> to live in a large house </a:t>
            </a:r>
          </a:p>
          <a:p>
            <a:pPr lvl="1"/>
            <a:r>
              <a:rPr lang="en-CA" dirty="0"/>
              <a:t>We need clothing, but we don’t </a:t>
            </a:r>
            <a:r>
              <a:rPr lang="en-CA" i="1" dirty="0"/>
              <a:t>need</a:t>
            </a:r>
            <a:r>
              <a:rPr lang="en-CA" dirty="0"/>
              <a:t> expensive designer brands</a:t>
            </a:r>
          </a:p>
        </p:txBody>
      </p:sp>
    </p:spTree>
    <p:extLst>
      <p:ext uri="{BB962C8B-B14F-4D97-AF65-F5344CB8AC3E}">
        <p14:creationId xmlns:p14="http://schemas.microsoft.com/office/powerpoint/2010/main" val="3891863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2D1808-6726-4E4E-BF42-1EBFEE925B35}"/>
              </a:ext>
            </a:extLst>
          </p:cNvPr>
          <p:cNvSpPr>
            <a:spLocks noGrp="1"/>
          </p:cNvSpPr>
          <p:nvPr>
            <p:ph type="title"/>
          </p:nvPr>
        </p:nvSpPr>
        <p:spPr>
          <a:xfrm>
            <a:off x="620638" y="2076164"/>
            <a:ext cx="3501196" cy="2456442"/>
          </a:xfrm>
        </p:spPr>
        <p:txBody>
          <a:bodyPr>
            <a:normAutofit fontScale="90000"/>
          </a:bodyPr>
          <a:lstStyle/>
          <a:p>
            <a:r>
              <a:rPr lang="en-CA" dirty="0"/>
              <a:t>Maslow’s Hierarchy of Needs</a:t>
            </a:r>
            <a:br>
              <a:rPr lang="en-CA" dirty="0"/>
            </a:br>
            <a:endParaRPr lang="en-CA" dirty="0"/>
          </a:p>
        </p:txBody>
      </p:sp>
      <p:pic>
        <p:nvPicPr>
          <p:cNvPr id="1026" name="Picture 2" descr="maslow's hierarchy of needs five stage pyramid">
            <a:extLst>
              <a:ext uri="{FF2B5EF4-FFF2-40B4-BE49-F238E27FC236}">
                <a16:creationId xmlns:a16="http://schemas.microsoft.com/office/drawing/2014/main" id="{FF4A0F24-BC59-44BD-A3CF-40A643BB4391}"/>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75097" y="238125"/>
            <a:ext cx="8572500" cy="6381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898BCEE-5340-41AF-8C75-1E18086DC4FB}"/>
              </a:ext>
            </a:extLst>
          </p:cNvPr>
          <p:cNvSpPr txBox="1"/>
          <p:nvPr/>
        </p:nvSpPr>
        <p:spPr>
          <a:xfrm>
            <a:off x="144403" y="5500468"/>
            <a:ext cx="3977431" cy="646331"/>
          </a:xfrm>
          <a:prstGeom prst="rect">
            <a:avLst/>
          </a:prstGeom>
          <a:noFill/>
        </p:spPr>
        <p:txBody>
          <a:bodyPr wrap="square" rtlCol="0">
            <a:spAutoFit/>
          </a:bodyPr>
          <a:lstStyle/>
          <a:p>
            <a:r>
              <a:rPr lang="en-CA" dirty="0">
                <a:hlinkClick r:id="rId3"/>
              </a:rPr>
              <a:t>https://www.simplypsychology.org/maslow.html</a:t>
            </a:r>
            <a:endParaRPr lang="en-CA" dirty="0"/>
          </a:p>
        </p:txBody>
      </p:sp>
    </p:spTree>
    <p:extLst>
      <p:ext uri="{BB962C8B-B14F-4D97-AF65-F5344CB8AC3E}">
        <p14:creationId xmlns:p14="http://schemas.microsoft.com/office/powerpoint/2010/main" val="1706969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EADEA-03FE-46C1-8355-281E580F5401}"/>
              </a:ext>
            </a:extLst>
          </p:cNvPr>
          <p:cNvSpPr>
            <a:spLocks noGrp="1"/>
          </p:cNvSpPr>
          <p:nvPr>
            <p:ph type="title"/>
          </p:nvPr>
        </p:nvSpPr>
        <p:spPr/>
        <p:txBody>
          <a:bodyPr/>
          <a:lstStyle/>
          <a:p>
            <a:r>
              <a:rPr lang="en-CA" dirty="0"/>
              <a:t>Maslow</a:t>
            </a:r>
          </a:p>
        </p:txBody>
      </p:sp>
      <p:sp>
        <p:nvSpPr>
          <p:cNvPr id="3" name="Content Placeholder 2">
            <a:extLst>
              <a:ext uri="{FF2B5EF4-FFF2-40B4-BE49-F238E27FC236}">
                <a16:creationId xmlns:a16="http://schemas.microsoft.com/office/drawing/2014/main" id="{F0C80E5C-9C77-44B9-811F-4A77CEC9B5CE}"/>
              </a:ext>
            </a:extLst>
          </p:cNvPr>
          <p:cNvSpPr>
            <a:spLocks noGrp="1"/>
          </p:cNvSpPr>
          <p:nvPr>
            <p:ph idx="1"/>
          </p:nvPr>
        </p:nvSpPr>
        <p:spPr/>
        <p:txBody>
          <a:bodyPr/>
          <a:lstStyle/>
          <a:p>
            <a:r>
              <a:rPr lang="en-CA" dirty="0"/>
              <a:t>The higher need levels can be more complex because business marketing, pop culture and media play a role in convincing us that we can get approval, love or a high status if we have certain </a:t>
            </a:r>
            <a:r>
              <a:rPr lang="en-CA" i="1" dirty="0"/>
              <a:t>things</a:t>
            </a:r>
          </a:p>
          <a:p>
            <a:r>
              <a:rPr lang="en-CA" dirty="0"/>
              <a:t>This is why sometimes the line between needs and wants can get blurry</a:t>
            </a:r>
          </a:p>
          <a:p>
            <a:r>
              <a:rPr lang="en-CA" dirty="0"/>
              <a:t>If you were asked to make a list of all of the things you need and want you list would likely be very long</a:t>
            </a:r>
          </a:p>
          <a:p>
            <a:r>
              <a:rPr lang="en-CA" dirty="0"/>
              <a:t>This is where financial decision making comes into play; you can’t possibly buy everything you need </a:t>
            </a:r>
            <a:r>
              <a:rPr lang="en-CA" u="sng" dirty="0"/>
              <a:t>and</a:t>
            </a:r>
            <a:r>
              <a:rPr lang="en-CA" dirty="0"/>
              <a:t> want so you will have to make spending decisions based on your income, your financial goals and what is right for you</a:t>
            </a:r>
          </a:p>
          <a:p>
            <a:r>
              <a:rPr lang="en-CA" dirty="0"/>
              <a:t>A budget will help you do that</a:t>
            </a:r>
          </a:p>
        </p:txBody>
      </p:sp>
    </p:spTree>
    <p:extLst>
      <p:ext uri="{BB962C8B-B14F-4D97-AF65-F5344CB8AC3E}">
        <p14:creationId xmlns:p14="http://schemas.microsoft.com/office/powerpoint/2010/main" val="313032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75D70-11CA-4DD8-9EFB-AD63379C2899}"/>
              </a:ext>
            </a:extLst>
          </p:cNvPr>
          <p:cNvSpPr>
            <a:spLocks noGrp="1"/>
          </p:cNvSpPr>
          <p:nvPr>
            <p:ph type="title"/>
          </p:nvPr>
        </p:nvSpPr>
        <p:spPr/>
        <p:txBody>
          <a:bodyPr/>
          <a:lstStyle/>
          <a:p>
            <a:r>
              <a:rPr lang="en-CA" dirty="0"/>
              <a:t>Think About</a:t>
            </a:r>
          </a:p>
        </p:txBody>
      </p:sp>
      <p:sp>
        <p:nvSpPr>
          <p:cNvPr id="3" name="Content Placeholder 2">
            <a:extLst>
              <a:ext uri="{FF2B5EF4-FFF2-40B4-BE49-F238E27FC236}">
                <a16:creationId xmlns:a16="http://schemas.microsoft.com/office/drawing/2014/main" id="{9A47A7E5-C2BE-429A-BF81-2291134DD2CB}"/>
              </a:ext>
            </a:extLst>
          </p:cNvPr>
          <p:cNvSpPr>
            <a:spLocks noGrp="1"/>
          </p:cNvSpPr>
          <p:nvPr>
            <p:ph idx="1"/>
          </p:nvPr>
        </p:nvSpPr>
        <p:spPr/>
        <p:txBody>
          <a:bodyPr/>
          <a:lstStyle/>
          <a:p>
            <a:r>
              <a:rPr lang="en-CA" dirty="0"/>
              <a:t>Do you spend more of your money on needs or on wants?</a:t>
            </a:r>
          </a:p>
          <a:p>
            <a:r>
              <a:rPr lang="en-CA" dirty="0"/>
              <a:t>Now think about your parents or guardians…do they spend more of their money on needs or on wants?</a:t>
            </a:r>
          </a:p>
          <a:p>
            <a:r>
              <a:rPr lang="en-CA" dirty="0"/>
              <a:t>If your response is different for the two questions above, why might this be?</a:t>
            </a:r>
          </a:p>
        </p:txBody>
      </p:sp>
    </p:spTree>
    <p:extLst>
      <p:ext uri="{BB962C8B-B14F-4D97-AF65-F5344CB8AC3E}">
        <p14:creationId xmlns:p14="http://schemas.microsoft.com/office/powerpoint/2010/main" val="4073768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EF4B0-F7B5-4E85-B956-69D223D868FC}"/>
              </a:ext>
            </a:extLst>
          </p:cNvPr>
          <p:cNvSpPr>
            <a:spLocks noGrp="1"/>
          </p:cNvSpPr>
          <p:nvPr>
            <p:ph type="title"/>
          </p:nvPr>
        </p:nvSpPr>
        <p:spPr/>
        <p:txBody>
          <a:bodyPr/>
          <a:lstStyle/>
          <a:p>
            <a:r>
              <a:rPr lang="en-CA" dirty="0"/>
              <a:t>Fixed vs Variable Expenses</a:t>
            </a:r>
          </a:p>
        </p:txBody>
      </p:sp>
      <p:sp>
        <p:nvSpPr>
          <p:cNvPr id="3" name="Content Placeholder 2">
            <a:extLst>
              <a:ext uri="{FF2B5EF4-FFF2-40B4-BE49-F238E27FC236}">
                <a16:creationId xmlns:a16="http://schemas.microsoft.com/office/drawing/2014/main" id="{A12C11C5-E3B8-421B-A0A5-28ABCB8EDB7A}"/>
              </a:ext>
            </a:extLst>
          </p:cNvPr>
          <p:cNvSpPr>
            <a:spLocks noGrp="1"/>
          </p:cNvSpPr>
          <p:nvPr>
            <p:ph idx="1"/>
          </p:nvPr>
        </p:nvSpPr>
        <p:spPr/>
        <p:txBody>
          <a:bodyPr/>
          <a:lstStyle/>
          <a:p>
            <a:r>
              <a:rPr lang="en-CA" b="1" dirty="0"/>
              <a:t>Fixed expense</a:t>
            </a:r>
            <a:r>
              <a:rPr lang="en-CA" dirty="0"/>
              <a:t>:  money that is spent on items that must be paid every month</a:t>
            </a:r>
          </a:p>
          <a:p>
            <a:r>
              <a:rPr lang="en-CA" dirty="0"/>
              <a:t>Generally, the amounts of these fixed expenses remain the same from month to month because they are part of a contract or payment plan</a:t>
            </a:r>
          </a:p>
          <a:p>
            <a:r>
              <a:rPr lang="en-CA" dirty="0"/>
              <a:t>E.g. rent or mortgage payments, car payments insurance payments, cell phone bills and utility bills such as electricity and water</a:t>
            </a:r>
          </a:p>
          <a:p>
            <a:r>
              <a:rPr lang="en-CA" i="1" dirty="0"/>
              <a:t>Often fixed expenses are most associated with needs</a:t>
            </a:r>
          </a:p>
          <a:p>
            <a:r>
              <a:rPr lang="en-CA" i="1" dirty="0"/>
              <a:t>There isn’t a lot of flexibility in the spending on fixed </a:t>
            </a:r>
            <a:r>
              <a:rPr lang="en-CA" dirty="0"/>
              <a:t>expenses unless you decide to cut one of these expenses or renegotiate the price of the expense item</a:t>
            </a:r>
          </a:p>
        </p:txBody>
      </p:sp>
    </p:spTree>
    <p:extLst>
      <p:ext uri="{BB962C8B-B14F-4D97-AF65-F5344CB8AC3E}">
        <p14:creationId xmlns:p14="http://schemas.microsoft.com/office/powerpoint/2010/main" val="3367702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EF4B0-F7B5-4E85-B956-69D223D868FC}"/>
              </a:ext>
            </a:extLst>
          </p:cNvPr>
          <p:cNvSpPr>
            <a:spLocks noGrp="1"/>
          </p:cNvSpPr>
          <p:nvPr>
            <p:ph type="title"/>
          </p:nvPr>
        </p:nvSpPr>
        <p:spPr/>
        <p:txBody>
          <a:bodyPr/>
          <a:lstStyle/>
          <a:p>
            <a:r>
              <a:rPr lang="en-CA" dirty="0"/>
              <a:t>Fixed vs Variable Expenses</a:t>
            </a:r>
          </a:p>
        </p:txBody>
      </p:sp>
      <p:sp>
        <p:nvSpPr>
          <p:cNvPr id="3" name="Content Placeholder 2">
            <a:extLst>
              <a:ext uri="{FF2B5EF4-FFF2-40B4-BE49-F238E27FC236}">
                <a16:creationId xmlns:a16="http://schemas.microsoft.com/office/drawing/2014/main" id="{A12C11C5-E3B8-421B-A0A5-28ABCB8EDB7A}"/>
              </a:ext>
            </a:extLst>
          </p:cNvPr>
          <p:cNvSpPr>
            <a:spLocks noGrp="1"/>
          </p:cNvSpPr>
          <p:nvPr>
            <p:ph idx="1"/>
          </p:nvPr>
        </p:nvSpPr>
        <p:spPr/>
        <p:txBody>
          <a:bodyPr/>
          <a:lstStyle/>
          <a:p>
            <a:r>
              <a:rPr lang="en-CA" b="1" dirty="0"/>
              <a:t>Variable expense</a:t>
            </a:r>
            <a:r>
              <a:rPr lang="en-CA" dirty="0"/>
              <a:t>:  money that is spent on items where the amount changes or varies from month to month</a:t>
            </a:r>
          </a:p>
          <a:p>
            <a:r>
              <a:rPr lang="en-CA" dirty="0"/>
              <a:t>E.g. eating out, entertainment, extra clothing, hair care, gifts and vacations</a:t>
            </a:r>
          </a:p>
          <a:p>
            <a:r>
              <a:rPr lang="en-CA" i="1" dirty="0"/>
              <a:t>Often variable expenses are most associated with wants</a:t>
            </a:r>
          </a:p>
          <a:p>
            <a:r>
              <a:rPr lang="en-CA" dirty="0"/>
              <a:t>There is more flexibility in the spending on variable expenses because you have more personal control over the month to month decisions you make on the spending in this area</a:t>
            </a:r>
          </a:p>
        </p:txBody>
      </p:sp>
    </p:spTree>
    <p:extLst>
      <p:ext uri="{BB962C8B-B14F-4D97-AF65-F5344CB8AC3E}">
        <p14:creationId xmlns:p14="http://schemas.microsoft.com/office/powerpoint/2010/main" val="1017130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C224F-9B53-4AC9-BA85-5B17AC93C349}"/>
              </a:ext>
            </a:extLst>
          </p:cNvPr>
          <p:cNvSpPr>
            <a:spLocks noGrp="1"/>
          </p:cNvSpPr>
          <p:nvPr>
            <p:ph type="title"/>
          </p:nvPr>
        </p:nvSpPr>
        <p:spPr/>
        <p:txBody>
          <a:bodyPr/>
          <a:lstStyle/>
          <a:p>
            <a:r>
              <a:rPr lang="en-CA" dirty="0"/>
              <a:t>Did You Know?</a:t>
            </a:r>
          </a:p>
        </p:txBody>
      </p:sp>
      <p:sp>
        <p:nvSpPr>
          <p:cNvPr id="3" name="Content Placeholder 2">
            <a:extLst>
              <a:ext uri="{FF2B5EF4-FFF2-40B4-BE49-F238E27FC236}">
                <a16:creationId xmlns:a16="http://schemas.microsoft.com/office/drawing/2014/main" id="{C2E6CEF5-7758-44C4-8DE5-7F28F9B4F5F9}"/>
              </a:ext>
            </a:extLst>
          </p:cNvPr>
          <p:cNvSpPr>
            <a:spLocks noGrp="1"/>
          </p:cNvSpPr>
          <p:nvPr>
            <p:ph idx="1"/>
          </p:nvPr>
        </p:nvSpPr>
        <p:spPr/>
        <p:txBody>
          <a:bodyPr>
            <a:normAutofit fontScale="85000" lnSpcReduction="10000"/>
          </a:bodyPr>
          <a:lstStyle/>
          <a:p>
            <a:r>
              <a:rPr lang="en-CA" dirty="0"/>
              <a:t>Teens can be a very profitable segment for marketers because they have more discretionary income (as a percentage of their total income) compared to most adults</a:t>
            </a:r>
          </a:p>
          <a:p>
            <a:r>
              <a:rPr lang="en-CA" b="1" dirty="0"/>
              <a:t>Discretionary income</a:t>
            </a:r>
            <a:r>
              <a:rPr lang="en-CA" dirty="0"/>
              <a:t>:  the amount of money you have left over after all of your fixed expenses have been paid for</a:t>
            </a:r>
          </a:p>
          <a:p>
            <a:r>
              <a:rPr lang="en-CA" dirty="0"/>
              <a:t>Teens who work generally have higher discretionary income percentages because they don’t have a lot of fixed expenses that they are required to pay for themselves</a:t>
            </a:r>
          </a:p>
          <a:p>
            <a:r>
              <a:rPr lang="en-CA" dirty="0"/>
              <a:t>For example, if they are still living at home with parents or guardians their basic needs in life like shelter, food, clothing and transportation are met so they spend their money more on wants</a:t>
            </a:r>
          </a:p>
          <a:p>
            <a:r>
              <a:rPr lang="en-CA" dirty="0"/>
              <a:t>This is why goal setting and financial planning is important to think about early</a:t>
            </a:r>
          </a:p>
          <a:p>
            <a:r>
              <a:rPr lang="en-CA" dirty="0"/>
              <a:t>Once you start making money, how will you balance spending and saving</a:t>
            </a:r>
          </a:p>
          <a:p>
            <a:r>
              <a:rPr lang="en-CA" dirty="0"/>
              <a:t>Learning how to budget is a good start</a:t>
            </a:r>
          </a:p>
        </p:txBody>
      </p:sp>
    </p:spTree>
    <p:extLst>
      <p:ext uri="{BB962C8B-B14F-4D97-AF65-F5344CB8AC3E}">
        <p14:creationId xmlns:p14="http://schemas.microsoft.com/office/powerpoint/2010/main" val="115402198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TM16401371[[fn=Atlas]]</Template>
  <TotalTime>70</TotalTime>
  <Words>1426</Words>
  <Application>Microsoft Office PowerPoint</Application>
  <PresentationFormat>Widescreen</PresentationFormat>
  <Paragraphs>107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Atlas</vt:lpstr>
      <vt:lpstr>Budget Basics</vt:lpstr>
      <vt:lpstr>Lesson Focus</vt:lpstr>
      <vt:lpstr>Needs vs Wants</vt:lpstr>
      <vt:lpstr>Maslow’s Hierarchy of Needs </vt:lpstr>
      <vt:lpstr>Maslow</vt:lpstr>
      <vt:lpstr>Think About</vt:lpstr>
      <vt:lpstr>Fixed vs Variable Expenses</vt:lpstr>
      <vt:lpstr>Fixed vs Variable Expenses</vt:lpstr>
      <vt:lpstr>Did You Know?</vt:lpstr>
      <vt:lpstr>What is a Budget?</vt:lpstr>
      <vt:lpstr>Before You Start</vt:lpstr>
      <vt:lpstr>A Basic Budget</vt:lpstr>
      <vt:lpstr>Emergency Fund</vt:lpstr>
      <vt:lpstr>The “Pay Yourself First” Principle</vt:lpstr>
      <vt:lpstr>Working the Budget</vt:lpstr>
      <vt:lpstr>Working the Budget</vt:lpstr>
      <vt:lpstr>Budget Adjustments</vt:lpstr>
      <vt:lpstr>Remember</vt:lpstr>
      <vt:lpstr>Poverty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Basics</dc:title>
  <dc:creator>Sharon McRae</dc:creator>
  <cp:lastModifiedBy>Sharon McRae</cp:lastModifiedBy>
  <cp:revision>9</cp:revision>
  <dcterms:created xsi:type="dcterms:W3CDTF">2018-11-13T03:13:55Z</dcterms:created>
  <dcterms:modified xsi:type="dcterms:W3CDTF">2019-11-11T17:57:23Z</dcterms:modified>
</cp:coreProperties>
</file>