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4"/>
  </p:sldMasterIdLst>
  <p:notesMasterIdLst>
    <p:notesMasterId r:id="rId39"/>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395D762-E3C0-4266-B6ED-E5598B2E7540}">
  <a:tblStyle styleId="{F395D762-E3C0-4266-B6ED-E5598B2E7540}"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4" d="100"/>
          <a:sy n="114" d="100"/>
        </p:scale>
        <p:origin x="31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
        <p:cNvGrpSpPr/>
        <p:nvPr/>
      </p:nvGrpSpPr>
      <p:grpSpPr>
        <a:xfrm>
          <a:off x="0" y="0"/>
          <a:ext cx="0" cy="0"/>
          <a:chOff x="0" y="0"/>
          <a:chExt cx="0" cy="0"/>
        </a:xfrm>
      </p:grpSpPr>
      <p:sp>
        <p:nvSpPr>
          <p:cNvPr id="24" name="Google Shape;2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 name="Google Shape;2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36869f9ab_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36869f9ab_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3942ce67b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3942ce67b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36908e114_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36908e114_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36908e114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36908e114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36908e114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36908e114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36908e114_0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36908e114_0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36908e114_0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36908e114_0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36908e114_0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36908e114_0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36908e114_0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36908e114_0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36908e114_0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36908e114_0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Google Shape;32;g38ffe69f6_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 name="Google Shape;33;g38ffe69f6_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36908e114_0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36908e114_0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36908e114_0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36908e114_0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36908e114_0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36908e114_0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36908e114_0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36908e114_0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36908e114_0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36908e114_0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36908e114_0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36908e114_0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3942ce67b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g3942ce67b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3909b3448_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3909b3448_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3909b3448_0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6" name="Google Shape;226;g3909b3448_0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3909b3448_0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3909b3448_0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g38ffe69f6_0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 name="Google Shape;40;g38ffe69f6_0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3909b3448_0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 name="Google Shape;240;g3909b3448_0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g3909b3448_0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8" name="Google Shape;248;g3909b3448_0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g3909b3448_0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5" name="Google Shape;255;g3909b3448_0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3909b3448_0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2" name="Google Shape;262;g3909b3448_0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g3909b3448_0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9" name="Google Shape;269;g3909b3448_0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g39001ed93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 name="Google Shape;48;g39001ed93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g39001ed93_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 name="Google Shape;55;g39001ed93_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39001ed93_0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39001ed93_0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9001ed93_0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9001ed93_0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9001ed93_0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9001ed93_0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39001ed93_0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39001ed93_0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685800" y="1583342"/>
            <a:ext cx="7772400" cy="1159856"/>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0" name="Google Shape;10;p2"/>
          <p:cNvSpPr txBox="1">
            <a:spLocks noGrp="1"/>
          </p:cNvSpPr>
          <p:nvPr>
            <p:ph type="subTitle" idx="1"/>
          </p:nvPr>
        </p:nvSpPr>
        <p:spPr>
          <a:xfrm>
            <a:off x="685800" y="2840054"/>
            <a:ext cx="7772400" cy="784738"/>
          </a:xfrm>
          <a:prstGeom prst="rect">
            <a:avLst/>
          </a:prstGeom>
        </p:spPr>
        <p:txBody>
          <a:bodyPr spcFirstLastPara="1" wrap="square" lIns="91425" tIns="91425" rIns="91425" bIns="91425" anchor="t" anchorCtr="0">
            <a:noAutofit/>
          </a:bodyPr>
          <a:lstStyle>
            <a:lvl1pPr lvl="0" algn="ctr">
              <a:spcBef>
                <a:spcPts val="0"/>
              </a:spcBef>
              <a:spcAft>
                <a:spcPts val="0"/>
              </a:spcAft>
              <a:buClr>
                <a:schemeClr val="dk2"/>
              </a:buClr>
              <a:buSzPts val="3000"/>
              <a:buNone/>
              <a:defRPr>
                <a:solidFill>
                  <a:schemeClr val="dk2"/>
                </a:solidFill>
              </a:defRPr>
            </a:lvl1pPr>
            <a:lvl2pPr lvl="1" algn="ctr">
              <a:spcBef>
                <a:spcPts val="0"/>
              </a:spcBef>
              <a:spcAft>
                <a:spcPts val="0"/>
              </a:spcAft>
              <a:buClr>
                <a:schemeClr val="dk2"/>
              </a:buClr>
              <a:buSzPts val="3000"/>
              <a:buNone/>
              <a:defRPr sz="3000">
                <a:solidFill>
                  <a:schemeClr val="dk2"/>
                </a:solidFill>
              </a:defRPr>
            </a:lvl2pPr>
            <a:lvl3pPr lvl="2" algn="ctr">
              <a:spcBef>
                <a:spcPts val="0"/>
              </a:spcBef>
              <a:spcAft>
                <a:spcPts val="0"/>
              </a:spcAft>
              <a:buClr>
                <a:schemeClr val="dk2"/>
              </a:buClr>
              <a:buSzPts val="3000"/>
              <a:buNone/>
              <a:defRPr sz="3000">
                <a:solidFill>
                  <a:schemeClr val="dk2"/>
                </a:solidFill>
              </a:defRPr>
            </a:lvl3pPr>
            <a:lvl4pPr lvl="3" algn="ctr">
              <a:spcBef>
                <a:spcPts val="0"/>
              </a:spcBef>
              <a:spcAft>
                <a:spcPts val="0"/>
              </a:spcAft>
              <a:buClr>
                <a:schemeClr val="dk2"/>
              </a:buClr>
              <a:buSzPts val="3000"/>
              <a:buNone/>
              <a:defRPr sz="3000">
                <a:solidFill>
                  <a:schemeClr val="dk2"/>
                </a:solidFill>
              </a:defRPr>
            </a:lvl4pPr>
            <a:lvl5pPr lvl="4" algn="ctr">
              <a:spcBef>
                <a:spcPts val="0"/>
              </a:spcBef>
              <a:spcAft>
                <a:spcPts val="0"/>
              </a:spcAft>
              <a:buClr>
                <a:schemeClr val="dk2"/>
              </a:buClr>
              <a:buSzPts val="3000"/>
              <a:buNone/>
              <a:defRPr sz="3000">
                <a:solidFill>
                  <a:schemeClr val="dk2"/>
                </a:solidFill>
              </a:defRPr>
            </a:lvl5pPr>
            <a:lvl6pPr lvl="5" algn="ctr">
              <a:spcBef>
                <a:spcPts val="0"/>
              </a:spcBef>
              <a:spcAft>
                <a:spcPts val="0"/>
              </a:spcAft>
              <a:buClr>
                <a:schemeClr val="dk2"/>
              </a:buClr>
              <a:buSzPts val="3000"/>
              <a:buNone/>
              <a:defRPr sz="3000">
                <a:solidFill>
                  <a:schemeClr val="dk2"/>
                </a:solidFill>
              </a:defRPr>
            </a:lvl6pPr>
            <a:lvl7pPr lvl="6" algn="ctr">
              <a:spcBef>
                <a:spcPts val="0"/>
              </a:spcBef>
              <a:spcAft>
                <a:spcPts val="0"/>
              </a:spcAft>
              <a:buClr>
                <a:schemeClr val="dk2"/>
              </a:buClr>
              <a:buSzPts val="3000"/>
              <a:buNone/>
              <a:defRPr sz="3000">
                <a:solidFill>
                  <a:schemeClr val="dk2"/>
                </a:solidFill>
              </a:defRPr>
            </a:lvl7pPr>
            <a:lvl8pPr lvl="7" algn="ctr">
              <a:spcBef>
                <a:spcPts val="0"/>
              </a:spcBef>
              <a:spcAft>
                <a:spcPts val="0"/>
              </a:spcAft>
              <a:buClr>
                <a:schemeClr val="dk2"/>
              </a:buClr>
              <a:buSzPts val="3000"/>
              <a:buNone/>
              <a:defRPr sz="3000">
                <a:solidFill>
                  <a:schemeClr val="dk2"/>
                </a:solidFill>
              </a:defRPr>
            </a:lvl8pPr>
            <a:lvl9pPr lvl="8" algn="ctr">
              <a:spcBef>
                <a:spcPts val="0"/>
              </a:spcBef>
              <a:spcAft>
                <a:spcPts val="0"/>
              </a:spcAft>
              <a:buClr>
                <a:schemeClr val="dk2"/>
              </a:buClr>
              <a:buSzPts val="3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457200" y="205978"/>
            <a:ext cx="8229600" cy="85725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13" name="Google Shape;13;p3"/>
          <p:cNvSpPr txBox="1">
            <a:spLocks noGrp="1"/>
          </p:cNvSpPr>
          <p:nvPr>
            <p:ph type="body" idx="1"/>
          </p:nvPr>
        </p:nvSpPr>
        <p:spPr>
          <a:xfrm>
            <a:off x="457200" y="1200150"/>
            <a:ext cx="8229600" cy="3725681"/>
          </a:xfrm>
          <a:prstGeom prst="rect">
            <a:avLst/>
          </a:prstGeom>
        </p:spPr>
        <p:txBody>
          <a:bodyPr spcFirstLastPara="1" wrap="square" lIns="91425" tIns="91425" rIns="91425" bIns="91425" anchor="t" anchorCtr="0">
            <a:noAutofit/>
          </a:bodyPr>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4"/>
        <p:cNvGrpSpPr/>
        <p:nvPr/>
      </p:nvGrpSpPr>
      <p:grpSpPr>
        <a:xfrm>
          <a:off x="0" y="0"/>
          <a:ext cx="0" cy="0"/>
          <a:chOff x="0" y="0"/>
          <a:chExt cx="0" cy="0"/>
        </a:xfrm>
      </p:grpSpPr>
      <p:sp>
        <p:nvSpPr>
          <p:cNvPr id="15" name="Google Shape;15;p4"/>
          <p:cNvSpPr txBox="1">
            <a:spLocks noGrp="1"/>
          </p:cNvSpPr>
          <p:nvPr>
            <p:ph type="title"/>
          </p:nvPr>
        </p:nvSpPr>
        <p:spPr>
          <a:xfrm>
            <a:off x="457200" y="205978"/>
            <a:ext cx="8229600" cy="85725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16" name="Google Shape;16;p4"/>
          <p:cNvSpPr txBox="1">
            <a:spLocks noGrp="1"/>
          </p:cNvSpPr>
          <p:nvPr>
            <p:ph type="body" idx="1"/>
          </p:nvPr>
        </p:nvSpPr>
        <p:spPr>
          <a:xfrm>
            <a:off x="457200" y="1200150"/>
            <a:ext cx="3994526" cy="3725681"/>
          </a:xfrm>
          <a:prstGeom prst="rect">
            <a:avLst/>
          </a:prstGeom>
        </p:spPr>
        <p:txBody>
          <a:bodyPr spcFirstLastPara="1" wrap="square" lIns="91425" tIns="91425" rIns="91425" bIns="91425" anchor="t" anchorCtr="0">
            <a:noAutofit/>
          </a:bodyPr>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17" name="Google Shape;17;p4"/>
          <p:cNvSpPr txBox="1">
            <a:spLocks noGrp="1"/>
          </p:cNvSpPr>
          <p:nvPr>
            <p:ph type="body" idx="2"/>
          </p:nvPr>
        </p:nvSpPr>
        <p:spPr>
          <a:xfrm>
            <a:off x="4692274" y="1200150"/>
            <a:ext cx="3994526" cy="3725681"/>
          </a:xfrm>
          <a:prstGeom prst="rect">
            <a:avLst/>
          </a:prstGeom>
        </p:spPr>
        <p:txBody>
          <a:bodyPr spcFirstLastPara="1" wrap="square" lIns="91425" tIns="91425" rIns="91425" bIns="91425" anchor="t" anchorCtr="0">
            <a:noAutofit/>
          </a:bodyPr>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457200" y="205978"/>
            <a:ext cx="8229600" cy="85725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0"/>
        <p:cNvGrpSpPr/>
        <p:nvPr/>
      </p:nvGrpSpPr>
      <p:grpSpPr>
        <a:xfrm>
          <a:off x="0" y="0"/>
          <a:ext cx="0" cy="0"/>
          <a:chOff x="0" y="0"/>
          <a:chExt cx="0" cy="0"/>
        </a:xfrm>
      </p:grpSpPr>
      <p:sp>
        <p:nvSpPr>
          <p:cNvPr id="21" name="Google Shape;21;p6"/>
          <p:cNvSpPr txBox="1">
            <a:spLocks noGrp="1"/>
          </p:cNvSpPr>
          <p:nvPr>
            <p:ph type="body" idx="1"/>
          </p:nvPr>
        </p:nvSpPr>
        <p:spPr>
          <a:xfrm>
            <a:off x="457200" y="4406309"/>
            <a:ext cx="8229600" cy="519520"/>
          </a:xfrm>
          <a:prstGeom prst="rect">
            <a:avLst/>
          </a:prstGeom>
        </p:spPr>
        <p:txBody>
          <a:bodyPr spcFirstLastPara="1" wrap="square" lIns="91425" tIns="91425" rIns="91425" bIns="91425" anchor="t" anchorCtr="0">
            <a:noAutofit/>
          </a:bodyPr>
          <a:lstStyle>
            <a:lvl1pPr marL="457200" lvl="0" indent="-228600" algn="ctr">
              <a:spcBef>
                <a:spcPts val="360"/>
              </a:spcBef>
              <a:spcAft>
                <a:spcPts val="0"/>
              </a:spcAft>
              <a:buSzPts val="1800"/>
              <a:buNone/>
              <a:defRPr sz="18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05978"/>
            <a:ext cx="8229600" cy="85725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1"/>
              </a:buClr>
              <a:buSzPts val="3600"/>
              <a:buNone/>
              <a:defRPr sz="3600" b="1">
                <a:solidFill>
                  <a:schemeClr val="dk1"/>
                </a:solidFill>
              </a:defRPr>
            </a:lvl1pPr>
            <a:lvl2pPr lvl="1">
              <a:spcBef>
                <a:spcPts val="0"/>
              </a:spcBef>
              <a:spcAft>
                <a:spcPts val="0"/>
              </a:spcAft>
              <a:buClr>
                <a:schemeClr val="dk1"/>
              </a:buClr>
              <a:buSzPts val="3600"/>
              <a:buNone/>
              <a:defRPr sz="3600" b="1">
                <a:solidFill>
                  <a:schemeClr val="dk1"/>
                </a:solidFill>
              </a:defRPr>
            </a:lvl2pPr>
            <a:lvl3pPr lvl="2">
              <a:spcBef>
                <a:spcPts val="0"/>
              </a:spcBef>
              <a:spcAft>
                <a:spcPts val="0"/>
              </a:spcAft>
              <a:buClr>
                <a:schemeClr val="dk1"/>
              </a:buClr>
              <a:buSzPts val="3600"/>
              <a:buNone/>
              <a:defRPr sz="3600" b="1">
                <a:solidFill>
                  <a:schemeClr val="dk1"/>
                </a:solidFill>
              </a:defRPr>
            </a:lvl3pPr>
            <a:lvl4pPr lvl="3">
              <a:spcBef>
                <a:spcPts val="0"/>
              </a:spcBef>
              <a:spcAft>
                <a:spcPts val="0"/>
              </a:spcAft>
              <a:buClr>
                <a:schemeClr val="dk1"/>
              </a:buClr>
              <a:buSzPts val="3600"/>
              <a:buNone/>
              <a:defRPr sz="3600" b="1">
                <a:solidFill>
                  <a:schemeClr val="dk1"/>
                </a:solidFill>
              </a:defRPr>
            </a:lvl4pPr>
            <a:lvl5pPr lvl="4">
              <a:spcBef>
                <a:spcPts val="0"/>
              </a:spcBef>
              <a:spcAft>
                <a:spcPts val="0"/>
              </a:spcAft>
              <a:buClr>
                <a:schemeClr val="dk1"/>
              </a:buClr>
              <a:buSzPts val="3600"/>
              <a:buNone/>
              <a:defRPr sz="3600" b="1">
                <a:solidFill>
                  <a:schemeClr val="dk1"/>
                </a:solidFill>
              </a:defRPr>
            </a:lvl5pPr>
            <a:lvl6pPr lvl="5">
              <a:spcBef>
                <a:spcPts val="0"/>
              </a:spcBef>
              <a:spcAft>
                <a:spcPts val="0"/>
              </a:spcAft>
              <a:buClr>
                <a:schemeClr val="dk1"/>
              </a:buClr>
              <a:buSzPts val="3600"/>
              <a:buNone/>
              <a:defRPr sz="3600" b="1">
                <a:solidFill>
                  <a:schemeClr val="dk1"/>
                </a:solidFill>
              </a:defRPr>
            </a:lvl6pPr>
            <a:lvl7pPr lvl="6">
              <a:spcBef>
                <a:spcPts val="0"/>
              </a:spcBef>
              <a:spcAft>
                <a:spcPts val="0"/>
              </a:spcAft>
              <a:buClr>
                <a:schemeClr val="dk1"/>
              </a:buClr>
              <a:buSzPts val="3600"/>
              <a:buNone/>
              <a:defRPr sz="3600" b="1">
                <a:solidFill>
                  <a:schemeClr val="dk1"/>
                </a:solidFill>
              </a:defRPr>
            </a:lvl7pPr>
            <a:lvl8pPr lvl="7">
              <a:spcBef>
                <a:spcPts val="0"/>
              </a:spcBef>
              <a:spcAft>
                <a:spcPts val="0"/>
              </a:spcAft>
              <a:buClr>
                <a:schemeClr val="dk1"/>
              </a:buClr>
              <a:buSzPts val="3600"/>
              <a:buNone/>
              <a:defRPr sz="3600" b="1">
                <a:solidFill>
                  <a:schemeClr val="dk1"/>
                </a:solidFill>
              </a:defRPr>
            </a:lvl8pPr>
            <a:lvl9pPr lvl="8">
              <a:spcBef>
                <a:spcPts val="0"/>
              </a:spcBef>
              <a:spcAft>
                <a:spcPts val="0"/>
              </a:spcAft>
              <a:buClr>
                <a:schemeClr val="dk1"/>
              </a:buClr>
              <a:buSzPts val="3600"/>
              <a:buNone/>
              <a:defRPr sz="3600" b="1">
                <a:solidFill>
                  <a:schemeClr val="dk1"/>
                </a:solidFill>
              </a:defRPr>
            </a:lvl9pPr>
          </a:lstStyle>
          <a:p>
            <a:endParaRPr/>
          </a:p>
        </p:txBody>
      </p:sp>
      <p:sp>
        <p:nvSpPr>
          <p:cNvPr id="7" name="Google Shape;7;p1"/>
          <p:cNvSpPr txBox="1">
            <a:spLocks noGrp="1"/>
          </p:cNvSpPr>
          <p:nvPr>
            <p:ph type="body" idx="1"/>
          </p:nvPr>
        </p:nvSpPr>
        <p:spPr>
          <a:xfrm>
            <a:off x="457200" y="1200150"/>
            <a:ext cx="8229600" cy="3725681"/>
          </a:xfrm>
          <a:prstGeom prst="rect">
            <a:avLst/>
          </a:prstGeom>
          <a:noFill/>
          <a:ln>
            <a:noFill/>
          </a:ln>
        </p:spPr>
        <p:txBody>
          <a:bodyPr spcFirstLastPara="1" wrap="square" lIns="91425" tIns="91425" rIns="91425" bIns="91425" anchor="t" anchorCtr="0">
            <a:noAutofit/>
          </a:bodyPr>
          <a:lstStyle>
            <a:lvl1pPr marL="457200" lvl="0" indent="-419100">
              <a:spcBef>
                <a:spcPts val="600"/>
              </a:spcBef>
              <a:spcAft>
                <a:spcPts val="0"/>
              </a:spcAft>
              <a:buClr>
                <a:schemeClr val="dk1"/>
              </a:buClr>
              <a:buSzPts val="3000"/>
              <a:buChar char="●"/>
              <a:defRPr sz="3000">
                <a:solidFill>
                  <a:schemeClr val="dk1"/>
                </a:solidFill>
              </a:defRPr>
            </a:lvl1pPr>
            <a:lvl2pPr marL="914400" lvl="1" indent="-381000">
              <a:spcBef>
                <a:spcPts val="0"/>
              </a:spcBef>
              <a:spcAft>
                <a:spcPts val="0"/>
              </a:spcAft>
              <a:buClr>
                <a:schemeClr val="dk1"/>
              </a:buClr>
              <a:buSzPts val="2400"/>
              <a:buChar char="○"/>
              <a:defRPr sz="2400">
                <a:solidFill>
                  <a:schemeClr val="dk1"/>
                </a:solidFill>
              </a:defRPr>
            </a:lvl2pPr>
            <a:lvl3pPr marL="1371600" lvl="2" indent="-381000">
              <a:spcBef>
                <a:spcPts val="0"/>
              </a:spcBef>
              <a:spcAft>
                <a:spcPts val="0"/>
              </a:spcAft>
              <a:buClr>
                <a:schemeClr val="dk1"/>
              </a:buClr>
              <a:buSzPts val="2400"/>
              <a:buChar char="■"/>
              <a:defRPr sz="2400">
                <a:solidFill>
                  <a:schemeClr val="dk1"/>
                </a:solidFill>
              </a:defRPr>
            </a:lvl3pPr>
            <a:lvl4pPr marL="1828800" lvl="3" indent="-342900">
              <a:spcBef>
                <a:spcPts val="0"/>
              </a:spcBef>
              <a:spcAft>
                <a:spcPts val="0"/>
              </a:spcAft>
              <a:buClr>
                <a:schemeClr val="dk1"/>
              </a:buClr>
              <a:buSzPts val="1800"/>
              <a:buChar char="●"/>
              <a:defRPr sz="1800">
                <a:solidFill>
                  <a:schemeClr val="dk1"/>
                </a:solidFill>
              </a:defRPr>
            </a:lvl4pPr>
            <a:lvl5pPr marL="2286000" lvl="4" indent="-342900">
              <a:spcBef>
                <a:spcPts val="0"/>
              </a:spcBef>
              <a:spcAft>
                <a:spcPts val="0"/>
              </a:spcAft>
              <a:buClr>
                <a:schemeClr val="dk1"/>
              </a:buClr>
              <a:buSzPts val="1800"/>
              <a:buChar char="○"/>
              <a:defRPr sz="1800">
                <a:solidFill>
                  <a:schemeClr val="dk1"/>
                </a:solidFill>
              </a:defRPr>
            </a:lvl5pPr>
            <a:lvl6pPr marL="2743200" lvl="5" indent="-342900">
              <a:spcBef>
                <a:spcPts val="0"/>
              </a:spcBef>
              <a:spcAft>
                <a:spcPts val="0"/>
              </a:spcAft>
              <a:buClr>
                <a:schemeClr val="dk1"/>
              </a:buClr>
              <a:buSzPts val="1800"/>
              <a:buChar char="■"/>
              <a:defRPr sz="1800">
                <a:solidFill>
                  <a:schemeClr val="dk1"/>
                </a:solidFill>
              </a:defRPr>
            </a:lvl6pPr>
            <a:lvl7pPr marL="3200400" lvl="6" indent="-342900">
              <a:spcBef>
                <a:spcPts val="0"/>
              </a:spcBef>
              <a:spcAft>
                <a:spcPts val="0"/>
              </a:spcAft>
              <a:buClr>
                <a:schemeClr val="dk1"/>
              </a:buClr>
              <a:buSzPts val="1800"/>
              <a:buChar char="●"/>
              <a:defRPr sz="1800">
                <a:solidFill>
                  <a:schemeClr val="dk1"/>
                </a:solidFill>
              </a:defRPr>
            </a:lvl7pPr>
            <a:lvl8pPr marL="3657600" lvl="7" indent="-342900">
              <a:spcBef>
                <a:spcPts val="0"/>
              </a:spcBef>
              <a:spcAft>
                <a:spcPts val="0"/>
              </a:spcAft>
              <a:buClr>
                <a:schemeClr val="dk1"/>
              </a:buClr>
              <a:buSzPts val="1800"/>
              <a:buChar char="○"/>
              <a:defRPr sz="1800">
                <a:solidFill>
                  <a:schemeClr val="dk1"/>
                </a:solidFill>
              </a:defRPr>
            </a:lvl8pPr>
            <a:lvl9pPr marL="4114800" lvl="8" indent="-342900">
              <a:spcBef>
                <a:spcPts val="0"/>
              </a:spcBef>
              <a:spcAft>
                <a:spcPts val="0"/>
              </a:spcAft>
              <a:buClr>
                <a:schemeClr val="dk1"/>
              </a:buClr>
              <a:buSzPts val="1800"/>
              <a:buChar char="■"/>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cs.google.com/document/d/1MjqkP3m7HA8r9VUpk2jQ3Hl7pf0_uXzmVJO1rjSD2SM/edit?usp=sharin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goorulearning.org/#NextGenFinance" TargetMode="External"/><Relationship Id="rId4" Type="http://schemas.openxmlformats.org/officeDocument/2006/relationships/hyperlink" Target="https://www.goorulearning.org/#collection-play&amp;id=e8e82253-dbf7-4d1f-b826-1d7f820db1ae&amp;subject=featured&amp;lessonId=1&amp;lid=b42dd951-fa2f-4429-95d8-7edcba5d88a4&amp;eventid=7653BCB4-A427-434B-8475-F477822AA9BC"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docs.google.com/document/d/1MjqkP3m7HA8r9VUpk2jQ3Hl7pf0_uXzmVJO1rjSD2SM/edit?usp=sharin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goorulearning.org/#NextGenFinance" TargetMode="External"/><Relationship Id="rId4" Type="http://schemas.openxmlformats.org/officeDocument/2006/relationships/hyperlink" Target="https://www.goorulearning.org/#collection-play&amp;id=e8e82253-dbf7-4d1f-b826-1d7f820db1ae&amp;subject=featured&amp;lessonId=1&amp;lid=b42dd951-fa2f-4429-95d8-7edcba5d88a4&amp;eventid=7653BCB4-A427-434B-8475-F477822AA9BC"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docs.google.com/document/d/1MjqkP3m7HA8r9VUpk2jQ3Hl7pf0_uXzmVJO1rjSD2SM/edit?usp=sharin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goorulearning.org/#NextGenFinance" TargetMode="External"/><Relationship Id="rId4" Type="http://schemas.openxmlformats.org/officeDocument/2006/relationships/hyperlink" Target="https://www.goorulearning.org/#collection-play&amp;id=e8e82253-dbf7-4d1f-b826-1d7f820db1ae&amp;subject=featured&amp;lessonId=1&amp;lid=b42dd951-fa2f-4429-95d8-7edcba5d88a4&amp;eventid=7653BCB4-A427-434B-8475-F477822AA9BC"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docs.google.com/document/d/1MjqkP3m7HA8r9VUpk2jQ3Hl7pf0_uXzmVJO1rjSD2SM/edit?usp=sharing" TargetMode="External"/><Relationship Id="rId7"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rentjungle.com/comparerent/" TargetMode="External"/><Relationship Id="rId5" Type="http://schemas.openxmlformats.org/officeDocument/2006/relationships/hyperlink" Target="https://www.goorulearning.org/#NextGenFinance" TargetMode="External"/><Relationship Id="rId4" Type="http://schemas.openxmlformats.org/officeDocument/2006/relationships/hyperlink" Target="https://www.goorulearning.org/#collection-play&amp;id=e8e82253-dbf7-4d1f-b826-1d7f820db1ae&amp;subject=featured&amp;lessonId=1&amp;lid=b42dd951-fa2f-4429-95d8-7edcba5d88a4&amp;eventid=7653BCB4-A427-434B-8475-F477822AA9BC"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docs.google.com/document/d/1MjqkP3m7HA8r9VUpk2jQ3Hl7pf0_uXzmVJO1rjSD2SM/edit?usp=sharing" TargetMode="External"/><Relationship Id="rId7"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rentjungle.com/comparerent/" TargetMode="External"/><Relationship Id="rId5" Type="http://schemas.openxmlformats.org/officeDocument/2006/relationships/hyperlink" Target="https://www.goorulearning.org/#NextGenFinance" TargetMode="External"/><Relationship Id="rId4" Type="http://schemas.openxmlformats.org/officeDocument/2006/relationships/hyperlink" Target="https://www.goorulearning.org/#collection-play&amp;id=e8e82253-dbf7-4d1f-b826-1d7f820db1ae&amp;subject=featured&amp;lessonId=1&amp;lid=b42dd951-fa2f-4429-95d8-7edcba5d88a4&amp;eventid=7653BCB4-A427-434B-8475-F477822AA9BC"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docs.google.com/document/d/1MjqkP3m7HA8r9VUpk2jQ3Hl7pf0_uXzmVJO1rjSD2SM/edit?usp=sharin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goorulearning.org/#NextGenFinance" TargetMode="External"/><Relationship Id="rId4" Type="http://schemas.openxmlformats.org/officeDocument/2006/relationships/hyperlink" Target="https://www.goorulearning.org/#collection-play&amp;id=e8e82253-dbf7-4d1f-b826-1d7f820db1ae&amp;subject=featured&amp;lessonId=1&amp;lid=b42dd951-fa2f-4429-95d8-7edcba5d88a4&amp;eventid=7653BCB4-A427-434B-8475-F477822AA9BC"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docs.google.com/document/d/1MjqkP3m7HA8r9VUpk2jQ3Hl7pf0_uXzmVJO1rjSD2SM/edit?usp=sharin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goorulearning.org/#NextGenFinance" TargetMode="External"/><Relationship Id="rId4" Type="http://schemas.openxmlformats.org/officeDocument/2006/relationships/hyperlink" Target="https://www.goorulearning.org/#collection-play&amp;id=e8e82253-dbf7-4d1f-b826-1d7f820db1ae&amp;subject=featured&amp;lessonId=1&amp;lid=b42dd951-fa2f-4429-95d8-7edcba5d88a4&amp;eventid=7653BCB4-A427-434B-8475-F477822AA9BC"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docs.google.com/document/d/1MjqkP3m7HA8r9VUpk2jQ3Hl7pf0_uXzmVJO1rjSD2SM/edit?usp=sharin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goorulearning.org/#NextGenFinance" TargetMode="External"/><Relationship Id="rId4" Type="http://schemas.openxmlformats.org/officeDocument/2006/relationships/hyperlink" Target="https://www.goorulearning.org/#collection-play&amp;id=e8e82253-dbf7-4d1f-b826-1d7f820db1ae&amp;subject=featured&amp;lessonId=1&amp;lid=b42dd951-fa2f-4429-95d8-7edcba5d88a4&amp;eventid=7653BCB4-A427-434B-8475-F477822AA9BC"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docs.google.com/document/d/1MjqkP3m7HA8r9VUpk2jQ3Hl7pf0_uXzmVJO1rjSD2SM/edit?usp=sharin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goorulearning.org/#NextGenFinance" TargetMode="External"/><Relationship Id="rId4" Type="http://schemas.openxmlformats.org/officeDocument/2006/relationships/hyperlink" Target="https://www.goorulearning.org/#collection-play&amp;id=e8e82253-dbf7-4d1f-b826-1d7f820db1ae&amp;subject=featured&amp;lessonId=1&amp;lid=b42dd951-fa2f-4429-95d8-7edcba5d88a4&amp;eventid=7653BCB4-A427-434B-8475-F477822AA9BC"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docs.google.com/document/d/1MjqkP3m7HA8r9VUpk2jQ3Hl7pf0_uXzmVJO1rjSD2SM/edit?usp=sharin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goorulearning.org/#NextGenFinance" TargetMode="External"/><Relationship Id="rId4" Type="http://schemas.openxmlformats.org/officeDocument/2006/relationships/hyperlink" Target="https://www.goorulearning.org/#collection-play&amp;id=e8e82253-dbf7-4d1f-b826-1d7f820db1ae&amp;subject=featured&amp;lessonId=1&amp;lid=b42dd951-fa2f-4429-95d8-7edcba5d88a4&amp;eventid=7653BCB4-A427-434B-8475-F477822AA9BC"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docs.google.com/document/d/1MjqkP3m7HA8r9VUpk2jQ3Hl7pf0_uXzmVJO1rjSD2SM/edit?usp=sharin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goorulearning.org/#NextGenFinance" TargetMode="External"/><Relationship Id="rId4" Type="http://schemas.openxmlformats.org/officeDocument/2006/relationships/hyperlink" Target="https://www.goorulearning.org/#collection-play&amp;id=e8e82253-dbf7-4d1f-b826-1d7f820db1ae&amp;subject=featured&amp;lessonId=1&amp;lid=b42dd951-fa2f-4429-95d8-7edcba5d88a4&amp;eventid=7653BCB4-A427-434B-8475-F477822AA9BC"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docs.google.com/document/d/1MjqkP3m7HA8r9VUpk2jQ3Hl7pf0_uXzmVJO1rjSD2SM/edit?usp=sharing" TargetMode="External"/><Relationship Id="rId7"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docs.google.com/a/nextgenpersonalfinance.org/spreadsheets/d/1RY3mPjdMBXu-V_fCRlt28_V319Ogv82lu88L-Tm74XE/edit#gid=0" TargetMode="External"/><Relationship Id="rId5" Type="http://schemas.openxmlformats.org/officeDocument/2006/relationships/hyperlink" Target="https://www.goorulearning.org/#NextGenFinance" TargetMode="External"/><Relationship Id="rId4" Type="http://schemas.openxmlformats.org/officeDocument/2006/relationships/hyperlink" Target="https://www.goorulearning.org/#collection-play&amp;id=e8e82253-dbf7-4d1f-b826-1d7f820db1ae&amp;subject=featured&amp;lessonId=1&amp;lid=b42dd951-fa2f-4429-95d8-7edcba5d88a4&amp;eventid=7653BCB4-A427-434B-8475-F477822AA9BC"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docs.google.com/document/d/1MjqkP3m7HA8r9VUpk2jQ3Hl7pf0_uXzmVJO1rjSD2SM/edit?usp=sharin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goorulearning.org/#NextGenFinance" TargetMode="External"/><Relationship Id="rId4" Type="http://schemas.openxmlformats.org/officeDocument/2006/relationships/hyperlink" Target="https://www.goorulearning.org/#collection-play&amp;id=e8e82253-dbf7-4d1f-b826-1d7f820db1ae&amp;subject=featured&amp;lessonId=1&amp;lid=b42dd951-fa2f-4429-95d8-7edcba5d88a4&amp;eventid=7653BCB4-A427-434B-8475-F477822AA9BC"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docs.google.com/document/d/1MjqkP3m7HA8r9VUpk2jQ3Hl7pf0_uXzmVJO1rjSD2SM/edit?usp=sharin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goorulearning.org/#NextGenFinance" TargetMode="External"/><Relationship Id="rId4" Type="http://schemas.openxmlformats.org/officeDocument/2006/relationships/hyperlink" Target="https://www.goorulearning.org/#collection-play&amp;id=e8e82253-dbf7-4d1f-b826-1d7f820db1ae&amp;subject=featured&amp;lessonId=1&amp;lid=b42dd951-fa2f-4429-95d8-7edcba5d88a4&amp;eventid=7653BCB4-A427-434B-8475-F477822AA9BC"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docs.google.com/document/d/1MjqkP3m7HA8r9VUpk2jQ3Hl7pf0_uXzmVJO1rjSD2SM/edit?usp=sharin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goorulearning.org/#NextGenFinance" TargetMode="External"/><Relationship Id="rId4" Type="http://schemas.openxmlformats.org/officeDocument/2006/relationships/hyperlink" Target="https://www.goorulearning.org/#collection-play&amp;id=e8e82253-dbf7-4d1f-b826-1d7f820db1ae&amp;subject=featured&amp;lessonId=1&amp;lid=b42dd951-fa2f-4429-95d8-7edcba5d88a4&amp;eventid=7653BCB4-A427-434B-8475-F477822AA9BC"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docs.google.com/document/d/1MjqkP3m7HA8r9VUpk2jQ3Hl7pf0_uXzmVJO1rjSD2SM/edit?usp=sharing"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goorulearning.org/#NextGenFinance" TargetMode="External"/><Relationship Id="rId4" Type="http://schemas.openxmlformats.org/officeDocument/2006/relationships/hyperlink" Target="https://www.goorulearning.org/#collection-play&amp;id=e8e82253-dbf7-4d1f-b826-1d7f820db1ae&amp;subject=featured&amp;lessonId=1&amp;lid=b42dd951-fa2f-4429-95d8-7edcba5d88a4&amp;eventid=7653BCB4-A427-434B-8475-F477822AA9BC"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docs.google.com/document/d/1MjqkP3m7HA8r9VUpk2jQ3Hl7pf0_uXzmVJO1rjSD2SM/edit?usp=sharing"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goorulearning.org/#NextGenFinance" TargetMode="External"/><Relationship Id="rId4" Type="http://schemas.openxmlformats.org/officeDocument/2006/relationships/hyperlink" Target="https://www.goorulearning.org/#collection-play&amp;id=e8e82253-dbf7-4d1f-b826-1d7f820db1ae&amp;subject=featured&amp;lessonId=1&amp;lid=b42dd951-fa2f-4429-95d8-7edcba5d88a4&amp;eventid=7653BCB4-A427-434B-8475-F477822AA9BC"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docs.google.com/document/d/1MjqkP3m7HA8r9VUpk2jQ3Hl7pf0_uXzmVJO1rjSD2SM/edit?usp=sharing"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goorulearning.org/#NextGenFinance" TargetMode="External"/><Relationship Id="rId4" Type="http://schemas.openxmlformats.org/officeDocument/2006/relationships/hyperlink" Target="https://www.goorulearning.org/#collection-play&amp;id=e8e82253-dbf7-4d1f-b826-1d7f820db1ae&amp;subject=featured&amp;lessonId=1&amp;lid=b42dd951-fa2f-4429-95d8-7edcba5d88a4&amp;eventid=7653BCB4-A427-434B-8475-F477822AA9BC"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docs.google.com/document/d/1MjqkP3m7HA8r9VUpk2jQ3Hl7pf0_uXzmVJO1rjSD2SM/edit?usp=sharing"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goorulearning.org/#NextGenFinance" TargetMode="External"/><Relationship Id="rId4" Type="http://schemas.openxmlformats.org/officeDocument/2006/relationships/hyperlink" Target="https://www.goorulearning.org/#collection-play&amp;id=e8e82253-dbf7-4d1f-b826-1d7f820db1ae&amp;subject=featured&amp;lessonId=1&amp;lid=b42dd951-fa2f-4429-95d8-7edcba5d88a4&amp;eventid=7653BCB4-A427-434B-8475-F477822AA9BC"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docs.google.com/document/d/1MjqkP3m7HA8r9VUpk2jQ3Hl7pf0_uXzmVJO1rjSD2SM/edit?usp=sharing"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goorulearning.org/#NextGenFinance" TargetMode="External"/><Relationship Id="rId4" Type="http://schemas.openxmlformats.org/officeDocument/2006/relationships/hyperlink" Target="https://www.goorulearning.org/#collection-play&amp;id=e8e82253-dbf7-4d1f-b826-1d7f820db1ae&amp;subject=featured&amp;lessonId=1&amp;lid=b42dd951-fa2f-4429-95d8-7edcba5d88a4&amp;eventid=7653BCB4-A427-434B-8475-F477822AA9BC"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docs.google.com/document/d/1MjqkP3m7HA8r9VUpk2jQ3Hl7pf0_uXzmVJO1rjSD2SM/edit?usp=sharing"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goorulearning.org/#NextGenFinance" TargetMode="External"/><Relationship Id="rId4" Type="http://schemas.openxmlformats.org/officeDocument/2006/relationships/hyperlink" Target="https://www.goorulearning.org/#collection-play&amp;id=e8e82253-dbf7-4d1f-b826-1d7f820db1ae&amp;subject=featured&amp;lessonId=1&amp;lid=b42dd951-fa2f-4429-95d8-7edcba5d88a4&amp;eventid=7653BCB4-A427-434B-8475-F477822AA9BC"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docs.google.com/document/d/1MjqkP3m7HA8r9VUpk2jQ3Hl7pf0_uXzmVJO1rjSD2SM/edit?usp=sharing"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goorulearning.org/#NextGenFinance" TargetMode="External"/><Relationship Id="rId4" Type="http://schemas.openxmlformats.org/officeDocument/2006/relationships/hyperlink" Target="https://www.goorulearning.org/#collection-play&amp;id=e8e82253-dbf7-4d1f-b826-1d7f820db1ae&amp;subject=featured&amp;lessonId=1&amp;lid=b42dd951-fa2f-4429-95d8-7edcba5d88a4&amp;eventid=7653BCB4-A427-434B-8475-F477822AA9BC"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docs.google.com/document/d/1MjqkP3m7HA8r9VUpk2jQ3Hl7pf0_uXzmVJO1rjSD2SM/edit?usp=sharing" TargetMode="External"/><Relationship Id="rId7" Type="http://schemas.openxmlformats.org/officeDocument/2006/relationships/hyperlink" Target="mailto:imarynovskyy@pembinatrails.c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payscale.com/research/CA/Country=Canada/Salary" TargetMode="External"/><Relationship Id="rId5" Type="http://schemas.openxmlformats.org/officeDocument/2006/relationships/hyperlink" Target="https://www.goorulearning.org/#NextGenFinance" TargetMode="External"/><Relationship Id="rId4" Type="http://schemas.openxmlformats.org/officeDocument/2006/relationships/hyperlink" Target="https://www.goorulearning.org/#collection-play&amp;id=e8e82253-dbf7-4d1f-b826-1d7f820db1ae&amp;subject=featured&amp;lessonId=1&amp;lid=b42dd951-fa2f-4429-95d8-7edcba5d88a4&amp;eventid=7653BCB4-A427-434B-8475-F477822AA9BC"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docs.google.com/document/d/1MjqkP3m7HA8r9VUpk2jQ3Hl7pf0_uXzmVJO1rjSD2SM/edit?usp=sharing"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goorulearning.org/#NextGenFinance" TargetMode="External"/><Relationship Id="rId4" Type="http://schemas.openxmlformats.org/officeDocument/2006/relationships/hyperlink" Target="https://www.goorulearning.org/#collection-play&amp;id=e8e82253-dbf7-4d1f-b826-1d7f820db1ae&amp;subject=featured&amp;lessonId=1&amp;lid=b42dd951-fa2f-4429-95d8-7edcba5d88a4&amp;eventid=7653BCB4-A427-434B-8475-F477822AA9BC"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docs.google.com/document/d/1MjqkP3m7HA8r9VUpk2jQ3Hl7pf0_uXzmVJO1rjSD2SM/edit?usp=sharing"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goorulearning.org/#NextGenFinance" TargetMode="External"/><Relationship Id="rId4" Type="http://schemas.openxmlformats.org/officeDocument/2006/relationships/hyperlink" Target="https://www.goorulearning.org/#collection-play&amp;id=e8e82253-dbf7-4d1f-b826-1d7f820db1ae&amp;subject=featured&amp;lessonId=1&amp;lid=b42dd951-fa2f-4429-95d8-7edcba5d88a4&amp;eventid=7653BCB4-A427-434B-8475-F477822AA9BC"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docs.google.com/document/d/1MjqkP3m7HA8r9VUpk2jQ3Hl7pf0_uXzmVJO1rjSD2SM/edit?usp=sharing"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goorulearning.org/#NextGenFinance" TargetMode="External"/><Relationship Id="rId4" Type="http://schemas.openxmlformats.org/officeDocument/2006/relationships/hyperlink" Target="https://www.goorulearning.org/#collection-play&amp;id=e8e82253-dbf7-4d1f-b826-1d7f820db1ae&amp;subject=featured&amp;lessonId=1&amp;lid=b42dd951-fa2f-4429-95d8-7edcba5d88a4&amp;eventid=7653BCB4-A427-434B-8475-F477822AA9BC"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docs.google.com/document/d/1MjqkP3m7HA8r9VUpk2jQ3Hl7pf0_uXzmVJO1rjSD2SM/edit?usp=sharing"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goorulearning.org/#NextGenFinance" TargetMode="External"/><Relationship Id="rId4" Type="http://schemas.openxmlformats.org/officeDocument/2006/relationships/hyperlink" Target="https://www.goorulearning.org/#collection-play&amp;id=e8e82253-dbf7-4d1f-b826-1d7f820db1ae&amp;subject=featured&amp;lessonId=1&amp;lid=b42dd951-fa2f-4429-95d8-7edcba5d88a4&amp;eventid=7653BCB4-A427-434B-8475-F477822AA9BC"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docs.google.com/document/d/1MjqkP3m7HA8r9VUpk2jQ3Hl7pf0_uXzmVJO1rjSD2SM/edit?usp=sharing" TargetMode="External"/><Relationship Id="rId7"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hyperlink" Target="https://docs.google.com/document/d/11hVOT1BovIolrP2HfnGw2TITmABt4ji3c8Ty1FHGPNI/edit?usp=sharing" TargetMode="External"/><Relationship Id="rId5" Type="http://schemas.openxmlformats.org/officeDocument/2006/relationships/hyperlink" Target="https://www.goorulearning.org/#NextGenFinance" TargetMode="External"/><Relationship Id="rId4" Type="http://schemas.openxmlformats.org/officeDocument/2006/relationships/hyperlink" Target="https://www.goorulearning.org/#collection-play&amp;id=e8e82253-dbf7-4d1f-b826-1d7f820db1ae&amp;subject=featured&amp;lessonId=1&amp;lid=b42dd951-fa2f-4429-95d8-7edcba5d88a4&amp;eventid=7653BCB4-A427-434B-8475-F477822AA9BC"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docs.google.com/document/d/1MjqkP3m7HA8r9VUpk2jQ3Hl7pf0_uXzmVJO1rjSD2SM/edit?usp=sharin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goorulearning.org/#NextGenFinance" TargetMode="External"/><Relationship Id="rId4" Type="http://schemas.openxmlformats.org/officeDocument/2006/relationships/hyperlink" Target="https://www.goorulearning.org/#collection-play&amp;id=e8e82253-dbf7-4d1f-b826-1d7f820db1ae&amp;subject=featured&amp;lessonId=1&amp;lid=b42dd951-fa2f-4429-95d8-7edcba5d88a4&amp;eventid=7653BCB4-A427-434B-8475-F477822AA9BC"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docs.google.com/document/d/1MjqkP3m7HA8r9VUpk2jQ3Hl7pf0_uXzmVJO1rjSD2SM/edit?usp=sharing" TargetMode="External"/><Relationship Id="rId7"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canada.ca/en/revenue-agency/services/e-services/e-services-businesses/payroll-deductions-online-calculator.html" TargetMode="External"/><Relationship Id="rId5" Type="http://schemas.openxmlformats.org/officeDocument/2006/relationships/hyperlink" Target="https://www.goorulearning.org/#NextGenFinance" TargetMode="External"/><Relationship Id="rId4" Type="http://schemas.openxmlformats.org/officeDocument/2006/relationships/hyperlink" Target="https://www.goorulearning.org/#collection-play&amp;id=e8e82253-dbf7-4d1f-b826-1d7f820db1ae&amp;subject=featured&amp;lessonId=1&amp;lid=b42dd951-fa2f-4429-95d8-7edcba5d88a4&amp;eventid=7653BCB4-A427-434B-8475-F477822AA9BC"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docs.google.com/document/d/1MjqkP3m7HA8r9VUpk2jQ3Hl7pf0_uXzmVJO1rjSD2SM/edit?usp=sharin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goorulearning.org/#NextGenFinance" TargetMode="External"/><Relationship Id="rId4" Type="http://schemas.openxmlformats.org/officeDocument/2006/relationships/hyperlink" Target="https://www.goorulearning.org/#collection-play&amp;id=e8e82253-dbf7-4d1f-b826-1d7f820db1ae&amp;subject=featured&amp;lessonId=1&amp;lid=b42dd951-fa2f-4429-95d8-7edcba5d88a4&amp;eventid=7653BCB4-A427-434B-8475-F477822AA9BC"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docs.google.com/document/d/1MjqkP3m7HA8r9VUpk2jQ3Hl7pf0_uXzmVJO1rjSD2SM/edit?usp=sharin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goorulearning.org/#NextGenFinance" TargetMode="External"/><Relationship Id="rId4" Type="http://schemas.openxmlformats.org/officeDocument/2006/relationships/hyperlink" Target="https://www.goorulearning.org/#collection-play&amp;id=e8e82253-dbf7-4d1f-b826-1d7f820db1ae&amp;subject=featured&amp;lessonId=1&amp;lid=b42dd951-fa2f-4429-95d8-7edcba5d88a4&amp;eventid=7653BCB4-A427-434B-8475-F477822AA9BC"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docs.google.com/document/d/1MjqkP3m7HA8r9VUpk2jQ3Hl7pf0_uXzmVJO1rjSD2SM/edit?usp=sharin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goorulearning.org/#NextGenFinance" TargetMode="External"/><Relationship Id="rId4" Type="http://schemas.openxmlformats.org/officeDocument/2006/relationships/hyperlink" Target="https://www.goorulearning.org/#collection-play&amp;id=e8e82253-dbf7-4d1f-b826-1d7f820db1ae&amp;subject=featured&amp;lessonId=1&amp;lid=b42dd951-fa2f-4429-95d8-7edcba5d88a4&amp;eventid=7653BCB4-A427-434B-8475-F477822AA9BC"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docs.google.com/document/d/1MjqkP3m7HA8r9VUpk2jQ3Hl7pf0_uXzmVJO1rjSD2SM/edit?usp=sharin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www.goorulearning.org/#NextGenFinance" TargetMode="External"/><Relationship Id="rId4" Type="http://schemas.openxmlformats.org/officeDocument/2006/relationships/hyperlink" Target="http://www.goorulearning.org/#collection-play&amp;id=e8e82253-dbf7-4d1f-b826-1d7f820db1ae&amp;subject=featured&amp;lessonId=1&amp;lid=b42dd951-fa2f-4429-95d8-7edcba5d88a4&amp;eventid=7653BCB4-A427-434B-8475-F477822AA9B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6"/>
        <p:cNvGrpSpPr/>
        <p:nvPr/>
      </p:nvGrpSpPr>
      <p:grpSpPr>
        <a:xfrm>
          <a:off x="0" y="0"/>
          <a:ext cx="0" cy="0"/>
          <a:chOff x="0" y="0"/>
          <a:chExt cx="0" cy="0"/>
        </a:xfrm>
      </p:grpSpPr>
      <p:sp>
        <p:nvSpPr>
          <p:cNvPr id="27" name="Google Shape;27;p8"/>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lnSpc>
                <a:spcPct val="115000"/>
              </a:lnSpc>
              <a:spcBef>
                <a:spcPts val="0"/>
              </a:spcBef>
              <a:spcAft>
                <a:spcPts val="0"/>
              </a:spcAft>
              <a:buClr>
                <a:schemeClr val="dk1"/>
              </a:buClr>
              <a:buSzPts val="1100"/>
              <a:buFont typeface="Arial"/>
              <a:buNone/>
            </a:pPr>
            <a:r>
              <a:rPr lang="en" sz="1800" b="0" i="1" u="sng">
                <a:solidFill>
                  <a:srgbClr val="0C4599"/>
                </a:solidFill>
                <a:latin typeface="Calibri"/>
                <a:ea typeface="Calibri"/>
                <a:cs typeface="Calibri"/>
                <a:sym typeface="Calibri"/>
                <a:hlinkClick r:id="rId3"/>
              </a:rPr>
              <a:t>Budgeting Unit Plan</a:t>
            </a:r>
            <a:endParaRPr sz="1800" b="0" i="1">
              <a:solidFill>
                <a:srgbClr val="0C4599"/>
              </a:solidFill>
              <a:latin typeface="Calibri"/>
              <a:ea typeface="Calibri"/>
              <a:cs typeface="Calibri"/>
              <a:sym typeface="Calibri"/>
            </a:endParaRPr>
          </a:p>
          <a:p>
            <a:pPr marL="0" lvl="0" indent="0" algn="r" rtl="0">
              <a:spcBef>
                <a:spcPts val="0"/>
              </a:spcBef>
              <a:spcAft>
                <a:spcPts val="0"/>
              </a:spcAft>
              <a:buClr>
                <a:srgbClr val="000000"/>
              </a:buClr>
              <a:buSzPts val="1100"/>
              <a:buFont typeface="Arial"/>
              <a:buNone/>
            </a:pPr>
            <a:r>
              <a:rPr lang="en" sz="1400" b="0" i="1" u="sng">
                <a:solidFill>
                  <a:srgbClr val="0C4599"/>
                </a:solidFill>
                <a:latin typeface="Calibri"/>
                <a:ea typeface="Calibri"/>
                <a:cs typeface="Calibri"/>
                <a:sym typeface="Calibri"/>
                <a:hlinkClick r:id="rId4"/>
              </a:rPr>
              <a:t>6.1 Budgeting Basics</a:t>
            </a:r>
            <a:endParaRPr sz="1400" b="0" i="1">
              <a:solidFill>
                <a:srgbClr val="0C4599"/>
              </a:solidFill>
              <a:latin typeface="Calibri"/>
              <a:ea typeface="Calibri"/>
              <a:cs typeface="Calibri"/>
              <a:sym typeface="Calibri"/>
            </a:endParaRPr>
          </a:p>
          <a:p>
            <a:pPr marL="0" lvl="0" indent="0" algn="r" rtl="0">
              <a:spcBef>
                <a:spcPts val="0"/>
              </a:spcBef>
              <a:spcAft>
                <a:spcPts val="0"/>
              </a:spcAft>
              <a:buNone/>
            </a:pPr>
            <a:r>
              <a:rPr lang="en" sz="1400" b="0" i="1" u="sng">
                <a:solidFill>
                  <a:srgbClr val="0C4599"/>
                </a:solidFill>
                <a:latin typeface="Calibri"/>
                <a:ea typeface="Calibri"/>
                <a:cs typeface="Calibri"/>
                <a:sym typeface="Calibri"/>
                <a:hlinkClick r:id="rId5"/>
              </a:rPr>
              <a:t>NGPF Activity Bank</a:t>
            </a:r>
            <a:endParaRPr sz="1400" b="0" i="1">
              <a:solidFill>
                <a:srgbClr val="0C4599"/>
              </a:solidFill>
              <a:latin typeface="Calibri"/>
              <a:ea typeface="Calibri"/>
              <a:cs typeface="Calibri"/>
              <a:sym typeface="Calibri"/>
            </a:endParaRPr>
          </a:p>
        </p:txBody>
      </p:sp>
      <p:sp>
        <p:nvSpPr>
          <p:cNvPr id="28" name="Google Shape;28;p8"/>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endParaRPr sz="1200" b="1">
              <a:solidFill>
                <a:srgbClr val="0C4599"/>
              </a:solidFill>
              <a:latin typeface="Calibri"/>
              <a:ea typeface="Calibri"/>
              <a:cs typeface="Calibri"/>
              <a:sym typeface="Calibri"/>
            </a:endParaRPr>
          </a:p>
          <a:p>
            <a:pPr marL="0" lvl="0" indent="0" algn="l" rtl="0">
              <a:spcBef>
                <a:spcPts val="600"/>
              </a:spcBef>
              <a:spcAft>
                <a:spcPts val="0"/>
              </a:spcAft>
              <a:buNone/>
            </a:pPr>
            <a:r>
              <a:rPr lang="en" sz="6000">
                <a:solidFill>
                  <a:srgbClr val="0C4599"/>
                </a:solidFill>
                <a:latin typeface="Calibri"/>
                <a:ea typeface="Calibri"/>
                <a:cs typeface="Calibri"/>
                <a:sym typeface="Calibri"/>
              </a:rPr>
              <a:t>A Salary-Based Budget</a:t>
            </a:r>
            <a:endParaRPr sz="1600">
              <a:solidFill>
                <a:srgbClr val="0C4599"/>
              </a:solidFill>
              <a:latin typeface="Calibri"/>
              <a:ea typeface="Calibri"/>
              <a:cs typeface="Calibri"/>
              <a:sym typeface="Calibri"/>
            </a:endParaRPr>
          </a:p>
          <a:p>
            <a:pPr marL="457200" lvl="0" indent="0" algn="l" rtl="0">
              <a:spcBef>
                <a:spcPts val="600"/>
              </a:spcBef>
              <a:spcAft>
                <a:spcPts val="0"/>
              </a:spcAft>
              <a:buNone/>
            </a:pPr>
            <a:r>
              <a:rPr lang="en" sz="1600">
                <a:solidFill>
                  <a:srgbClr val="0C4599"/>
                </a:solidFill>
                <a:latin typeface="Calibri"/>
                <a:ea typeface="Calibri"/>
                <a:cs typeface="Calibri"/>
                <a:sym typeface="Calibri"/>
              </a:rPr>
              <a:t>In this activity you will:  </a:t>
            </a:r>
            <a:endParaRPr sz="1600">
              <a:solidFill>
                <a:srgbClr val="0C4599"/>
              </a:solidFill>
              <a:latin typeface="Calibri"/>
              <a:ea typeface="Calibri"/>
              <a:cs typeface="Calibri"/>
              <a:sym typeface="Calibri"/>
            </a:endParaRPr>
          </a:p>
          <a:p>
            <a:pPr marL="914400" lvl="0" indent="0" algn="l" rtl="0">
              <a:spcBef>
                <a:spcPts val="600"/>
              </a:spcBef>
              <a:spcAft>
                <a:spcPts val="0"/>
              </a:spcAft>
              <a:buNone/>
            </a:pPr>
            <a:r>
              <a:rPr lang="en" sz="1600">
                <a:solidFill>
                  <a:srgbClr val="0C4599"/>
                </a:solidFill>
                <a:latin typeface="Calibri"/>
                <a:ea typeface="Calibri"/>
                <a:cs typeface="Calibri"/>
                <a:sym typeface="Calibri"/>
              </a:rPr>
              <a:t>choose a potential career path</a:t>
            </a:r>
            <a:endParaRPr sz="1600">
              <a:solidFill>
                <a:srgbClr val="0C4599"/>
              </a:solidFill>
              <a:latin typeface="Calibri"/>
              <a:ea typeface="Calibri"/>
              <a:cs typeface="Calibri"/>
              <a:sym typeface="Calibri"/>
            </a:endParaRPr>
          </a:p>
          <a:p>
            <a:pPr marL="914400" lvl="0" indent="0" algn="l" rtl="0">
              <a:spcBef>
                <a:spcPts val="600"/>
              </a:spcBef>
              <a:spcAft>
                <a:spcPts val="0"/>
              </a:spcAft>
              <a:buNone/>
            </a:pPr>
            <a:r>
              <a:rPr lang="en" sz="1600">
                <a:solidFill>
                  <a:srgbClr val="0C4599"/>
                </a:solidFill>
                <a:latin typeface="Calibri"/>
                <a:ea typeface="Calibri"/>
                <a:cs typeface="Calibri"/>
                <a:sym typeface="Calibri"/>
              </a:rPr>
              <a:t>determine your take-home pay</a:t>
            </a:r>
            <a:endParaRPr sz="1600">
              <a:solidFill>
                <a:srgbClr val="0C4599"/>
              </a:solidFill>
              <a:latin typeface="Calibri"/>
              <a:ea typeface="Calibri"/>
              <a:cs typeface="Calibri"/>
              <a:sym typeface="Calibri"/>
            </a:endParaRPr>
          </a:p>
          <a:p>
            <a:pPr marL="914400" lvl="0" indent="0" algn="l" rtl="0">
              <a:spcBef>
                <a:spcPts val="600"/>
              </a:spcBef>
              <a:spcAft>
                <a:spcPts val="0"/>
              </a:spcAft>
              <a:buNone/>
            </a:pPr>
            <a:r>
              <a:rPr lang="en" sz="1600">
                <a:solidFill>
                  <a:srgbClr val="0C4599"/>
                </a:solidFill>
                <a:latin typeface="Calibri"/>
                <a:ea typeface="Calibri"/>
                <a:cs typeface="Calibri"/>
                <a:sym typeface="Calibri"/>
              </a:rPr>
              <a:t>set aside money to pay yourself first</a:t>
            </a:r>
            <a:endParaRPr sz="1600">
              <a:solidFill>
                <a:srgbClr val="0C4599"/>
              </a:solidFill>
              <a:latin typeface="Calibri"/>
              <a:ea typeface="Calibri"/>
              <a:cs typeface="Calibri"/>
              <a:sym typeface="Calibri"/>
            </a:endParaRPr>
          </a:p>
          <a:p>
            <a:pPr marL="914400" lvl="0" indent="0" algn="l" rtl="0">
              <a:spcBef>
                <a:spcPts val="600"/>
              </a:spcBef>
              <a:spcAft>
                <a:spcPts val="0"/>
              </a:spcAft>
              <a:buNone/>
            </a:pPr>
            <a:r>
              <a:rPr lang="en" sz="1600">
                <a:solidFill>
                  <a:srgbClr val="0C4599"/>
                </a:solidFill>
                <a:latin typeface="Calibri"/>
                <a:ea typeface="Calibri"/>
                <a:cs typeface="Calibri"/>
                <a:sym typeface="Calibri"/>
              </a:rPr>
              <a:t>try your hand at an independent adult’s budget</a:t>
            </a:r>
            <a:endParaRPr sz="1600">
              <a:solidFill>
                <a:srgbClr val="0C4599"/>
              </a:solidFill>
              <a:latin typeface="Calibri"/>
              <a:ea typeface="Calibri"/>
              <a:cs typeface="Calibri"/>
              <a:sym typeface="Calibri"/>
            </a:endParaRPr>
          </a:p>
          <a:p>
            <a:pPr marL="914400" lvl="0" indent="0" algn="l" rtl="0">
              <a:spcBef>
                <a:spcPts val="600"/>
              </a:spcBef>
              <a:spcAft>
                <a:spcPts val="0"/>
              </a:spcAft>
              <a:buNone/>
            </a:pPr>
            <a:r>
              <a:rPr lang="en" sz="1600">
                <a:solidFill>
                  <a:srgbClr val="0C4599"/>
                </a:solidFill>
                <a:latin typeface="Calibri"/>
                <a:ea typeface="Calibri"/>
                <a:cs typeface="Calibri"/>
                <a:sym typeface="Calibri"/>
              </a:rPr>
              <a:t>and then reflect on the process of budgeting.</a:t>
            </a:r>
            <a:endParaRPr sz="1600">
              <a:solidFill>
                <a:srgbClr val="0C4599"/>
              </a:solidFill>
              <a:latin typeface="Calibri"/>
              <a:ea typeface="Calibri"/>
              <a:cs typeface="Calibri"/>
              <a:sym typeface="Calibri"/>
            </a:endParaRPr>
          </a:p>
          <a:p>
            <a:pPr marL="457200" lvl="0" indent="0" algn="l" rtl="0">
              <a:spcBef>
                <a:spcPts val="600"/>
              </a:spcBef>
              <a:spcAft>
                <a:spcPts val="0"/>
              </a:spcAft>
              <a:buNone/>
            </a:pPr>
            <a:endParaRPr sz="16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29" name="Google Shape;29;p8" descr="NGPF_LG.png"/>
          <p:cNvPicPr preferRelativeResize="0"/>
          <p:nvPr/>
        </p:nvPicPr>
        <p:blipFill>
          <a:blip r:embed="rId6">
            <a:alphaModFix/>
          </a:blip>
          <a:stretch>
            <a:fillRect/>
          </a:stretch>
        </p:blipFill>
        <p:spPr>
          <a:xfrm>
            <a:off x="289575" y="-51125"/>
            <a:ext cx="2743200" cy="1371600"/>
          </a:xfrm>
          <a:prstGeom prst="rect">
            <a:avLst/>
          </a:prstGeom>
          <a:noFill/>
          <a:ln>
            <a:noFill/>
          </a:ln>
        </p:spPr>
      </p:pic>
      <p:sp>
        <p:nvSpPr>
          <p:cNvPr id="30" name="Google Shape;30;p8"/>
          <p:cNvSpPr txBox="1"/>
          <p:nvPr/>
        </p:nvSpPr>
        <p:spPr>
          <a:xfrm>
            <a:off x="736200" y="1123750"/>
            <a:ext cx="7671600" cy="523200"/>
          </a:xfrm>
          <a:prstGeom prst="rect">
            <a:avLst/>
          </a:prstGeom>
          <a:solidFill>
            <a:srgbClr val="F6B26B"/>
          </a:solid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Clr>
                <a:schemeClr val="dk1"/>
              </a:buClr>
              <a:buSzPts val="1100"/>
              <a:buFont typeface="Arial"/>
              <a:buNone/>
            </a:pPr>
            <a:r>
              <a:rPr lang="en" sz="1200" b="1">
                <a:solidFill>
                  <a:srgbClr val="0C4599"/>
                </a:solidFill>
                <a:latin typeface="Calibri"/>
                <a:ea typeface="Calibri"/>
                <a:cs typeface="Calibri"/>
                <a:sym typeface="Calibri"/>
              </a:rPr>
              <a:t>This activity is just one resource in our comprehensive Next Gen Personal Finance curriculum. </a:t>
            </a:r>
            <a:endParaRPr sz="1200" b="1">
              <a:solidFill>
                <a:srgbClr val="0C4599"/>
              </a:solidFill>
              <a:latin typeface="Calibri"/>
              <a:ea typeface="Calibri"/>
              <a:cs typeface="Calibri"/>
              <a:sym typeface="Calibri"/>
            </a:endParaRPr>
          </a:p>
          <a:p>
            <a:pPr marL="0" lvl="0" indent="0" algn="ctr" rtl="0">
              <a:lnSpc>
                <a:spcPct val="115000"/>
              </a:lnSpc>
              <a:spcBef>
                <a:spcPts val="0"/>
              </a:spcBef>
              <a:spcAft>
                <a:spcPts val="0"/>
              </a:spcAft>
              <a:buClr>
                <a:schemeClr val="dk1"/>
              </a:buClr>
              <a:buSzPts val="1100"/>
              <a:buFont typeface="Arial"/>
              <a:buNone/>
            </a:pPr>
            <a:r>
              <a:rPr lang="en" sz="1200" b="1">
                <a:solidFill>
                  <a:srgbClr val="0C4599"/>
                </a:solidFill>
                <a:latin typeface="Calibri"/>
                <a:ea typeface="Calibri"/>
                <a:cs typeface="Calibri"/>
                <a:sym typeface="Calibri"/>
              </a:rPr>
              <a:t>Click the links above to see the unit plan, full lesson, or more activities in our Gooru library.</a:t>
            </a: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7"/>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lnSpc>
                <a:spcPct val="115000"/>
              </a:lnSpc>
              <a:spcBef>
                <a:spcPts val="0"/>
              </a:spcBef>
              <a:spcAft>
                <a:spcPts val="0"/>
              </a:spcAft>
              <a:buClr>
                <a:schemeClr val="dk1"/>
              </a:buClr>
              <a:buSzPts val="1100"/>
              <a:buFont typeface="Arial"/>
              <a:buNone/>
            </a:pPr>
            <a:r>
              <a:rPr lang="en" sz="1800" b="0" i="1" u="sng">
                <a:solidFill>
                  <a:srgbClr val="0C4599"/>
                </a:solidFill>
                <a:latin typeface="Calibri"/>
                <a:ea typeface="Calibri"/>
                <a:cs typeface="Calibri"/>
                <a:sym typeface="Calibri"/>
                <a:hlinkClick r:id="rId3"/>
              </a:rPr>
              <a:t>Budgeting Unit Plan</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4"/>
              </a:rPr>
              <a:t>6.1 Budgeting Basics</a:t>
            </a:r>
            <a:endParaRPr sz="14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5"/>
              </a:rPr>
              <a:t>NGPF Activity Bank</a:t>
            </a:r>
            <a:endParaRPr sz="1400" b="0" i="1">
              <a:solidFill>
                <a:srgbClr val="0C4599"/>
              </a:solidFill>
              <a:latin typeface="Calibri"/>
              <a:ea typeface="Calibri"/>
              <a:cs typeface="Calibri"/>
              <a:sym typeface="Calibri"/>
            </a:endParaRPr>
          </a:p>
        </p:txBody>
      </p:sp>
      <p:sp>
        <p:nvSpPr>
          <p:cNvPr id="93" name="Google Shape;93;p17"/>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9:  RENT</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To determine how much you will spend on rent, choose the type of living situation you see yourself in.</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1800">
              <a:solidFill>
                <a:srgbClr val="0C4599"/>
              </a:solidFill>
              <a:latin typeface="Calibri"/>
              <a:ea typeface="Calibri"/>
              <a:cs typeface="Calibri"/>
              <a:sym typeface="Calibri"/>
            </a:endParaRPr>
          </a:p>
          <a:p>
            <a:pPr marL="0" lvl="0" indent="0" algn="l" rtl="0">
              <a:spcBef>
                <a:spcPts val="600"/>
              </a:spcBef>
              <a:spcAft>
                <a:spcPts val="0"/>
              </a:spcAft>
              <a:buNone/>
            </a:pPr>
            <a:r>
              <a:rPr lang="en" sz="1800">
                <a:solidFill>
                  <a:srgbClr val="0C4599"/>
                </a:solidFill>
                <a:latin typeface="Calibri"/>
                <a:ea typeface="Calibri"/>
                <a:cs typeface="Calibri"/>
                <a:sym typeface="Calibri"/>
              </a:rPr>
              <a:t>Option A: Live at home</a:t>
            </a:r>
            <a:endParaRPr sz="1800">
              <a:solidFill>
                <a:srgbClr val="0C4599"/>
              </a:solidFill>
              <a:latin typeface="Calibri"/>
              <a:ea typeface="Calibri"/>
              <a:cs typeface="Calibri"/>
              <a:sym typeface="Calibri"/>
            </a:endParaRPr>
          </a:p>
          <a:p>
            <a:pPr marL="0" lvl="0" indent="0" algn="l" rtl="0">
              <a:spcBef>
                <a:spcPts val="600"/>
              </a:spcBef>
              <a:spcAft>
                <a:spcPts val="0"/>
              </a:spcAft>
              <a:buNone/>
            </a:pPr>
            <a:r>
              <a:rPr lang="en" sz="1800">
                <a:solidFill>
                  <a:srgbClr val="0C4599"/>
                </a:solidFill>
                <a:latin typeface="Calibri"/>
                <a:ea typeface="Calibri"/>
                <a:cs typeface="Calibri"/>
                <a:sym typeface="Calibri"/>
              </a:rPr>
              <a:t>Option B: Live in an apartment/house </a:t>
            </a:r>
            <a:r>
              <a:rPr lang="en" sz="1800" i="1">
                <a:solidFill>
                  <a:srgbClr val="0C4599"/>
                </a:solidFill>
                <a:latin typeface="Calibri"/>
                <a:ea typeface="Calibri"/>
                <a:cs typeface="Calibri"/>
                <a:sym typeface="Calibri"/>
              </a:rPr>
              <a:t>by yourself</a:t>
            </a:r>
            <a:r>
              <a:rPr lang="en" sz="1800">
                <a:solidFill>
                  <a:srgbClr val="0C4599"/>
                </a:solidFill>
                <a:latin typeface="Calibri"/>
                <a:ea typeface="Calibri"/>
                <a:cs typeface="Calibri"/>
                <a:sym typeface="Calibri"/>
              </a:rPr>
              <a:t>  </a:t>
            </a:r>
            <a:endParaRPr sz="1800">
              <a:solidFill>
                <a:srgbClr val="0C4599"/>
              </a:solidFill>
              <a:latin typeface="Calibri"/>
              <a:ea typeface="Calibri"/>
              <a:cs typeface="Calibri"/>
              <a:sym typeface="Calibri"/>
            </a:endParaRPr>
          </a:p>
          <a:p>
            <a:pPr marL="0" lvl="0" indent="0" algn="l" rtl="0">
              <a:spcBef>
                <a:spcPts val="600"/>
              </a:spcBef>
              <a:spcAft>
                <a:spcPts val="0"/>
              </a:spcAft>
              <a:buNone/>
            </a:pPr>
            <a:r>
              <a:rPr lang="en" sz="1800">
                <a:solidFill>
                  <a:srgbClr val="0C4599"/>
                </a:solidFill>
                <a:latin typeface="Calibri"/>
                <a:ea typeface="Calibri"/>
                <a:cs typeface="Calibri"/>
                <a:sym typeface="Calibri"/>
              </a:rPr>
              <a:t>Option C: Live in an apartment/house </a:t>
            </a:r>
            <a:r>
              <a:rPr lang="en" sz="1800" i="1">
                <a:solidFill>
                  <a:srgbClr val="0C4599"/>
                </a:solidFill>
                <a:latin typeface="Calibri"/>
                <a:ea typeface="Calibri"/>
                <a:cs typeface="Calibri"/>
                <a:sym typeface="Calibri"/>
              </a:rPr>
              <a:t>with roommates</a:t>
            </a:r>
            <a:endParaRPr sz="1800">
              <a:solidFill>
                <a:srgbClr val="0C4599"/>
              </a:solidFill>
              <a:latin typeface="Calibri"/>
              <a:ea typeface="Calibri"/>
              <a:cs typeface="Calibri"/>
              <a:sym typeface="Calibri"/>
            </a:endParaRPr>
          </a:p>
          <a:p>
            <a:pPr marL="0" lvl="0" indent="0" algn="l" rtl="0">
              <a:spcBef>
                <a:spcPts val="600"/>
              </a:spcBef>
              <a:spcAft>
                <a:spcPts val="0"/>
              </a:spcAft>
              <a:buNone/>
            </a:pPr>
            <a:endParaRPr sz="18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Go to the slide for your choice to determine your rent cost.</a:t>
            </a: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94" name="Google Shape;94;p17" descr="NGPF_LG.png"/>
          <p:cNvPicPr preferRelativeResize="0"/>
          <p:nvPr/>
        </p:nvPicPr>
        <p:blipFill>
          <a:blip r:embed="rId6">
            <a:alphaModFix/>
          </a:blip>
          <a:stretch>
            <a:fillRect/>
          </a:stretch>
        </p:blipFill>
        <p:spPr>
          <a:xfrm>
            <a:off x="289575" y="-51125"/>
            <a:ext cx="2743200" cy="13716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8"/>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lnSpc>
                <a:spcPct val="115000"/>
              </a:lnSpc>
              <a:spcBef>
                <a:spcPts val="0"/>
              </a:spcBef>
              <a:spcAft>
                <a:spcPts val="0"/>
              </a:spcAft>
              <a:buClr>
                <a:schemeClr val="dk1"/>
              </a:buClr>
              <a:buSzPts val="1100"/>
              <a:buFont typeface="Arial"/>
              <a:buNone/>
            </a:pPr>
            <a:r>
              <a:rPr lang="en" sz="1800" b="0" i="1" u="sng">
                <a:solidFill>
                  <a:srgbClr val="0C4599"/>
                </a:solidFill>
                <a:latin typeface="Calibri"/>
                <a:ea typeface="Calibri"/>
                <a:cs typeface="Calibri"/>
                <a:sym typeface="Calibri"/>
                <a:hlinkClick r:id="rId3"/>
              </a:rPr>
              <a:t>Budgeting Unit Plan</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4"/>
              </a:rPr>
              <a:t>6.1 Budgeting Basics</a:t>
            </a:r>
            <a:endParaRPr sz="14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5"/>
              </a:rPr>
              <a:t>NGPF Activity Bank</a:t>
            </a:r>
            <a:endParaRPr sz="1400" b="0" i="1">
              <a:solidFill>
                <a:srgbClr val="0C4599"/>
              </a:solidFill>
              <a:latin typeface="Calibri"/>
              <a:ea typeface="Calibri"/>
              <a:cs typeface="Calibri"/>
              <a:sym typeface="Calibri"/>
            </a:endParaRPr>
          </a:p>
        </p:txBody>
      </p:sp>
      <p:sp>
        <p:nvSpPr>
          <p:cNvPr id="100" name="Google Shape;100;p18"/>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9A:  RENT (Live at home)</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Option 1:  If you’re planning to live at home or with other relatives, estimate how much they’re going to charge you per month.  Better yet, ASK!  </a:t>
            </a:r>
            <a:r>
              <a:rPr lang="en" sz="2400">
                <a:solidFill>
                  <a:srgbClr val="E69138"/>
                </a:solidFill>
                <a:latin typeface="Calibri"/>
                <a:ea typeface="Calibri"/>
                <a:cs typeface="Calibri"/>
                <a:sym typeface="Calibri"/>
              </a:rPr>
              <a:t>Do not assume they’ll let you live rent free!  </a:t>
            </a:r>
            <a:r>
              <a:rPr lang="en" sz="2400">
                <a:solidFill>
                  <a:srgbClr val="0C4599"/>
                </a:solidFill>
                <a:latin typeface="Calibri"/>
                <a:ea typeface="Calibri"/>
                <a:cs typeface="Calibri"/>
                <a:sym typeface="Calibri"/>
              </a:rPr>
              <a:t>Record the answer in </a:t>
            </a:r>
            <a:r>
              <a:rPr lang="en" sz="2400">
                <a:solidFill>
                  <a:schemeClr val="accent2"/>
                </a:solidFill>
                <a:latin typeface="Calibri"/>
                <a:ea typeface="Calibri"/>
                <a:cs typeface="Calibri"/>
                <a:sym typeface="Calibri"/>
              </a:rPr>
              <a:t>Monthly Rent</a:t>
            </a:r>
            <a:r>
              <a:rPr lang="en" sz="2400">
                <a:solidFill>
                  <a:srgbClr val="0C4599"/>
                </a:solidFill>
                <a:latin typeface="Calibri"/>
                <a:ea typeface="Calibri"/>
                <a:cs typeface="Calibri"/>
                <a:sym typeface="Calibri"/>
              </a:rPr>
              <a:t>.</a:t>
            </a:r>
            <a:endParaRPr sz="2400">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If you’re planning to live on your own or with roommates, continue on.  </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101" name="Google Shape;101;p18" descr="NGPF_LG.png"/>
          <p:cNvPicPr preferRelativeResize="0"/>
          <p:nvPr/>
        </p:nvPicPr>
        <p:blipFill>
          <a:blip r:embed="rId6">
            <a:alphaModFix/>
          </a:blip>
          <a:stretch>
            <a:fillRect/>
          </a:stretch>
        </p:blipFill>
        <p:spPr>
          <a:xfrm>
            <a:off x="289575" y="-51125"/>
            <a:ext cx="2743200" cy="1371600"/>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9"/>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lnSpc>
                <a:spcPct val="115000"/>
              </a:lnSpc>
              <a:spcBef>
                <a:spcPts val="0"/>
              </a:spcBef>
              <a:spcAft>
                <a:spcPts val="0"/>
              </a:spcAft>
              <a:buClr>
                <a:schemeClr val="dk1"/>
              </a:buClr>
              <a:buSzPts val="1100"/>
              <a:buFont typeface="Arial"/>
              <a:buNone/>
            </a:pPr>
            <a:r>
              <a:rPr lang="en" sz="1800" b="0" i="1" u="sng">
                <a:solidFill>
                  <a:srgbClr val="0C4599"/>
                </a:solidFill>
                <a:latin typeface="Calibri"/>
                <a:ea typeface="Calibri"/>
                <a:cs typeface="Calibri"/>
                <a:sym typeface="Calibri"/>
                <a:hlinkClick r:id="rId3"/>
              </a:rPr>
              <a:t>Budgeting Unit Plan</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4"/>
              </a:rPr>
              <a:t>6.1 Budgeting Basics</a:t>
            </a:r>
            <a:endParaRPr sz="14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5"/>
              </a:rPr>
              <a:t>NGPF Activity Bank</a:t>
            </a:r>
            <a:endParaRPr sz="1400" b="0" i="1">
              <a:solidFill>
                <a:srgbClr val="0C4599"/>
              </a:solidFill>
              <a:latin typeface="Calibri"/>
              <a:ea typeface="Calibri"/>
              <a:cs typeface="Calibri"/>
              <a:sym typeface="Calibri"/>
            </a:endParaRPr>
          </a:p>
        </p:txBody>
      </p:sp>
      <p:sp>
        <p:nvSpPr>
          <p:cNvPr id="107" name="Google Shape;107;p19"/>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9B:  RENT (Live in an apartment/house </a:t>
            </a:r>
            <a:r>
              <a:rPr lang="en" sz="2400" i="1">
                <a:solidFill>
                  <a:srgbClr val="0C4599"/>
                </a:solidFill>
                <a:latin typeface="Calibri"/>
                <a:ea typeface="Calibri"/>
                <a:cs typeface="Calibri"/>
                <a:sym typeface="Calibri"/>
              </a:rPr>
              <a:t>by yourself</a:t>
            </a:r>
            <a:r>
              <a:rPr lang="en" sz="2400">
                <a:solidFill>
                  <a:srgbClr val="0C4599"/>
                </a:solidFill>
                <a:latin typeface="Calibri"/>
                <a:ea typeface="Calibri"/>
                <a:cs typeface="Calibri"/>
                <a:sym typeface="Calibri"/>
              </a:rPr>
              <a:t> ) </a:t>
            </a:r>
            <a:endParaRPr sz="24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r>
              <a:rPr lang="en" sz="2400">
                <a:solidFill>
                  <a:srgbClr val="0C4599"/>
                </a:solidFill>
                <a:latin typeface="Calibri"/>
                <a:ea typeface="Calibri"/>
                <a:cs typeface="Calibri"/>
                <a:sym typeface="Calibri"/>
              </a:rPr>
              <a:t>If you want to live completely on your own, use the Rent Comparison Tool on </a:t>
            </a:r>
            <a:r>
              <a:rPr lang="en" sz="2400" u="sng">
                <a:solidFill>
                  <a:schemeClr val="hlink"/>
                </a:solidFill>
                <a:latin typeface="Calibri"/>
                <a:ea typeface="Calibri"/>
                <a:cs typeface="Calibri"/>
                <a:sym typeface="Calibri"/>
                <a:hlinkClick r:id="rId6"/>
              </a:rPr>
              <a:t>RentJungle</a:t>
            </a:r>
            <a:r>
              <a:rPr lang="en" sz="2400">
                <a:solidFill>
                  <a:srgbClr val="0C4599"/>
                </a:solidFill>
                <a:latin typeface="Calibri"/>
                <a:ea typeface="Calibri"/>
                <a:cs typeface="Calibri"/>
                <a:sym typeface="Calibri"/>
              </a:rPr>
              <a:t> to calculate your </a:t>
            </a:r>
            <a:r>
              <a:rPr lang="en" sz="2400">
                <a:solidFill>
                  <a:schemeClr val="accent2"/>
                </a:solidFill>
                <a:latin typeface="Calibri"/>
                <a:ea typeface="Calibri"/>
                <a:cs typeface="Calibri"/>
                <a:sym typeface="Calibri"/>
              </a:rPr>
              <a:t>Monthly Rent</a:t>
            </a:r>
            <a:r>
              <a:rPr lang="en" sz="2400">
                <a:solidFill>
                  <a:srgbClr val="0C4599"/>
                </a:solidFill>
                <a:latin typeface="Calibri"/>
                <a:ea typeface="Calibri"/>
                <a:cs typeface="Calibri"/>
                <a:sym typeface="Calibri"/>
              </a:rPr>
              <a:t>:  </a:t>
            </a:r>
            <a:endParaRPr sz="2400">
              <a:solidFill>
                <a:srgbClr val="0C4599"/>
              </a:solidFill>
              <a:latin typeface="Calibri"/>
              <a:ea typeface="Calibri"/>
              <a:cs typeface="Calibri"/>
              <a:sym typeface="Calibri"/>
            </a:endParaRPr>
          </a:p>
          <a:p>
            <a:pPr marL="457200" lvl="0" indent="0" algn="l" rtl="0">
              <a:spcBef>
                <a:spcPts val="600"/>
              </a:spcBef>
              <a:spcAft>
                <a:spcPts val="0"/>
              </a:spcAft>
              <a:buClr>
                <a:schemeClr val="dk1"/>
              </a:buClr>
              <a:buSzPts val="1100"/>
              <a:buFont typeface="Arial"/>
              <a:buNone/>
            </a:pPr>
            <a:r>
              <a:rPr lang="en" sz="1400">
                <a:highlight>
                  <a:schemeClr val="lt1"/>
                </a:highlight>
              </a:rPr>
              <a:t>a)  In APARTMENT ADDRESS, input the city you would like to live in after college.  </a:t>
            </a:r>
            <a:br>
              <a:rPr lang="en" sz="1400">
                <a:highlight>
                  <a:schemeClr val="lt1"/>
                </a:highlight>
              </a:rPr>
            </a:br>
            <a:r>
              <a:rPr lang="en" sz="1400">
                <a:highlight>
                  <a:schemeClr val="lt1"/>
                </a:highlight>
              </a:rPr>
              <a:t>b)  Under BEDROOMS, select STUDIO OR ONE BEDROOM</a:t>
            </a:r>
            <a:endParaRPr sz="1400">
              <a:highlight>
                <a:schemeClr val="lt1"/>
              </a:highlight>
            </a:endParaRPr>
          </a:p>
          <a:p>
            <a:pPr marL="457200" lvl="0" indent="0" algn="l" rtl="0">
              <a:spcBef>
                <a:spcPts val="600"/>
              </a:spcBef>
              <a:spcAft>
                <a:spcPts val="0"/>
              </a:spcAft>
              <a:buClr>
                <a:schemeClr val="dk1"/>
              </a:buClr>
              <a:buSzPts val="1100"/>
              <a:buFont typeface="Arial"/>
              <a:buNone/>
            </a:pPr>
            <a:r>
              <a:rPr lang="en" sz="1400">
                <a:highlight>
                  <a:schemeClr val="lt1"/>
                </a:highlight>
              </a:rPr>
              <a:t>c)  Under CURRENT OR LIKELY RENT, indicate how much you would like to pay per month. Look at your Monthly Amount to Budget and be sure not to spend more than 25% on Housing.  </a:t>
            </a:r>
            <a:br>
              <a:rPr lang="en" sz="1400">
                <a:highlight>
                  <a:schemeClr val="lt1"/>
                </a:highlight>
              </a:rPr>
            </a:br>
            <a:r>
              <a:rPr lang="en" sz="1400">
                <a:highlight>
                  <a:schemeClr val="lt1"/>
                </a:highlight>
              </a:rPr>
              <a:t>d)  Under QUALITY OF BUILDING, use the number of stars as a proxy for the quality of the building (5 stars is the highest rating).   </a:t>
            </a:r>
            <a:endParaRPr sz="1400">
              <a:highlight>
                <a:schemeClr val="lt1"/>
              </a:highlight>
            </a:endParaRPr>
          </a:p>
          <a:p>
            <a:pPr marL="457200" lvl="0" indent="0" algn="l" rtl="0">
              <a:spcBef>
                <a:spcPts val="600"/>
              </a:spcBef>
              <a:spcAft>
                <a:spcPts val="0"/>
              </a:spcAft>
              <a:buClr>
                <a:schemeClr val="dk1"/>
              </a:buClr>
              <a:buSzPts val="1100"/>
              <a:buFont typeface="Arial"/>
              <a:buNone/>
            </a:pPr>
            <a:r>
              <a:rPr lang="en" sz="1400">
                <a:highlight>
                  <a:schemeClr val="lt1"/>
                </a:highlight>
              </a:rPr>
              <a:t>e)  Select "FIND OUT INSTANTLY"</a:t>
            </a:r>
            <a:br>
              <a:rPr lang="en" sz="1400">
                <a:highlight>
                  <a:schemeClr val="lt1"/>
                </a:highlight>
              </a:rPr>
            </a:br>
            <a:r>
              <a:rPr lang="en" sz="1400">
                <a:highlight>
                  <a:schemeClr val="lt1"/>
                </a:highlight>
              </a:rPr>
              <a:t>e)  On next page, under HOW MUCH SHOULD YOU PAY, you will be given a range of rental rates (e.g., “monthly rents for 1 bedroom apartments range from $780 to $1,040 per month).  Take the average of these two figures as your </a:t>
            </a:r>
            <a:r>
              <a:rPr lang="en" sz="1400">
                <a:solidFill>
                  <a:schemeClr val="accent2"/>
                </a:solidFill>
                <a:highlight>
                  <a:schemeClr val="lt1"/>
                </a:highlight>
              </a:rPr>
              <a:t>MONTHLY RENT</a:t>
            </a:r>
            <a:r>
              <a:rPr lang="en" sz="1400">
                <a:highlight>
                  <a:schemeClr val="lt1"/>
                </a:highlight>
              </a:rPr>
              <a:t>. </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108" name="Google Shape;108;p19" descr="NGPF_LG.png"/>
          <p:cNvPicPr preferRelativeResize="0"/>
          <p:nvPr/>
        </p:nvPicPr>
        <p:blipFill>
          <a:blip r:embed="rId7">
            <a:alphaModFix/>
          </a:blip>
          <a:stretch>
            <a:fillRect/>
          </a:stretch>
        </p:blipFill>
        <p:spPr>
          <a:xfrm>
            <a:off x="289575" y="-51125"/>
            <a:ext cx="2743200" cy="1371600"/>
          </a:xfrm>
          <a:prstGeom prst="rect">
            <a:avLst/>
          </a:prstGeom>
          <a:noFill/>
          <a:ln>
            <a:no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0"/>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lnSpc>
                <a:spcPct val="115000"/>
              </a:lnSpc>
              <a:spcBef>
                <a:spcPts val="0"/>
              </a:spcBef>
              <a:spcAft>
                <a:spcPts val="0"/>
              </a:spcAft>
              <a:buClr>
                <a:schemeClr val="dk1"/>
              </a:buClr>
              <a:buSzPts val="1100"/>
              <a:buFont typeface="Arial"/>
              <a:buNone/>
            </a:pPr>
            <a:r>
              <a:rPr lang="en" sz="1800" b="0" i="1" u="sng">
                <a:solidFill>
                  <a:srgbClr val="0C4599"/>
                </a:solidFill>
                <a:latin typeface="Calibri"/>
                <a:ea typeface="Calibri"/>
                <a:cs typeface="Calibri"/>
                <a:sym typeface="Calibri"/>
                <a:hlinkClick r:id="rId3"/>
              </a:rPr>
              <a:t>Budgeting Unit Plan</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4"/>
              </a:rPr>
              <a:t>6.1 Budgeting Basics</a:t>
            </a:r>
            <a:endParaRPr sz="14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5"/>
              </a:rPr>
              <a:t>NGPF Activity Bank</a:t>
            </a:r>
            <a:endParaRPr sz="1400" b="0" i="1">
              <a:solidFill>
                <a:srgbClr val="0C4599"/>
              </a:solidFill>
              <a:latin typeface="Calibri"/>
              <a:ea typeface="Calibri"/>
              <a:cs typeface="Calibri"/>
              <a:sym typeface="Calibri"/>
            </a:endParaRPr>
          </a:p>
        </p:txBody>
      </p:sp>
      <p:sp>
        <p:nvSpPr>
          <p:cNvPr id="114" name="Google Shape;114;p20"/>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9C:  RENT (Live in an apartment/house </a:t>
            </a:r>
            <a:r>
              <a:rPr lang="en" sz="2400" i="1">
                <a:solidFill>
                  <a:srgbClr val="0C4599"/>
                </a:solidFill>
                <a:latin typeface="Calibri"/>
                <a:ea typeface="Calibri"/>
                <a:cs typeface="Calibri"/>
                <a:sym typeface="Calibri"/>
              </a:rPr>
              <a:t>with roommates)</a:t>
            </a:r>
            <a:endParaRPr sz="24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r>
              <a:rPr lang="en" sz="1800">
                <a:solidFill>
                  <a:srgbClr val="0C4599"/>
                </a:solidFill>
                <a:latin typeface="Calibri"/>
                <a:ea typeface="Calibri"/>
                <a:cs typeface="Calibri"/>
                <a:sym typeface="Calibri"/>
              </a:rPr>
              <a:t>Option 3:  If you are willing to live with roommates ($ saving!), use the Rent Comparison Tool on </a:t>
            </a:r>
            <a:r>
              <a:rPr lang="en" sz="1800" u="sng">
                <a:solidFill>
                  <a:schemeClr val="hlink"/>
                </a:solidFill>
                <a:latin typeface="Calibri"/>
                <a:ea typeface="Calibri"/>
                <a:cs typeface="Calibri"/>
                <a:sym typeface="Calibri"/>
                <a:hlinkClick r:id="rId6"/>
              </a:rPr>
              <a:t>RentJungle</a:t>
            </a:r>
            <a:r>
              <a:rPr lang="en" sz="1800">
                <a:solidFill>
                  <a:srgbClr val="0C4599"/>
                </a:solidFill>
                <a:latin typeface="Calibri"/>
                <a:ea typeface="Calibri"/>
                <a:cs typeface="Calibri"/>
                <a:sym typeface="Calibri"/>
              </a:rPr>
              <a:t> to calculate your </a:t>
            </a:r>
            <a:r>
              <a:rPr lang="en" sz="1800">
                <a:solidFill>
                  <a:schemeClr val="accent2"/>
                </a:solidFill>
                <a:latin typeface="Calibri"/>
                <a:ea typeface="Calibri"/>
                <a:cs typeface="Calibri"/>
                <a:sym typeface="Calibri"/>
              </a:rPr>
              <a:t>Monthly Rent</a:t>
            </a:r>
            <a:r>
              <a:rPr lang="en" sz="1800">
                <a:solidFill>
                  <a:srgbClr val="0C4599"/>
                </a:solidFill>
                <a:latin typeface="Calibri"/>
                <a:ea typeface="Calibri"/>
                <a:cs typeface="Calibri"/>
                <a:sym typeface="Calibri"/>
              </a:rPr>
              <a:t>:  </a:t>
            </a:r>
            <a:endParaRPr sz="1800">
              <a:solidFill>
                <a:srgbClr val="0C4599"/>
              </a:solidFill>
              <a:latin typeface="Calibri"/>
              <a:ea typeface="Calibri"/>
              <a:cs typeface="Calibri"/>
              <a:sym typeface="Calibri"/>
            </a:endParaRPr>
          </a:p>
          <a:p>
            <a:pPr marL="457200" lvl="0" indent="0" algn="l" rtl="0">
              <a:spcBef>
                <a:spcPts val="600"/>
              </a:spcBef>
              <a:spcAft>
                <a:spcPts val="0"/>
              </a:spcAft>
              <a:buClr>
                <a:schemeClr val="dk1"/>
              </a:buClr>
              <a:buSzPts val="1100"/>
              <a:buFont typeface="Arial"/>
              <a:buNone/>
            </a:pPr>
            <a:r>
              <a:rPr lang="en" sz="1400">
                <a:highlight>
                  <a:schemeClr val="lt1"/>
                </a:highlight>
              </a:rPr>
              <a:t>a)  In APARTMENT ADDRESS, input the city you would like to live in after college.  </a:t>
            </a:r>
            <a:br>
              <a:rPr lang="en" sz="1400">
                <a:highlight>
                  <a:schemeClr val="lt1"/>
                </a:highlight>
              </a:rPr>
            </a:br>
            <a:r>
              <a:rPr lang="en" sz="1400">
                <a:highlight>
                  <a:schemeClr val="lt1"/>
                </a:highlight>
              </a:rPr>
              <a:t>b)  Select # of BEDROOMS based on total number of people living there (you + roommates) </a:t>
            </a:r>
            <a:endParaRPr sz="1400">
              <a:highlight>
                <a:schemeClr val="lt1"/>
              </a:highlight>
            </a:endParaRPr>
          </a:p>
          <a:p>
            <a:pPr marL="457200" lvl="0" indent="0" algn="l" rtl="0">
              <a:spcBef>
                <a:spcPts val="600"/>
              </a:spcBef>
              <a:spcAft>
                <a:spcPts val="0"/>
              </a:spcAft>
              <a:buClr>
                <a:schemeClr val="dk1"/>
              </a:buClr>
              <a:buSzPts val="1100"/>
              <a:buFont typeface="Arial"/>
              <a:buNone/>
            </a:pPr>
            <a:r>
              <a:rPr lang="en" sz="1400">
                <a:highlight>
                  <a:schemeClr val="lt1"/>
                </a:highlight>
              </a:rPr>
              <a:t>c)  Under CURRENT OR LIKELY RENT, indicate how much you would like to pay per month. Look at your Monthly Amount to Budget and be sure not to spend more than 25% on Housing.  </a:t>
            </a:r>
            <a:br>
              <a:rPr lang="en" sz="1400">
                <a:highlight>
                  <a:schemeClr val="lt1"/>
                </a:highlight>
              </a:rPr>
            </a:br>
            <a:r>
              <a:rPr lang="en" sz="1400">
                <a:highlight>
                  <a:schemeClr val="lt1"/>
                </a:highlight>
              </a:rPr>
              <a:t>d)  Under QUALITY OF BUILDING, use the number of stars as a proxy for the quality of the building (5 stars is the highest rating).   </a:t>
            </a:r>
            <a:endParaRPr sz="1400">
              <a:highlight>
                <a:schemeClr val="lt1"/>
              </a:highlight>
            </a:endParaRPr>
          </a:p>
          <a:p>
            <a:pPr marL="457200" lvl="0" indent="0" algn="l" rtl="0">
              <a:spcBef>
                <a:spcPts val="600"/>
              </a:spcBef>
              <a:spcAft>
                <a:spcPts val="0"/>
              </a:spcAft>
              <a:buClr>
                <a:schemeClr val="dk1"/>
              </a:buClr>
              <a:buSzPts val="1100"/>
              <a:buFont typeface="Arial"/>
              <a:buNone/>
            </a:pPr>
            <a:r>
              <a:rPr lang="en" sz="1400">
                <a:highlight>
                  <a:schemeClr val="lt1"/>
                </a:highlight>
              </a:rPr>
              <a:t>e)  Select "FIND OUT INSTANTLY"</a:t>
            </a:r>
            <a:br>
              <a:rPr lang="en" sz="1400">
                <a:highlight>
                  <a:schemeClr val="lt1"/>
                </a:highlight>
              </a:rPr>
            </a:br>
            <a:r>
              <a:rPr lang="en" sz="1400">
                <a:highlight>
                  <a:schemeClr val="lt1"/>
                </a:highlight>
              </a:rPr>
              <a:t>e)  On next page, under HOW MUCH SHOULD YOU PAY, you will be given a range of rental rates for your city (e.g., “monthly rents for 2 bedroom apartments range from $780 to $1,040 per month).  Take the average of these two figures as your MONTHLY RENT. </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E69138"/>
                </a:solidFill>
                <a:latin typeface="Calibri"/>
                <a:ea typeface="Calibri"/>
                <a:cs typeface="Calibri"/>
                <a:sym typeface="Calibri"/>
              </a:rPr>
              <a:t>Monthly Rent = rent price / # of people living there</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115" name="Google Shape;115;p20" descr="NGPF_LG.png"/>
          <p:cNvPicPr preferRelativeResize="0"/>
          <p:nvPr/>
        </p:nvPicPr>
        <p:blipFill>
          <a:blip r:embed="rId7">
            <a:alphaModFix/>
          </a:blip>
          <a:stretch>
            <a:fillRect/>
          </a:stretch>
        </p:blipFill>
        <p:spPr>
          <a:xfrm>
            <a:off x="289575" y="-51125"/>
            <a:ext cx="2743200" cy="1371600"/>
          </a:xfrm>
          <a:prstGeom prst="rect">
            <a:avLst/>
          </a:prstGeom>
          <a:noFill/>
          <a:ln>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1"/>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lnSpc>
                <a:spcPct val="115000"/>
              </a:lnSpc>
              <a:spcBef>
                <a:spcPts val="0"/>
              </a:spcBef>
              <a:spcAft>
                <a:spcPts val="0"/>
              </a:spcAft>
              <a:buClr>
                <a:schemeClr val="dk1"/>
              </a:buClr>
              <a:buSzPts val="1100"/>
              <a:buFont typeface="Arial"/>
              <a:buNone/>
            </a:pPr>
            <a:r>
              <a:rPr lang="en" sz="1800" b="0" i="1" u="sng">
                <a:solidFill>
                  <a:srgbClr val="0C4599"/>
                </a:solidFill>
                <a:latin typeface="Calibri"/>
                <a:ea typeface="Calibri"/>
                <a:cs typeface="Calibri"/>
                <a:sym typeface="Calibri"/>
                <a:hlinkClick r:id="rId3"/>
              </a:rPr>
              <a:t>Budgeting Unit Plan</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4"/>
              </a:rPr>
              <a:t>6.1 Budgeting Basics</a:t>
            </a:r>
            <a:endParaRPr sz="14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5"/>
              </a:rPr>
              <a:t>NGPF Activity Bank</a:t>
            </a:r>
            <a:endParaRPr sz="1400" b="0" i="1">
              <a:solidFill>
                <a:srgbClr val="0C4599"/>
              </a:solidFill>
              <a:latin typeface="Calibri"/>
              <a:ea typeface="Calibri"/>
              <a:cs typeface="Calibri"/>
              <a:sym typeface="Calibri"/>
            </a:endParaRPr>
          </a:p>
        </p:txBody>
      </p:sp>
      <p:sp>
        <p:nvSpPr>
          <p:cNvPr id="121" name="Google Shape;121;p21"/>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10:  Renter’s Insurance</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You want to have renter’s insurance, to cover replacement of your belongings in case of theft or apartment-wide damage (flood, fire, etc).  </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Unless you have a lot of expensive stuff, you can budget $20 for </a:t>
            </a:r>
            <a:r>
              <a:rPr lang="en" sz="2400">
                <a:solidFill>
                  <a:schemeClr val="accent2"/>
                </a:solidFill>
                <a:latin typeface="Calibri"/>
                <a:ea typeface="Calibri"/>
                <a:cs typeface="Calibri"/>
                <a:sym typeface="Calibri"/>
              </a:rPr>
              <a:t>Renter’s Insurance</a:t>
            </a:r>
            <a:r>
              <a:rPr lang="en" sz="2400">
                <a:solidFill>
                  <a:srgbClr val="0C4599"/>
                </a:solidFill>
                <a:latin typeface="Calibri"/>
                <a:ea typeface="Calibri"/>
                <a:cs typeface="Calibri"/>
                <a:sym typeface="Calibri"/>
              </a:rPr>
              <a:t>.</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122" name="Google Shape;122;p21" descr="NGPF_LG.png"/>
          <p:cNvPicPr preferRelativeResize="0"/>
          <p:nvPr/>
        </p:nvPicPr>
        <p:blipFill>
          <a:blip r:embed="rId6">
            <a:alphaModFix/>
          </a:blip>
          <a:stretch>
            <a:fillRect/>
          </a:stretch>
        </p:blipFill>
        <p:spPr>
          <a:xfrm>
            <a:off x="289575" y="-51125"/>
            <a:ext cx="2743200" cy="13716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2"/>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lnSpc>
                <a:spcPct val="115000"/>
              </a:lnSpc>
              <a:spcBef>
                <a:spcPts val="0"/>
              </a:spcBef>
              <a:spcAft>
                <a:spcPts val="0"/>
              </a:spcAft>
              <a:buClr>
                <a:schemeClr val="dk1"/>
              </a:buClr>
              <a:buSzPts val="1100"/>
              <a:buFont typeface="Arial"/>
              <a:buNone/>
            </a:pPr>
            <a:r>
              <a:rPr lang="en" sz="1800" b="0" i="1" u="sng">
                <a:solidFill>
                  <a:srgbClr val="0C4599"/>
                </a:solidFill>
                <a:latin typeface="Calibri"/>
                <a:ea typeface="Calibri"/>
                <a:cs typeface="Calibri"/>
                <a:sym typeface="Calibri"/>
                <a:hlinkClick r:id="rId3"/>
              </a:rPr>
              <a:t>Budgeting Unit Plan</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4"/>
              </a:rPr>
              <a:t>6.1 Budgeting Basics</a:t>
            </a:r>
            <a:endParaRPr sz="14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5"/>
              </a:rPr>
              <a:t>NGPF Activity Bank</a:t>
            </a:r>
            <a:endParaRPr sz="1400" b="0" i="1">
              <a:solidFill>
                <a:srgbClr val="0C4599"/>
              </a:solidFill>
              <a:latin typeface="Calibri"/>
              <a:ea typeface="Calibri"/>
              <a:cs typeface="Calibri"/>
              <a:sym typeface="Calibri"/>
            </a:endParaRPr>
          </a:p>
        </p:txBody>
      </p:sp>
      <p:sp>
        <p:nvSpPr>
          <p:cNvPr id="128" name="Google Shape;128;p22"/>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11a:  Utilities</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381000" algn="l" rtl="0">
              <a:spcBef>
                <a:spcPts val="600"/>
              </a:spcBef>
              <a:spcAft>
                <a:spcPts val="0"/>
              </a:spcAft>
              <a:buClr>
                <a:srgbClr val="0C4599"/>
              </a:buClr>
              <a:buSzPts val="2400"/>
              <a:buFont typeface="Calibri"/>
              <a:buChar char="●"/>
            </a:pPr>
            <a:r>
              <a:rPr lang="en" sz="2400">
                <a:solidFill>
                  <a:srgbClr val="0C4599"/>
                </a:solidFill>
                <a:latin typeface="Calibri"/>
                <a:ea typeface="Calibri"/>
                <a:cs typeface="Calibri"/>
                <a:sym typeface="Calibri"/>
              </a:rPr>
              <a:t>If you’re living with family, they may expect you to chip in full or partial amounts. (</a:t>
            </a:r>
            <a:r>
              <a:rPr lang="en" sz="2400">
                <a:solidFill>
                  <a:srgbClr val="E69138"/>
                </a:solidFill>
                <a:latin typeface="Calibri"/>
                <a:ea typeface="Calibri"/>
                <a:cs typeface="Calibri"/>
                <a:sym typeface="Calibri"/>
              </a:rPr>
              <a:t>Ask what you owe</a:t>
            </a:r>
            <a:r>
              <a:rPr lang="en" sz="2400">
                <a:solidFill>
                  <a:srgbClr val="0C4599"/>
                </a:solidFill>
                <a:latin typeface="Calibri"/>
                <a:ea typeface="Calibri"/>
                <a:cs typeface="Calibri"/>
                <a:sym typeface="Calibri"/>
              </a:rPr>
              <a:t>)</a:t>
            </a:r>
            <a:endParaRPr sz="2400">
              <a:solidFill>
                <a:srgbClr val="0C4599"/>
              </a:solidFill>
              <a:latin typeface="Calibri"/>
              <a:ea typeface="Calibri"/>
              <a:cs typeface="Calibri"/>
              <a:sym typeface="Calibri"/>
            </a:endParaRPr>
          </a:p>
          <a:p>
            <a:pPr marL="457200" lvl="0" indent="-381000" algn="l" rtl="0">
              <a:spcBef>
                <a:spcPts val="0"/>
              </a:spcBef>
              <a:spcAft>
                <a:spcPts val="0"/>
              </a:spcAft>
              <a:buClr>
                <a:srgbClr val="0C4599"/>
              </a:buClr>
              <a:buSzPts val="2400"/>
              <a:buFont typeface="Calibri"/>
              <a:buChar char="●"/>
            </a:pPr>
            <a:r>
              <a:rPr lang="en" sz="2400">
                <a:solidFill>
                  <a:srgbClr val="0C4599"/>
                </a:solidFill>
                <a:latin typeface="Calibri"/>
                <a:ea typeface="Calibri"/>
                <a:cs typeface="Calibri"/>
                <a:sym typeface="Calibri"/>
              </a:rPr>
              <a:t>If you’re living on your own, you’ve got to </a:t>
            </a:r>
            <a:r>
              <a:rPr lang="en" sz="2400">
                <a:solidFill>
                  <a:srgbClr val="E69138"/>
                </a:solidFill>
                <a:latin typeface="Calibri"/>
                <a:ea typeface="Calibri"/>
                <a:cs typeface="Calibri"/>
                <a:sym typeface="Calibri"/>
              </a:rPr>
              <a:t>pay the full costs</a:t>
            </a:r>
            <a:r>
              <a:rPr lang="en" sz="2400">
                <a:solidFill>
                  <a:srgbClr val="0C4599"/>
                </a:solidFill>
                <a:latin typeface="Calibri"/>
                <a:ea typeface="Calibri"/>
                <a:cs typeface="Calibri"/>
                <a:sym typeface="Calibri"/>
              </a:rPr>
              <a:t>.  </a:t>
            </a:r>
            <a:endParaRPr sz="2400">
              <a:solidFill>
                <a:srgbClr val="0C4599"/>
              </a:solidFill>
              <a:latin typeface="Calibri"/>
              <a:ea typeface="Calibri"/>
              <a:cs typeface="Calibri"/>
              <a:sym typeface="Calibri"/>
            </a:endParaRPr>
          </a:p>
          <a:p>
            <a:pPr marL="457200" lvl="0" indent="-381000" algn="l" rtl="0">
              <a:spcBef>
                <a:spcPts val="0"/>
              </a:spcBef>
              <a:spcAft>
                <a:spcPts val="0"/>
              </a:spcAft>
              <a:buClr>
                <a:srgbClr val="0C4599"/>
              </a:buClr>
              <a:buSzPts val="2400"/>
              <a:buFont typeface="Calibri"/>
              <a:buChar char="●"/>
            </a:pPr>
            <a:r>
              <a:rPr lang="en" sz="2400">
                <a:solidFill>
                  <a:srgbClr val="0C4599"/>
                </a:solidFill>
                <a:latin typeface="Calibri"/>
                <a:ea typeface="Calibri"/>
                <a:cs typeface="Calibri"/>
                <a:sym typeface="Calibri"/>
              </a:rPr>
              <a:t>With roommates, you get to split a lot (but not all) of these costs.  </a:t>
            </a:r>
            <a:endParaRPr sz="2400">
              <a:solidFill>
                <a:srgbClr val="0C4599"/>
              </a:solidFill>
              <a:latin typeface="Calibri"/>
              <a:ea typeface="Calibri"/>
              <a:cs typeface="Calibri"/>
              <a:sym typeface="Calibri"/>
            </a:endParaRPr>
          </a:p>
          <a:p>
            <a:pPr marL="914400" lvl="1" indent="-381000" algn="l" rtl="0">
              <a:spcBef>
                <a:spcPts val="0"/>
              </a:spcBef>
              <a:spcAft>
                <a:spcPts val="0"/>
              </a:spcAft>
              <a:buClr>
                <a:srgbClr val="0C4599"/>
              </a:buClr>
              <a:buSzPts val="2400"/>
              <a:buFont typeface="Calibri"/>
              <a:buChar char="○"/>
            </a:pPr>
            <a:r>
              <a:rPr lang="en" sz="2400" i="1">
                <a:solidFill>
                  <a:srgbClr val="0C4599"/>
                </a:solidFill>
                <a:latin typeface="Calibri"/>
                <a:ea typeface="Calibri"/>
                <a:cs typeface="Calibri"/>
                <a:sym typeface="Calibri"/>
              </a:rPr>
              <a:t>Remember to </a:t>
            </a:r>
            <a:r>
              <a:rPr lang="en" sz="2400" i="1">
                <a:solidFill>
                  <a:srgbClr val="E69138"/>
                </a:solidFill>
                <a:latin typeface="Calibri"/>
                <a:ea typeface="Calibri"/>
                <a:cs typeface="Calibri"/>
                <a:sym typeface="Calibri"/>
              </a:rPr>
              <a:t>divide those bills by the # of people</a:t>
            </a:r>
            <a:r>
              <a:rPr lang="en" i="1">
                <a:solidFill>
                  <a:srgbClr val="0C4599"/>
                </a:solidFill>
                <a:latin typeface="Calibri"/>
                <a:ea typeface="Calibri"/>
                <a:cs typeface="Calibri"/>
                <a:sym typeface="Calibri"/>
              </a:rPr>
              <a:t>!</a:t>
            </a:r>
            <a:endParaRPr sz="2400" i="1">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129" name="Google Shape;129;p22" descr="NGPF_LG.png"/>
          <p:cNvPicPr preferRelativeResize="0"/>
          <p:nvPr/>
        </p:nvPicPr>
        <p:blipFill>
          <a:blip r:embed="rId6">
            <a:alphaModFix/>
          </a:blip>
          <a:stretch>
            <a:fillRect/>
          </a:stretch>
        </p:blipFill>
        <p:spPr>
          <a:xfrm>
            <a:off x="289575" y="-51125"/>
            <a:ext cx="2743200" cy="1371600"/>
          </a:xfrm>
          <a:prstGeom prst="rect">
            <a:avLst/>
          </a:prstGeom>
          <a:noFill/>
          <a:ln>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3"/>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lnSpc>
                <a:spcPct val="115000"/>
              </a:lnSpc>
              <a:spcBef>
                <a:spcPts val="0"/>
              </a:spcBef>
              <a:spcAft>
                <a:spcPts val="0"/>
              </a:spcAft>
              <a:buClr>
                <a:schemeClr val="dk1"/>
              </a:buClr>
              <a:buSzPts val="1100"/>
              <a:buFont typeface="Arial"/>
              <a:buNone/>
            </a:pPr>
            <a:r>
              <a:rPr lang="en" sz="1800" b="0" i="1" u="sng">
                <a:solidFill>
                  <a:srgbClr val="0C4599"/>
                </a:solidFill>
                <a:latin typeface="Calibri"/>
                <a:ea typeface="Calibri"/>
                <a:cs typeface="Calibri"/>
                <a:sym typeface="Calibri"/>
                <a:hlinkClick r:id="rId3"/>
              </a:rPr>
              <a:t>Budgeting Unit Plan</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4"/>
              </a:rPr>
              <a:t>6.1 Budgeting Basics</a:t>
            </a:r>
            <a:endParaRPr sz="14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5"/>
              </a:rPr>
              <a:t>NGPF Activity Bank</a:t>
            </a:r>
            <a:endParaRPr sz="1400" b="0" i="1">
              <a:solidFill>
                <a:srgbClr val="0C4599"/>
              </a:solidFill>
              <a:latin typeface="Calibri"/>
              <a:ea typeface="Calibri"/>
              <a:cs typeface="Calibri"/>
              <a:sym typeface="Calibri"/>
            </a:endParaRPr>
          </a:p>
        </p:txBody>
      </p:sp>
      <p:sp>
        <p:nvSpPr>
          <p:cNvPr id="135" name="Google Shape;135;p23"/>
          <p:cNvSpPr txBox="1">
            <a:spLocks noGrp="1"/>
          </p:cNvSpPr>
          <p:nvPr>
            <p:ph type="body" idx="1"/>
          </p:nvPr>
        </p:nvSpPr>
        <p:spPr>
          <a:xfrm>
            <a:off x="289575" y="868392"/>
            <a:ext cx="4953544"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dirty="0">
                <a:solidFill>
                  <a:srgbClr val="0C4599"/>
                </a:solidFill>
                <a:latin typeface="Calibri"/>
                <a:ea typeface="Calibri"/>
                <a:cs typeface="Calibri"/>
                <a:sym typeface="Calibri"/>
              </a:rPr>
              <a:t>STEP 11b:  Utilities</a:t>
            </a:r>
            <a:endParaRPr sz="2400" dirty="0">
              <a:solidFill>
                <a:srgbClr val="0C4599"/>
              </a:solidFill>
              <a:latin typeface="Calibri"/>
              <a:ea typeface="Calibri"/>
              <a:cs typeface="Calibri"/>
              <a:sym typeface="Calibri"/>
            </a:endParaRPr>
          </a:p>
          <a:p>
            <a:pPr marL="0" lvl="0" indent="0" algn="l" rtl="0">
              <a:spcBef>
                <a:spcPts val="600"/>
              </a:spcBef>
              <a:spcAft>
                <a:spcPts val="0"/>
              </a:spcAft>
              <a:buNone/>
            </a:pPr>
            <a:r>
              <a:rPr lang="en" sz="2400" dirty="0" smtClean="0">
                <a:solidFill>
                  <a:srgbClr val="E69138"/>
                </a:solidFill>
                <a:latin typeface="Calibri"/>
                <a:ea typeface="Calibri"/>
                <a:cs typeface="Calibri"/>
                <a:sym typeface="Calibri"/>
              </a:rPr>
              <a:t>Cell phone </a:t>
            </a:r>
            <a:r>
              <a:rPr lang="en" sz="1400" dirty="0" smtClean="0">
                <a:solidFill>
                  <a:srgbClr val="0C4599"/>
                </a:solidFill>
                <a:latin typeface="Calibri"/>
                <a:ea typeface="Calibri"/>
                <a:cs typeface="Calibri"/>
                <a:sym typeface="Calibri"/>
              </a:rPr>
              <a:t>(Choose </a:t>
            </a:r>
            <a:r>
              <a:rPr lang="en" sz="1400" dirty="0">
                <a:solidFill>
                  <a:srgbClr val="0C4599"/>
                </a:solidFill>
                <a:latin typeface="Calibri"/>
                <a:ea typeface="Calibri"/>
                <a:cs typeface="Calibri"/>
                <a:sym typeface="Calibri"/>
              </a:rPr>
              <a:t>1)</a:t>
            </a:r>
            <a:r>
              <a:rPr lang="en" sz="2400" dirty="0">
                <a:solidFill>
                  <a:srgbClr val="E69138"/>
                </a:solidFill>
                <a:latin typeface="Calibri"/>
                <a:ea typeface="Calibri"/>
                <a:cs typeface="Calibri"/>
                <a:sym typeface="Calibri"/>
              </a:rPr>
              <a:t>				</a:t>
            </a:r>
            <a:endParaRPr sz="2400" dirty="0">
              <a:solidFill>
                <a:srgbClr val="0C4599"/>
              </a:solidFill>
              <a:latin typeface="Calibri"/>
              <a:ea typeface="Calibri"/>
              <a:cs typeface="Calibri"/>
              <a:sym typeface="Calibri"/>
            </a:endParaRPr>
          </a:p>
          <a:p>
            <a:pPr marL="0" lvl="0" indent="0" algn="l" rtl="0">
              <a:spcBef>
                <a:spcPts val="600"/>
              </a:spcBef>
              <a:spcAft>
                <a:spcPts val="0"/>
              </a:spcAft>
              <a:buNone/>
            </a:pPr>
            <a:endParaRPr sz="2400" dirty="0" smtClean="0">
              <a:solidFill>
                <a:srgbClr val="E69138"/>
              </a:solidFill>
              <a:latin typeface="Calibri"/>
              <a:ea typeface="Calibri"/>
              <a:cs typeface="Calibri"/>
              <a:sym typeface="Calibri"/>
            </a:endParaRPr>
          </a:p>
          <a:p>
            <a:pPr marL="0" lvl="0" indent="0" algn="l" rtl="0">
              <a:spcBef>
                <a:spcPts val="600"/>
              </a:spcBef>
              <a:spcAft>
                <a:spcPts val="0"/>
              </a:spcAft>
              <a:buNone/>
            </a:pPr>
            <a:r>
              <a:rPr lang="en-US" sz="2400" dirty="0" smtClean="0">
                <a:solidFill>
                  <a:srgbClr val="0C4599"/>
                </a:solidFill>
                <a:latin typeface="Calibri"/>
                <a:ea typeface="Calibri"/>
                <a:cs typeface="Calibri"/>
                <a:sym typeface="Calibri"/>
              </a:rPr>
              <a:t/>
            </a:r>
            <a:br>
              <a:rPr lang="en-US" sz="2400" dirty="0" smtClean="0">
                <a:solidFill>
                  <a:srgbClr val="0C4599"/>
                </a:solidFill>
                <a:latin typeface="Calibri"/>
                <a:ea typeface="Calibri"/>
                <a:cs typeface="Calibri"/>
                <a:sym typeface="Calibri"/>
              </a:rPr>
            </a:br>
            <a:r>
              <a:rPr lang="en-US" sz="2400" dirty="0" smtClean="0">
                <a:solidFill>
                  <a:srgbClr val="0C4599"/>
                </a:solidFill>
                <a:latin typeface="Calibri"/>
                <a:ea typeface="Calibri"/>
                <a:cs typeface="Calibri"/>
                <a:sym typeface="Calibri"/>
              </a:rPr>
              <a:t>Cable/</a:t>
            </a:r>
            <a:r>
              <a:rPr lang="en-US" sz="2400" dirty="0" err="1" smtClean="0">
                <a:solidFill>
                  <a:srgbClr val="0C4599"/>
                </a:solidFill>
                <a:latin typeface="Calibri"/>
                <a:ea typeface="Calibri"/>
                <a:cs typeface="Calibri"/>
                <a:sym typeface="Calibri"/>
              </a:rPr>
              <a:t>Satelite</a:t>
            </a:r>
            <a:r>
              <a:rPr lang="en-US" sz="2400" dirty="0" smtClean="0">
                <a:solidFill>
                  <a:srgbClr val="0C4599"/>
                </a:solidFill>
                <a:latin typeface="Calibri"/>
                <a:ea typeface="Calibri"/>
                <a:cs typeface="Calibri"/>
                <a:sym typeface="Calibri"/>
              </a:rPr>
              <a:t> (choose 1)</a:t>
            </a:r>
            <a:endParaRPr sz="2400" dirty="0">
              <a:solidFill>
                <a:srgbClr val="0C4599"/>
              </a:solidFill>
              <a:latin typeface="Calibri"/>
              <a:ea typeface="Calibri"/>
              <a:cs typeface="Calibri"/>
              <a:sym typeface="Calibri"/>
            </a:endParaRPr>
          </a:p>
          <a:p>
            <a:pPr marL="457200" lvl="0" indent="0" algn="l" rtl="0">
              <a:spcBef>
                <a:spcPts val="600"/>
              </a:spcBef>
              <a:spcAft>
                <a:spcPts val="0"/>
              </a:spcAft>
              <a:buNone/>
            </a:pPr>
            <a:endParaRPr sz="2400" dirty="0">
              <a:solidFill>
                <a:srgbClr val="0C4599"/>
              </a:solidFill>
              <a:latin typeface="Calibri"/>
              <a:ea typeface="Calibri"/>
              <a:cs typeface="Calibri"/>
              <a:sym typeface="Calibri"/>
            </a:endParaRPr>
          </a:p>
        </p:txBody>
      </p:sp>
      <p:graphicFrame>
        <p:nvGraphicFramePr>
          <p:cNvPr id="136" name="Google Shape;136;p23"/>
          <p:cNvGraphicFramePr/>
          <p:nvPr>
            <p:extLst>
              <p:ext uri="{D42A27DB-BD31-4B8C-83A1-F6EECF244321}">
                <p14:modId xmlns:p14="http://schemas.microsoft.com/office/powerpoint/2010/main" val="2783095483"/>
              </p:ext>
            </p:extLst>
          </p:nvPr>
        </p:nvGraphicFramePr>
        <p:xfrm>
          <a:off x="543824" y="3606636"/>
          <a:ext cx="3092125" cy="1188630"/>
        </p:xfrm>
        <a:graphic>
          <a:graphicData uri="http://schemas.openxmlformats.org/drawingml/2006/table">
            <a:tbl>
              <a:tblPr>
                <a:noFill/>
                <a:tableStyleId>{F395D762-E3C0-4266-B6ED-E5598B2E7540}</a:tableStyleId>
              </a:tblPr>
              <a:tblGrid>
                <a:gridCol w="2210475">
                  <a:extLst>
                    <a:ext uri="{9D8B030D-6E8A-4147-A177-3AD203B41FA5}">
                      <a16:colId xmlns:a16="http://schemas.microsoft.com/office/drawing/2014/main" val="20000"/>
                    </a:ext>
                  </a:extLst>
                </a:gridCol>
                <a:gridCol w="881650">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n"/>
                        <a:t>Broadcast TV</a:t>
                      </a:r>
                      <a:endParaRPr/>
                    </a:p>
                  </a:txBody>
                  <a:tcPr marL="91425" marR="91425" marT="91425" marB="91425"/>
                </a:tc>
                <a:tc>
                  <a:txBody>
                    <a:bodyPr/>
                    <a:lstStyle/>
                    <a:p>
                      <a:pPr marL="0" lvl="0" indent="0" algn="l" rtl="0">
                        <a:spcBef>
                          <a:spcPts val="0"/>
                        </a:spcBef>
                        <a:spcAft>
                          <a:spcPts val="0"/>
                        </a:spcAft>
                        <a:buNone/>
                      </a:pPr>
                      <a:r>
                        <a:rPr lang="en" dirty="0" smtClean="0"/>
                        <a:t>$20</a:t>
                      </a:r>
                      <a:endParaRPr dirty="0"/>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a:t>Basic Cable</a:t>
                      </a:r>
                      <a:endParaRPr/>
                    </a:p>
                  </a:txBody>
                  <a:tcPr marL="91425" marR="91425" marT="91425" marB="91425"/>
                </a:tc>
                <a:tc>
                  <a:txBody>
                    <a:bodyPr/>
                    <a:lstStyle/>
                    <a:p>
                      <a:pPr marL="0" lvl="0" indent="0" algn="l" rtl="0">
                        <a:spcBef>
                          <a:spcPts val="0"/>
                        </a:spcBef>
                        <a:spcAft>
                          <a:spcPts val="0"/>
                        </a:spcAft>
                        <a:buNone/>
                      </a:pPr>
                      <a:r>
                        <a:rPr lang="en"/>
                        <a:t>$80</a:t>
                      </a:r>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dirty="0"/>
                        <a:t>Premium Cable</a:t>
                      </a:r>
                      <a:endParaRPr dirty="0"/>
                    </a:p>
                  </a:txBody>
                  <a:tcPr marL="91425" marR="91425" marT="91425" marB="91425"/>
                </a:tc>
                <a:tc>
                  <a:txBody>
                    <a:bodyPr/>
                    <a:lstStyle/>
                    <a:p>
                      <a:pPr marL="0" lvl="0" indent="0" algn="l" rtl="0">
                        <a:spcBef>
                          <a:spcPts val="0"/>
                        </a:spcBef>
                        <a:spcAft>
                          <a:spcPts val="0"/>
                        </a:spcAft>
                        <a:buNone/>
                      </a:pPr>
                      <a:r>
                        <a:rPr lang="en" dirty="0"/>
                        <a:t>$125</a:t>
                      </a:r>
                      <a:endParaRPr dirty="0"/>
                    </a:p>
                  </a:txBody>
                  <a:tcPr marL="91425" marR="91425" marT="91425" marB="91425"/>
                </a:tc>
                <a:extLst>
                  <a:ext uri="{0D108BD9-81ED-4DB2-BD59-A6C34878D82A}">
                    <a16:rowId xmlns:a16="http://schemas.microsoft.com/office/drawing/2014/main" val="10002"/>
                  </a:ext>
                </a:extLst>
              </a:tr>
            </a:tbl>
          </a:graphicData>
        </a:graphic>
      </p:graphicFrame>
      <p:graphicFrame>
        <p:nvGraphicFramePr>
          <p:cNvPr id="137" name="Google Shape;137;p23"/>
          <p:cNvGraphicFramePr/>
          <p:nvPr>
            <p:extLst>
              <p:ext uri="{D42A27DB-BD31-4B8C-83A1-F6EECF244321}">
                <p14:modId xmlns:p14="http://schemas.microsoft.com/office/powerpoint/2010/main" val="2655099756"/>
              </p:ext>
            </p:extLst>
          </p:nvPr>
        </p:nvGraphicFramePr>
        <p:xfrm>
          <a:off x="5537424" y="2983107"/>
          <a:ext cx="3092125" cy="396210"/>
        </p:xfrm>
        <a:graphic>
          <a:graphicData uri="http://schemas.openxmlformats.org/drawingml/2006/table">
            <a:tbl>
              <a:tblPr>
                <a:noFill/>
                <a:tableStyleId>{F395D762-E3C0-4266-B6ED-E5598B2E7540}</a:tableStyleId>
              </a:tblPr>
              <a:tblGrid>
                <a:gridCol w="2233375">
                  <a:extLst>
                    <a:ext uri="{9D8B030D-6E8A-4147-A177-3AD203B41FA5}">
                      <a16:colId xmlns:a16="http://schemas.microsoft.com/office/drawing/2014/main" val="20000"/>
                    </a:ext>
                  </a:extLst>
                </a:gridCol>
                <a:gridCol w="858750">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n" dirty="0"/>
                        <a:t>Average Cost</a:t>
                      </a:r>
                      <a:endParaRPr dirty="0"/>
                    </a:p>
                  </a:txBody>
                  <a:tcPr marL="91425" marR="91425" marT="91425" marB="91425"/>
                </a:tc>
                <a:tc>
                  <a:txBody>
                    <a:bodyPr/>
                    <a:lstStyle/>
                    <a:p>
                      <a:pPr marL="0" lvl="0" indent="0" algn="l" rtl="0">
                        <a:spcBef>
                          <a:spcPts val="0"/>
                        </a:spcBef>
                        <a:spcAft>
                          <a:spcPts val="0"/>
                        </a:spcAft>
                        <a:buNone/>
                      </a:pPr>
                      <a:r>
                        <a:rPr lang="en" dirty="0" smtClean="0"/>
                        <a:t>$70</a:t>
                      </a:r>
                      <a:endParaRPr dirty="0"/>
                    </a:p>
                  </a:txBody>
                  <a:tcPr marL="91425" marR="91425" marT="91425" marB="91425"/>
                </a:tc>
                <a:extLst>
                  <a:ext uri="{0D108BD9-81ED-4DB2-BD59-A6C34878D82A}">
                    <a16:rowId xmlns:a16="http://schemas.microsoft.com/office/drawing/2014/main" val="10000"/>
                  </a:ext>
                </a:extLst>
              </a:tr>
            </a:tbl>
          </a:graphicData>
        </a:graphic>
      </p:graphicFrame>
      <p:graphicFrame>
        <p:nvGraphicFramePr>
          <p:cNvPr id="138" name="Google Shape;138;p23"/>
          <p:cNvGraphicFramePr/>
          <p:nvPr>
            <p:extLst>
              <p:ext uri="{D42A27DB-BD31-4B8C-83A1-F6EECF244321}">
                <p14:modId xmlns:p14="http://schemas.microsoft.com/office/powerpoint/2010/main" val="338384366"/>
              </p:ext>
            </p:extLst>
          </p:nvPr>
        </p:nvGraphicFramePr>
        <p:xfrm>
          <a:off x="5537425" y="3666793"/>
          <a:ext cx="3092125" cy="396210"/>
        </p:xfrm>
        <a:graphic>
          <a:graphicData uri="http://schemas.openxmlformats.org/drawingml/2006/table">
            <a:tbl>
              <a:tblPr>
                <a:noFill/>
                <a:tableStyleId>{F395D762-E3C0-4266-B6ED-E5598B2E7540}</a:tableStyleId>
              </a:tblPr>
              <a:tblGrid>
                <a:gridCol w="2233375">
                  <a:extLst>
                    <a:ext uri="{9D8B030D-6E8A-4147-A177-3AD203B41FA5}">
                      <a16:colId xmlns:a16="http://schemas.microsoft.com/office/drawing/2014/main" val="20000"/>
                    </a:ext>
                  </a:extLst>
                </a:gridCol>
                <a:gridCol w="858750">
                  <a:extLst>
                    <a:ext uri="{9D8B030D-6E8A-4147-A177-3AD203B41FA5}">
                      <a16:colId xmlns:a16="http://schemas.microsoft.com/office/drawing/2014/main" val="20001"/>
                    </a:ext>
                  </a:extLst>
                </a:gridCol>
              </a:tblGrid>
              <a:tr h="0">
                <a:tc>
                  <a:txBody>
                    <a:bodyPr/>
                    <a:lstStyle/>
                    <a:p>
                      <a:pPr marL="0" lvl="0" indent="0" algn="l" rtl="0">
                        <a:spcBef>
                          <a:spcPts val="0"/>
                        </a:spcBef>
                        <a:spcAft>
                          <a:spcPts val="0"/>
                        </a:spcAft>
                        <a:buNone/>
                      </a:pPr>
                      <a:r>
                        <a:rPr lang="en" dirty="0"/>
                        <a:t>Average Cost</a:t>
                      </a:r>
                      <a:endParaRPr dirty="0"/>
                    </a:p>
                  </a:txBody>
                  <a:tcPr marL="91425" marR="91425" marT="91425" marB="91425"/>
                </a:tc>
                <a:tc>
                  <a:txBody>
                    <a:bodyPr/>
                    <a:lstStyle/>
                    <a:p>
                      <a:pPr marL="0" lvl="0" indent="0" algn="l" rtl="0">
                        <a:spcBef>
                          <a:spcPts val="0"/>
                        </a:spcBef>
                        <a:spcAft>
                          <a:spcPts val="0"/>
                        </a:spcAft>
                        <a:buNone/>
                      </a:pPr>
                      <a:r>
                        <a:rPr lang="en" dirty="0" smtClean="0"/>
                        <a:t>$100</a:t>
                      </a:r>
                      <a:endParaRPr dirty="0"/>
                    </a:p>
                  </a:txBody>
                  <a:tcPr marL="91425" marR="91425" marT="91425" marB="91425"/>
                </a:tc>
                <a:extLst>
                  <a:ext uri="{0D108BD9-81ED-4DB2-BD59-A6C34878D82A}">
                    <a16:rowId xmlns:a16="http://schemas.microsoft.com/office/drawing/2014/main" val="10000"/>
                  </a:ext>
                </a:extLst>
              </a:tr>
            </a:tbl>
          </a:graphicData>
        </a:graphic>
      </p:graphicFrame>
      <p:graphicFrame>
        <p:nvGraphicFramePr>
          <p:cNvPr id="139" name="Google Shape;139;p23"/>
          <p:cNvGraphicFramePr/>
          <p:nvPr>
            <p:extLst>
              <p:ext uri="{D42A27DB-BD31-4B8C-83A1-F6EECF244321}">
                <p14:modId xmlns:p14="http://schemas.microsoft.com/office/powerpoint/2010/main" val="1823026992"/>
              </p:ext>
            </p:extLst>
          </p:nvPr>
        </p:nvGraphicFramePr>
        <p:xfrm>
          <a:off x="555299" y="2081953"/>
          <a:ext cx="3080650" cy="792420"/>
        </p:xfrm>
        <a:graphic>
          <a:graphicData uri="http://schemas.openxmlformats.org/drawingml/2006/table">
            <a:tbl>
              <a:tblPr>
                <a:noFill/>
                <a:tableStyleId>{F395D762-E3C0-4266-B6ED-E5598B2E7540}</a:tableStyleId>
              </a:tblPr>
              <a:tblGrid>
                <a:gridCol w="1540325">
                  <a:extLst>
                    <a:ext uri="{9D8B030D-6E8A-4147-A177-3AD203B41FA5}">
                      <a16:colId xmlns:a16="http://schemas.microsoft.com/office/drawing/2014/main" val="20000"/>
                    </a:ext>
                  </a:extLst>
                </a:gridCol>
                <a:gridCol w="1540325">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n"/>
                        <a:t>Voice Only</a:t>
                      </a:r>
                      <a:endParaRPr/>
                    </a:p>
                  </a:txBody>
                  <a:tcPr marL="91425" marR="91425" marT="91425" marB="91425"/>
                </a:tc>
                <a:tc>
                  <a:txBody>
                    <a:bodyPr/>
                    <a:lstStyle/>
                    <a:p>
                      <a:pPr marL="0" lvl="0" indent="0" algn="l" rtl="0">
                        <a:spcBef>
                          <a:spcPts val="0"/>
                        </a:spcBef>
                        <a:spcAft>
                          <a:spcPts val="0"/>
                        </a:spcAft>
                        <a:buNone/>
                      </a:pPr>
                      <a:r>
                        <a:rPr lang="en" dirty="0"/>
                        <a:t>$40</a:t>
                      </a:r>
                      <a:endParaRPr dirty="0"/>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dirty="0"/>
                        <a:t>Voice &amp; Data</a:t>
                      </a:r>
                      <a:endParaRPr dirty="0"/>
                    </a:p>
                  </a:txBody>
                  <a:tcPr marL="91425" marR="91425" marT="91425" marB="91425"/>
                </a:tc>
                <a:tc>
                  <a:txBody>
                    <a:bodyPr/>
                    <a:lstStyle/>
                    <a:p>
                      <a:pPr marL="0" lvl="0" indent="0" algn="l" rtl="0">
                        <a:spcBef>
                          <a:spcPts val="0"/>
                        </a:spcBef>
                        <a:spcAft>
                          <a:spcPts val="0"/>
                        </a:spcAft>
                        <a:buNone/>
                      </a:pPr>
                      <a:r>
                        <a:rPr lang="en" dirty="0"/>
                        <a:t>$75</a:t>
                      </a:r>
                      <a:endParaRPr dirty="0"/>
                    </a:p>
                  </a:txBody>
                  <a:tcPr marL="91425" marR="91425" marT="91425" marB="91425"/>
                </a:tc>
                <a:extLst>
                  <a:ext uri="{0D108BD9-81ED-4DB2-BD59-A6C34878D82A}">
                    <a16:rowId xmlns:a16="http://schemas.microsoft.com/office/drawing/2014/main" val="10001"/>
                  </a:ext>
                </a:extLst>
              </a:tr>
            </a:tbl>
          </a:graphicData>
        </a:graphic>
      </p:graphicFrame>
      <p:graphicFrame>
        <p:nvGraphicFramePr>
          <p:cNvPr id="140" name="Google Shape;140;p23"/>
          <p:cNvGraphicFramePr/>
          <p:nvPr>
            <p:extLst>
              <p:ext uri="{D42A27DB-BD31-4B8C-83A1-F6EECF244321}">
                <p14:modId xmlns:p14="http://schemas.microsoft.com/office/powerpoint/2010/main" val="2976095635"/>
              </p:ext>
            </p:extLst>
          </p:nvPr>
        </p:nvGraphicFramePr>
        <p:xfrm>
          <a:off x="5537425" y="4548584"/>
          <a:ext cx="3149400" cy="396210"/>
        </p:xfrm>
        <a:graphic>
          <a:graphicData uri="http://schemas.openxmlformats.org/drawingml/2006/table">
            <a:tbl>
              <a:tblPr>
                <a:noFill/>
                <a:tableStyleId>{F395D762-E3C0-4266-B6ED-E5598B2E7540}</a:tableStyleId>
              </a:tblPr>
              <a:tblGrid>
                <a:gridCol w="2250575">
                  <a:extLst>
                    <a:ext uri="{9D8B030D-6E8A-4147-A177-3AD203B41FA5}">
                      <a16:colId xmlns:a16="http://schemas.microsoft.com/office/drawing/2014/main" val="20000"/>
                    </a:ext>
                  </a:extLst>
                </a:gridCol>
                <a:gridCol w="898825">
                  <a:extLst>
                    <a:ext uri="{9D8B030D-6E8A-4147-A177-3AD203B41FA5}">
                      <a16:colId xmlns:a16="http://schemas.microsoft.com/office/drawing/2014/main" val="20001"/>
                    </a:ext>
                  </a:extLst>
                </a:gridCol>
              </a:tblGrid>
              <a:tr h="368047">
                <a:tc>
                  <a:txBody>
                    <a:bodyPr/>
                    <a:lstStyle/>
                    <a:p>
                      <a:pPr marL="0" lvl="0" indent="0" algn="l" rtl="0">
                        <a:spcBef>
                          <a:spcPts val="0"/>
                        </a:spcBef>
                        <a:spcAft>
                          <a:spcPts val="0"/>
                        </a:spcAft>
                        <a:buNone/>
                      </a:pPr>
                      <a:r>
                        <a:rPr lang="en" dirty="0"/>
                        <a:t>Average Cost</a:t>
                      </a:r>
                      <a:endParaRPr dirty="0"/>
                    </a:p>
                  </a:txBody>
                  <a:tcPr marL="91425" marR="91425" marT="91425" marB="91425"/>
                </a:tc>
                <a:tc>
                  <a:txBody>
                    <a:bodyPr/>
                    <a:lstStyle/>
                    <a:p>
                      <a:pPr marL="0" lvl="0" indent="0" algn="l" rtl="0">
                        <a:spcBef>
                          <a:spcPts val="0"/>
                        </a:spcBef>
                        <a:spcAft>
                          <a:spcPts val="0"/>
                        </a:spcAft>
                        <a:buNone/>
                      </a:pPr>
                      <a:r>
                        <a:rPr lang="en" dirty="0" smtClean="0"/>
                        <a:t>$20</a:t>
                      </a:r>
                      <a:endParaRPr dirty="0"/>
                    </a:p>
                  </a:txBody>
                  <a:tcPr marL="91425" marR="91425" marT="91425" marB="91425"/>
                </a:tc>
                <a:extLst>
                  <a:ext uri="{0D108BD9-81ED-4DB2-BD59-A6C34878D82A}">
                    <a16:rowId xmlns:a16="http://schemas.microsoft.com/office/drawing/2014/main" val="10000"/>
                  </a:ext>
                </a:extLst>
              </a:tr>
            </a:tbl>
          </a:graphicData>
        </a:graphic>
      </p:graphicFrame>
      <p:pic>
        <p:nvPicPr>
          <p:cNvPr id="141" name="Google Shape;141;p23" descr="NGPF_LG.png"/>
          <p:cNvPicPr preferRelativeResize="0"/>
          <p:nvPr/>
        </p:nvPicPr>
        <p:blipFill>
          <a:blip r:embed="rId6">
            <a:alphaModFix/>
          </a:blip>
          <a:stretch>
            <a:fillRect/>
          </a:stretch>
        </p:blipFill>
        <p:spPr>
          <a:xfrm>
            <a:off x="289575" y="-51125"/>
            <a:ext cx="2743200" cy="1371600"/>
          </a:xfrm>
          <a:prstGeom prst="rect">
            <a:avLst/>
          </a:prstGeom>
          <a:noFill/>
          <a:ln>
            <a:noFill/>
          </a:ln>
        </p:spPr>
      </p:pic>
      <p:sp>
        <p:nvSpPr>
          <p:cNvPr id="2" name="TextBox 1"/>
          <p:cNvSpPr txBox="1"/>
          <p:nvPr/>
        </p:nvSpPr>
        <p:spPr>
          <a:xfrm>
            <a:off x="4306475" y="2988122"/>
            <a:ext cx="1514201" cy="461665"/>
          </a:xfrm>
          <a:prstGeom prst="rect">
            <a:avLst/>
          </a:prstGeom>
          <a:noFill/>
        </p:spPr>
        <p:txBody>
          <a:bodyPr wrap="square" rtlCol="0">
            <a:spAutoFit/>
          </a:bodyPr>
          <a:lstStyle/>
          <a:p>
            <a:r>
              <a:rPr lang="en-US" sz="2400" dirty="0" smtClean="0">
                <a:solidFill>
                  <a:schemeClr val="accent4">
                    <a:lumMod val="50000"/>
                  </a:schemeClr>
                </a:solidFill>
                <a:latin typeface="Calibri" panose="020F0502020204030204" pitchFamily="34" charset="0"/>
                <a:cs typeface="Calibri" panose="020F0502020204030204" pitchFamily="34" charset="0"/>
              </a:rPr>
              <a:t>Internet </a:t>
            </a:r>
            <a:endParaRPr lang="en-US" sz="2400" dirty="0">
              <a:solidFill>
                <a:schemeClr val="accent4">
                  <a:lumMod val="50000"/>
                </a:schemeClr>
              </a:solidFill>
              <a:latin typeface="Calibri" panose="020F0502020204030204" pitchFamily="34" charset="0"/>
              <a:cs typeface="Calibri" panose="020F0502020204030204" pitchFamily="34" charset="0"/>
            </a:endParaRPr>
          </a:p>
        </p:txBody>
      </p:sp>
      <p:sp>
        <p:nvSpPr>
          <p:cNvPr id="3" name="TextBox 2"/>
          <p:cNvSpPr txBox="1"/>
          <p:nvPr/>
        </p:nvSpPr>
        <p:spPr>
          <a:xfrm>
            <a:off x="4589729" y="3631228"/>
            <a:ext cx="947695" cy="461665"/>
          </a:xfrm>
          <a:prstGeom prst="rect">
            <a:avLst/>
          </a:prstGeom>
          <a:noFill/>
        </p:spPr>
        <p:txBody>
          <a:bodyPr wrap="none" rtlCol="0">
            <a:spAutoFit/>
          </a:bodyPr>
          <a:lstStyle/>
          <a:p>
            <a:r>
              <a:rPr lang="en-US" sz="2400" dirty="0" smtClean="0">
                <a:latin typeface="Calibri" panose="020F0502020204030204" pitchFamily="34" charset="0"/>
                <a:cs typeface="Calibri" panose="020F0502020204030204" pitchFamily="34" charset="0"/>
              </a:rPr>
              <a:t>Hydro</a:t>
            </a:r>
            <a:endParaRPr lang="en-US" sz="2400" dirty="0">
              <a:latin typeface="Calibri" panose="020F0502020204030204" pitchFamily="34" charset="0"/>
              <a:cs typeface="Calibri" panose="020F0502020204030204" pitchFamily="34" charset="0"/>
            </a:endParaRPr>
          </a:p>
        </p:txBody>
      </p:sp>
      <p:sp>
        <p:nvSpPr>
          <p:cNvPr id="4" name="TextBox 3"/>
          <p:cNvSpPr txBox="1"/>
          <p:nvPr/>
        </p:nvSpPr>
        <p:spPr>
          <a:xfrm>
            <a:off x="4160448" y="4548584"/>
            <a:ext cx="1229824" cy="307777"/>
          </a:xfrm>
          <a:prstGeom prst="rect">
            <a:avLst/>
          </a:prstGeom>
          <a:noFill/>
        </p:spPr>
        <p:txBody>
          <a:bodyPr wrap="none" rtlCol="0">
            <a:spAutoFit/>
          </a:bodyPr>
          <a:lstStyle/>
          <a:p>
            <a:r>
              <a:rPr lang="en-US" dirty="0" smtClean="0"/>
              <a:t>Home Phone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4"/>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lnSpc>
                <a:spcPct val="115000"/>
              </a:lnSpc>
              <a:spcBef>
                <a:spcPts val="0"/>
              </a:spcBef>
              <a:spcAft>
                <a:spcPts val="0"/>
              </a:spcAft>
              <a:buClr>
                <a:schemeClr val="dk1"/>
              </a:buClr>
              <a:buSzPts val="1100"/>
              <a:buFont typeface="Arial"/>
              <a:buNone/>
            </a:pPr>
            <a:r>
              <a:rPr lang="en" sz="1800" b="0" i="1" u="sng">
                <a:solidFill>
                  <a:srgbClr val="0C4599"/>
                </a:solidFill>
                <a:latin typeface="Calibri"/>
                <a:ea typeface="Calibri"/>
                <a:cs typeface="Calibri"/>
                <a:sym typeface="Calibri"/>
                <a:hlinkClick r:id="rId3"/>
              </a:rPr>
              <a:t>Budgeting Unit Plan</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4"/>
              </a:rPr>
              <a:t>6.1 Budgeting Basics</a:t>
            </a:r>
            <a:endParaRPr sz="14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5"/>
              </a:rPr>
              <a:t>NGPF Activity Bank</a:t>
            </a:r>
            <a:endParaRPr sz="1400" b="0" i="1">
              <a:solidFill>
                <a:srgbClr val="0C4599"/>
              </a:solidFill>
              <a:latin typeface="Calibri"/>
              <a:ea typeface="Calibri"/>
              <a:cs typeface="Calibri"/>
              <a:sym typeface="Calibri"/>
            </a:endParaRPr>
          </a:p>
        </p:txBody>
      </p:sp>
      <p:sp>
        <p:nvSpPr>
          <p:cNvPr id="147" name="Google Shape;147;p24"/>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12:  </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Calculate your total monthly budget for the cost of living.</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r>
              <a:rPr lang="en" sz="2400">
                <a:solidFill>
                  <a:srgbClr val="E69138"/>
                </a:solidFill>
                <a:latin typeface="Calibri"/>
                <a:ea typeface="Calibri"/>
                <a:cs typeface="Calibri"/>
                <a:sym typeface="Calibri"/>
              </a:rPr>
              <a:t>Cost of Living = Rent + Renter’s Insurance + Cable/Satellite + Internet + Home Phone + Mobile Phone + Electricity/Gas</a:t>
            </a:r>
            <a:endParaRPr sz="2400">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148" name="Google Shape;148;p24" descr="NGPF_LG.png"/>
          <p:cNvPicPr preferRelativeResize="0"/>
          <p:nvPr/>
        </p:nvPicPr>
        <p:blipFill>
          <a:blip r:embed="rId6">
            <a:alphaModFix/>
          </a:blip>
          <a:stretch>
            <a:fillRect/>
          </a:stretch>
        </p:blipFill>
        <p:spPr>
          <a:xfrm>
            <a:off x="289575" y="-51125"/>
            <a:ext cx="2743200" cy="1371600"/>
          </a:xfrm>
          <a:prstGeom prst="rect">
            <a:avLst/>
          </a:prstGeom>
          <a:noFill/>
          <a:ln>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5"/>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lnSpc>
                <a:spcPct val="115000"/>
              </a:lnSpc>
              <a:spcBef>
                <a:spcPts val="0"/>
              </a:spcBef>
              <a:spcAft>
                <a:spcPts val="0"/>
              </a:spcAft>
              <a:buClr>
                <a:schemeClr val="dk1"/>
              </a:buClr>
              <a:buSzPts val="1100"/>
              <a:buFont typeface="Arial"/>
              <a:buNone/>
            </a:pPr>
            <a:r>
              <a:rPr lang="en" sz="1800" b="0" i="1" u="sng">
                <a:solidFill>
                  <a:srgbClr val="0C4599"/>
                </a:solidFill>
                <a:latin typeface="Calibri"/>
                <a:ea typeface="Calibri"/>
                <a:cs typeface="Calibri"/>
                <a:sym typeface="Calibri"/>
                <a:hlinkClick r:id="rId3"/>
              </a:rPr>
              <a:t>Budgeting Unit Plan</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4"/>
              </a:rPr>
              <a:t>6.1 Budgeting Basics</a:t>
            </a:r>
            <a:endParaRPr sz="14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5"/>
              </a:rPr>
              <a:t>NGPF Activity Bank</a:t>
            </a:r>
            <a:endParaRPr sz="1400" b="0" i="1">
              <a:solidFill>
                <a:srgbClr val="0C4599"/>
              </a:solidFill>
              <a:latin typeface="Calibri"/>
              <a:ea typeface="Calibri"/>
              <a:cs typeface="Calibri"/>
              <a:sym typeface="Calibri"/>
            </a:endParaRPr>
          </a:p>
        </p:txBody>
      </p:sp>
      <p:sp>
        <p:nvSpPr>
          <p:cNvPr id="154" name="Google Shape;154;p25"/>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dirty="0">
                <a:solidFill>
                  <a:srgbClr val="0C4599"/>
                </a:solidFill>
                <a:latin typeface="Calibri"/>
                <a:ea typeface="Calibri"/>
                <a:cs typeface="Calibri"/>
                <a:sym typeface="Calibri"/>
              </a:rPr>
              <a:t>STEP 13:  Public Transportation (Busses, Trains, etc.)</a:t>
            </a:r>
            <a:endParaRPr sz="2400" dirty="0">
              <a:solidFill>
                <a:srgbClr val="0C4599"/>
              </a:solidFill>
              <a:latin typeface="Calibri"/>
              <a:ea typeface="Calibri"/>
              <a:cs typeface="Calibri"/>
              <a:sym typeface="Calibri"/>
            </a:endParaRPr>
          </a:p>
          <a:p>
            <a:pPr marL="457200" lvl="0" indent="-381000" algn="l" rtl="0">
              <a:spcBef>
                <a:spcPts val="600"/>
              </a:spcBef>
              <a:spcAft>
                <a:spcPts val="0"/>
              </a:spcAft>
              <a:buClr>
                <a:srgbClr val="0C4599"/>
              </a:buClr>
              <a:buSzPts val="2400"/>
              <a:buFont typeface="Calibri"/>
              <a:buChar char="●"/>
            </a:pPr>
            <a:r>
              <a:rPr lang="en" sz="2400" dirty="0">
                <a:solidFill>
                  <a:srgbClr val="0C4599"/>
                </a:solidFill>
                <a:latin typeface="Calibri"/>
                <a:ea typeface="Calibri"/>
                <a:cs typeface="Calibri"/>
                <a:sym typeface="Calibri"/>
              </a:rPr>
              <a:t>If you’re living in a city that allows you to get where you need via </a:t>
            </a:r>
            <a:r>
              <a:rPr lang="en" sz="2400" dirty="0">
                <a:solidFill>
                  <a:srgbClr val="E69138"/>
                </a:solidFill>
                <a:latin typeface="Calibri"/>
                <a:ea typeface="Calibri"/>
                <a:cs typeface="Calibri"/>
                <a:sym typeface="Calibri"/>
              </a:rPr>
              <a:t>Public Transportation</a:t>
            </a:r>
            <a:r>
              <a:rPr lang="en" sz="2400" dirty="0">
                <a:solidFill>
                  <a:srgbClr val="0C4599"/>
                </a:solidFill>
                <a:latin typeface="Calibri"/>
                <a:ea typeface="Calibri"/>
                <a:cs typeface="Calibri"/>
                <a:sym typeface="Calibri"/>
              </a:rPr>
              <a:t>, and you’re not going to have a car at all, use one of the figures below:  </a:t>
            </a:r>
            <a:endParaRPr sz="2400" dirty="0">
              <a:solidFill>
                <a:srgbClr val="0C4599"/>
              </a:solidFill>
              <a:latin typeface="Calibri"/>
              <a:ea typeface="Calibri"/>
              <a:cs typeface="Calibri"/>
              <a:sym typeface="Calibri"/>
            </a:endParaRPr>
          </a:p>
          <a:p>
            <a:pPr marL="0" lvl="0" indent="0" algn="l" rtl="0">
              <a:spcBef>
                <a:spcPts val="600"/>
              </a:spcBef>
              <a:spcAft>
                <a:spcPts val="0"/>
              </a:spcAft>
              <a:buNone/>
            </a:pPr>
            <a:endParaRPr sz="2400" dirty="0">
              <a:solidFill>
                <a:srgbClr val="0C4599"/>
              </a:solidFill>
              <a:latin typeface="Calibri"/>
              <a:ea typeface="Calibri"/>
              <a:cs typeface="Calibri"/>
              <a:sym typeface="Calibri"/>
            </a:endParaRPr>
          </a:p>
          <a:p>
            <a:pPr marL="0" lvl="0" indent="0" algn="l" rtl="0">
              <a:spcBef>
                <a:spcPts val="600"/>
              </a:spcBef>
              <a:spcAft>
                <a:spcPts val="0"/>
              </a:spcAft>
              <a:buNone/>
            </a:pPr>
            <a:endParaRPr sz="2400" dirty="0">
              <a:solidFill>
                <a:srgbClr val="0C4599"/>
              </a:solidFill>
              <a:latin typeface="Calibri"/>
              <a:ea typeface="Calibri"/>
              <a:cs typeface="Calibri"/>
              <a:sym typeface="Calibri"/>
            </a:endParaRPr>
          </a:p>
          <a:p>
            <a:pPr marL="457200" lvl="0" indent="0" algn="l" rtl="0">
              <a:spcBef>
                <a:spcPts val="600"/>
              </a:spcBef>
              <a:spcAft>
                <a:spcPts val="0"/>
              </a:spcAft>
              <a:buNone/>
            </a:pPr>
            <a:endParaRPr sz="2400" dirty="0">
              <a:solidFill>
                <a:srgbClr val="0C4599"/>
              </a:solidFill>
              <a:latin typeface="Calibri"/>
              <a:ea typeface="Calibri"/>
              <a:cs typeface="Calibri"/>
              <a:sym typeface="Calibri"/>
            </a:endParaRPr>
          </a:p>
          <a:p>
            <a:pPr marL="0" lvl="0" indent="0" algn="l" rtl="0">
              <a:spcBef>
                <a:spcPts val="600"/>
              </a:spcBef>
              <a:spcAft>
                <a:spcPts val="0"/>
              </a:spcAft>
              <a:buNone/>
            </a:pPr>
            <a:r>
              <a:rPr lang="en" sz="2000" dirty="0">
                <a:solidFill>
                  <a:srgbClr val="0C4599"/>
                </a:solidFill>
                <a:latin typeface="Calibri"/>
                <a:ea typeface="Calibri"/>
                <a:cs typeface="Calibri"/>
                <a:sym typeface="Calibri"/>
              </a:rPr>
              <a:t>**</a:t>
            </a:r>
            <a:r>
              <a:rPr lang="en" sz="2000" i="1" dirty="0">
                <a:solidFill>
                  <a:srgbClr val="0C4599"/>
                </a:solidFill>
                <a:latin typeface="Calibri"/>
                <a:ea typeface="Calibri"/>
                <a:cs typeface="Calibri"/>
                <a:sym typeface="Calibri"/>
              </a:rPr>
              <a:t>If you will </a:t>
            </a:r>
            <a:r>
              <a:rPr lang="en" sz="2000" i="1" u="sng" dirty="0">
                <a:solidFill>
                  <a:srgbClr val="0C4599"/>
                </a:solidFill>
                <a:latin typeface="Calibri"/>
                <a:ea typeface="Calibri"/>
                <a:cs typeface="Calibri"/>
                <a:sym typeface="Calibri"/>
              </a:rPr>
              <a:t>only</a:t>
            </a:r>
            <a:r>
              <a:rPr lang="en" sz="2000" i="1" dirty="0">
                <a:solidFill>
                  <a:srgbClr val="0C4599"/>
                </a:solidFill>
                <a:latin typeface="Calibri"/>
                <a:ea typeface="Calibri"/>
                <a:cs typeface="Calibri"/>
                <a:sym typeface="Calibri"/>
              </a:rPr>
              <a:t> use public transportation, skip to Step 18 </a:t>
            </a:r>
            <a:endParaRPr sz="2000" i="1" dirty="0">
              <a:solidFill>
                <a:srgbClr val="0C4599"/>
              </a:solidFill>
              <a:latin typeface="Calibri"/>
              <a:ea typeface="Calibri"/>
              <a:cs typeface="Calibri"/>
              <a:sym typeface="Calibri"/>
            </a:endParaRPr>
          </a:p>
        </p:txBody>
      </p:sp>
      <p:graphicFrame>
        <p:nvGraphicFramePr>
          <p:cNvPr id="155" name="Google Shape;155;p25"/>
          <p:cNvGraphicFramePr/>
          <p:nvPr>
            <p:extLst>
              <p:ext uri="{D42A27DB-BD31-4B8C-83A1-F6EECF244321}">
                <p14:modId xmlns:p14="http://schemas.microsoft.com/office/powerpoint/2010/main" val="1281805701"/>
              </p:ext>
            </p:extLst>
          </p:nvPr>
        </p:nvGraphicFramePr>
        <p:xfrm>
          <a:off x="457200" y="2949650"/>
          <a:ext cx="8029375" cy="1188630"/>
        </p:xfrm>
        <a:graphic>
          <a:graphicData uri="http://schemas.openxmlformats.org/drawingml/2006/table">
            <a:tbl>
              <a:tblPr>
                <a:noFill/>
                <a:tableStyleId>{F395D762-E3C0-4266-B6ED-E5598B2E7540}</a:tableStyleId>
              </a:tblPr>
              <a:tblGrid>
                <a:gridCol w="2618200">
                  <a:extLst>
                    <a:ext uri="{9D8B030D-6E8A-4147-A177-3AD203B41FA5}">
                      <a16:colId xmlns:a16="http://schemas.microsoft.com/office/drawing/2014/main" val="20000"/>
                    </a:ext>
                  </a:extLst>
                </a:gridCol>
                <a:gridCol w="1047250">
                  <a:extLst>
                    <a:ext uri="{9D8B030D-6E8A-4147-A177-3AD203B41FA5}">
                      <a16:colId xmlns:a16="http://schemas.microsoft.com/office/drawing/2014/main" val="20001"/>
                    </a:ext>
                  </a:extLst>
                </a:gridCol>
                <a:gridCol w="3384800">
                  <a:extLst>
                    <a:ext uri="{9D8B030D-6E8A-4147-A177-3AD203B41FA5}">
                      <a16:colId xmlns:a16="http://schemas.microsoft.com/office/drawing/2014/main" val="20002"/>
                    </a:ext>
                  </a:extLst>
                </a:gridCol>
                <a:gridCol w="979125">
                  <a:extLst>
                    <a:ext uri="{9D8B030D-6E8A-4147-A177-3AD203B41FA5}">
                      <a16:colId xmlns:a16="http://schemas.microsoft.com/office/drawing/2014/main" val="20003"/>
                    </a:ext>
                  </a:extLst>
                </a:gridCol>
              </a:tblGrid>
              <a:tr h="381000">
                <a:tc>
                  <a:txBody>
                    <a:bodyPr/>
                    <a:lstStyle/>
                    <a:p>
                      <a:pPr marL="0" lvl="0" indent="0" algn="l" rtl="0">
                        <a:spcBef>
                          <a:spcPts val="0"/>
                        </a:spcBef>
                        <a:spcAft>
                          <a:spcPts val="0"/>
                        </a:spcAft>
                        <a:buNone/>
                      </a:pPr>
                      <a:r>
                        <a:rPr lang="en" dirty="0" smtClean="0"/>
                        <a:t>Winnipeg, MB</a:t>
                      </a:r>
                      <a:endParaRPr dirty="0"/>
                    </a:p>
                  </a:txBody>
                  <a:tcPr marL="91425" marR="91425" marT="91425" marB="91425"/>
                </a:tc>
                <a:tc>
                  <a:txBody>
                    <a:bodyPr/>
                    <a:lstStyle/>
                    <a:p>
                      <a:pPr marL="0" lvl="0" indent="0" algn="l" rtl="0">
                        <a:spcBef>
                          <a:spcPts val="0"/>
                        </a:spcBef>
                        <a:spcAft>
                          <a:spcPts val="0"/>
                        </a:spcAft>
                        <a:buNone/>
                      </a:pPr>
                      <a:r>
                        <a:rPr lang="en" dirty="0" smtClean="0"/>
                        <a:t>$60</a:t>
                      </a:r>
                      <a:endParaRPr dirty="0"/>
                    </a:p>
                  </a:txBody>
                  <a:tcPr marL="91425" marR="91425" marT="91425" marB="91425"/>
                </a:tc>
                <a:tc>
                  <a:txBody>
                    <a:bodyPr/>
                    <a:lstStyle/>
                    <a:p>
                      <a:pPr marL="0" lvl="0" indent="0" algn="l" rtl="0">
                        <a:spcBef>
                          <a:spcPts val="0"/>
                        </a:spcBef>
                        <a:spcAft>
                          <a:spcPts val="0"/>
                        </a:spcAft>
                        <a:buNone/>
                      </a:pPr>
                      <a:r>
                        <a:rPr lang="en" dirty="0" smtClean="0"/>
                        <a:t>Toronto</a:t>
                      </a:r>
                      <a:endParaRPr dirty="0"/>
                    </a:p>
                  </a:txBody>
                  <a:tcPr marL="91425" marR="91425" marT="91425" marB="91425"/>
                </a:tc>
                <a:tc>
                  <a:txBody>
                    <a:bodyPr/>
                    <a:lstStyle/>
                    <a:p>
                      <a:pPr marL="0" lvl="0" indent="0" algn="l" rtl="0">
                        <a:spcBef>
                          <a:spcPts val="0"/>
                        </a:spcBef>
                        <a:spcAft>
                          <a:spcPts val="0"/>
                        </a:spcAft>
                        <a:buNone/>
                      </a:pPr>
                      <a:r>
                        <a:rPr lang="en" dirty="0"/>
                        <a:t>$135</a:t>
                      </a:r>
                      <a:endParaRPr dirty="0"/>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dirty="0" smtClean="0"/>
                        <a:t>Calgary</a:t>
                      </a:r>
                      <a:endParaRPr dirty="0"/>
                    </a:p>
                  </a:txBody>
                  <a:tcPr marL="91425" marR="91425" marT="91425" marB="91425"/>
                </a:tc>
                <a:tc>
                  <a:txBody>
                    <a:bodyPr/>
                    <a:lstStyle/>
                    <a:p>
                      <a:pPr marL="0" lvl="0" indent="0" algn="l" rtl="0">
                        <a:spcBef>
                          <a:spcPts val="0"/>
                        </a:spcBef>
                        <a:spcAft>
                          <a:spcPts val="0"/>
                        </a:spcAft>
                        <a:buNone/>
                      </a:pPr>
                      <a:r>
                        <a:rPr lang="en" dirty="0"/>
                        <a:t>$105</a:t>
                      </a:r>
                      <a:endParaRPr dirty="0"/>
                    </a:p>
                  </a:txBody>
                  <a:tcPr marL="91425" marR="91425" marT="91425" marB="91425"/>
                </a:tc>
                <a:tc>
                  <a:txBody>
                    <a:bodyPr/>
                    <a:lstStyle/>
                    <a:p>
                      <a:pPr marL="0" lvl="0" indent="0" algn="l" rtl="0">
                        <a:spcBef>
                          <a:spcPts val="0"/>
                        </a:spcBef>
                        <a:spcAft>
                          <a:spcPts val="0"/>
                        </a:spcAft>
                        <a:buNone/>
                      </a:pPr>
                      <a:r>
                        <a:rPr lang="en" dirty="0" smtClean="0"/>
                        <a:t>Regina</a:t>
                      </a:r>
                      <a:endParaRPr dirty="0"/>
                    </a:p>
                  </a:txBody>
                  <a:tcPr marL="91425" marR="91425" marT="91425" marB="91425"/>
                </a:tc>
                <a:tc>
                  <a:txBody>
                    <a:bodyPr/>
                    <a:lstStyle/>
                    <a:p>
                      <a:pPr marL="0" lvl="0" indent="0" algn="l" rtl="0">
                        <a:spcBef>
                          <a:spcPts val="0"/>
                        </a:spcBef>
                        <a:spcAft>
                          <a:spcPts val="0"/>
                        </a:spcAft>
                        <a:buNone/>
                      </a:pPr>
                      <a:r>
                        <a:rPr lang="en" dirty="0" smtClean="0"/>
                        <a:t>$50</a:t>
                      </a:r>
                      <a:endParaRPr dirty="0"/>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dirty="0" smtClean="0"/>
                        <a:t>Vancouver</a:t>
                      </a:r>
                      <a:endParaRPr dirty="0"/>
                    </a:p>
                  </a:txBody>
                  <a:tcPr marL="91425" marR="91425" marT="91425" marB="91425"/>
                </a:tc>
                <a:tc>
                  <a:txBody>
                    <a:bodyPr/>
                    <a:lstStyle/>
                    <a:p>
                      <a:pPr marL="0" lvl="0" indent="0" algn="l" rtl="0">
                        <a:spcBef>
                          <a:spcPts val="0"/>
                        </a:spcBef>
                        <a:spcAft>
                          <a:spcPts val="0"/>
                        </a:spcAft>
                        <a:buNone/>
                      </a:pPr>
                      <a:r>
                        <a:rPr lang="en"/>
                        <a:t>$120</a:t>
                      </a:r>
                      <a:endParaRPr/>
                    </a:p>
                  </a:txBody>
                  <a:tcPr marL="91425" marR="91425" marT="91425" marB="91425"/>
                </a:tc>
                <a:tc>
                  <a:txBody>
                    <a:bodyPr/>
                    <a:lstStyle/>
                    <a:p>
                      <a:pPr marL="0" lvl="0" indent="0" algn="l" rtl="0">
                        <a:spcBef>
                          <a:spcPts val="0"/>
                        </a:spcBef>
                        <a:spcAft>
                          <a:spcPts val="0"/>
                        </a:spcAft>
                        <a:buNone/>
                      </a:pPr>
                      <a:r>
                        <a:rPr lang="en"/>
                        <a:t>I’m going to use a car instead</a:t>
                      </a:r>
                      <a:endParaRPr/>
                    </a:p>
                  </a:txBody>
                  <a:tcPr marL="91425" marR="91425" marT="91425" marB="91425"/>
                </a:tc>
                <a:tc>
                  <a:txBody>
                    <a:bodyPr/>
                    <a:lstStyle/>
                    <a:p>
                      <a:pPr marL="0" lvl="0" indent="0" algn="l" rtl="0">
                        <a:spcBef>
                          <a:spcPts val="0"/>
                        </a:spcBef>
                        <a:spcAft>
                          <a:spcPts val="0"/>
                        </a:spcAft>
                        <a:buNone/>
                      </a:pPr>
                      <a:r>
                        <a:rPr lang="en" dirty="0"/>
                        <a:t>$0</a:t>
                      </a:r>
                      <a:endParaRPr dirty="0"/>
                    </a:p>
                  </a:txBody>
                  <a:tcPr marL="91425" marR="91425" marT="91425" marB="91425"/>
                </a:tc>
                <a:extLst>
                  <a:ext uri="{0D108BD9-81ED-4DB2-BD59-A6C34878D82A}">
                    <a16:rowId xmlns:a16="http://schemas.microsoft.com/office/drawing/2014/main" val="10002"/>
                  </a:ext>
                </a:extLst>
              </a:tr>
            </a:tbl>
          </a:graphicData>
        </a:graphic>
      </p:graphicFrame>
      <p:pic>
        <p:nvPicPr>
          <p:cNvPr id="156" name="Google Shape;156;p25" descr="NGPF_LG.png"/>
          <p:cNvPicPr preferRelativeResize="0"/>
          <p:nvPr/>
        </p:nvPicPr>
        <p:blipFill>
          <a:blip r:embed="rId6">
            <a:alphaModFix/>
          </a:blip>
          <a:stretch>
            <a:fillRect/>
          </a:stretch>
        </p:blipFill>
        <p:spPr>
          <a:xfrm>
            <a:off x="289575" y="-51125"/>
            <a:ext cx="2743200" cy="13716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6"/>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lnSpc>
                <a:spcPct val="115000"/>
              </a:lnSpc>
              <a:spcBef>
                <a:spcPts val="0"/>
              </a:spcBef>
              <a:spcAft>
                <a:spcPts val="0"/>
              </a:spcAft>
              <a:buClr>
                <a:schemeClr val="dk1"/>
              </a:buClr>
              <a:buSzPts val="1100"/>
              <a:buFont typeface="Arial"/>
              <a:buNone/>
            </a:pPr>
            <a:r>
              <a:rPr lang="en" sz="1800" b="0" i="1" u="sng">
                <a:solidFill>
                  <a:srgbClr val="0C4599"/>
                </a:solidFill>
                <a:latin typeface="Calibri"/>
                <a:ea typeface="Calibri"/>
                <a:cs typeface="Calibri"/>
                <a:sym typeface="Calibri"/>
                <a:hlinkClick r:id="rId3"/>
              </a:rPr>
              <a:t>Budgeting Unit Plan</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4"/>
              </a:rPr>
              <a:t>6.1 Budgeting Basics</a:t>
            </a:r>
            <a:endParaRPr sz="14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5"/>
              </a:rPr>
              <a:t>NGPF Activity Bank</a:t>
            </a:r>
            <a:endParaRPr sz="1400" b="0" i="1">
              <a:solidFill>
                <a:srgbClr val="0C4599"/>
              </a:solidFill>
              <a:latin typeface="Calibri"/>
              <a:ea typeface="Calibri"/>
              <a:cs typeface="Calibri"/>
              <a:sym typeface="Calibri"/>
            </a:endParaRPr>
          </a:p>
        </p:txBody>
      </p:sp>
      <p:sp>
        <p:nvSpPr>
          <p:cNvPr id="162" name="Google Shape;162;p26"/>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14:  Car Payment</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381000" algn="l" rtl="0">
              <a:spcBef>
                <a:spcPts val="600"/>
              </a:spcBef>
              <a:spcAft>
                <a:spcPts val="0"/>
              </a:spcAft>
              <a:buClr>
                <a:srgbClr val="0C4599"/>
              </a:buClr>
              <a:buSzPts val="2400"/>
              <a:buFont typeface="Calibri"/>
              <a:buChar char="●"/>
            </a:pPr>
            <a:r>
              <a:rPr lang="en" sz="2400">
                <a:solidFill>
                  <a:srgbClr val="0C4599"/>
                </a:solidFill>
                <a:latin typeface="Calibri"/>
                <a:ea typeface="Calibri"/>
                <a:cs typeface="Calibri"/>
                <a:sym typeface="Calibri"/>
              </a:rPr>
              <a:t>If you’re going to have a car, choose one of the following </a:t>
            </a:r>
            <a:r>
              <a:rPr lang="en" sz="2400">
                <a:solidFill>
                  <a:srgbClr val="E69138"/>
                </a:solidFill>
                <a:latin typeface="Calibri"/>
                <a:ea typeface="Calibri"/>
                <a:cs typeface="Calibri"/>
                <a:sym typeface="Calibri"/>
              </a:rPr>
              <a:t>Car Payments</a:t>
            </a:r>
            <a:r>
              <a:rPr lang="en" sz="2400">
                <a:solidFill>
                  <a:srgbClr val="0C4599"/>
                </a:solidFill>
                <a:latin typeface="Calibri"/>
                <a:ea typeface="Calibri"/>
                <a:cs typeface="Calibri"/>
                <a:sym typeface="Calibri"/>
              </a:rPr>
              <a:t> (3 year loan, 4.75%): </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 </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1800" i="1">
                <a:solidFill>
                  <a:srgbClr val="0C4599"/>
                </a:solidFill>
                <a:latin typeface="Calibri"/>
                <a:ea typeface="Calibri"/>
                <a:cs typeface="Calibri"/>
                <a:sym typeface="Calibri"/>
              </a:rPr>
              <a:t>**If you are using public transportation, you pay $0 for a car</a:t>
            </a:r>
            <a:endParaRPr sz="1800" i="1">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graphicFrame>
        <p:nvGraphicFramePr>
          <p:cNvPr id="163" name="Google Shape;163;p26"/>
          <p:cNvGraphicFramePr/>
          <p:nvPr/>
        </p:nvGraphicFramePr>
        <p:xfrm>
          <a:off x="457200" y="3426875"/>
          <a:ext cx="7977900" cy="792420"/>
        </p:xfrm>
        <a:graphic>
          <a:graphicData uri="http://schemas.openxmlformats.org/drawingml/2006/table">
            <a:tbl>
              <a:tblPr>
                <a:noFill/>
                <a:tableStyleId>{F395D762-E3C0-4266-B6ED-E5598B2E7540}</a:tableStyleId>
              </a:tblPr>
              <a:tblGrid>
                <a:gridCol w="2659300">
                  <a:extLst>
                    <a:ext uri="{9D8B030D-6E8A-4147-A177-3AD203B41FA5}">
                      <a16:colId xmlns:a16="http://schemas.microsoft.com/office/drawing/2014/main" val="20000"/>
                    </a:ext>
                  </a:extLst>
                </a:gridCol>
                <a:gridCol w="2659300">
                  <a:extLst>
                    <a:ext uri="{9D8B030D-6E8A-4147-A177-3AD203B41FA5}">
                      <a16:colId xmlns:a16="http://schemas.microsoft.com/office/drawing/2014/main" val="20001"/>
                    </a:ext>
                  </a:extLst>
                </a:gridCol>
                <a:gridCol w="2659300">
                  <a:extLst>
                    <a:ext uri="{9D8B030D-6E8A-4147-A177-3AD203B41FA5}">
                      <a16:colId xmlns:a16="http://schemas.microsoft.com/office/drawing/2014/main" val="20002"/>
                    </a:ext>
                  </a:extLst>
                </a:gridCol>
              </a:tblGrid>
              <a:tr h="381000">
                <a:tc>
                  <a:txBody>
                    <a:bodyPr/>
                    <a:lstStyle/>
                    <a:p>
                      <a:pPr marL="0" lvl="0" indent="0" algn="l" rtl="0">
                        <a:spcBef>
                          <a:spcPts val="0"/>
                        </a:spcBef>
                        <a:spcAft>
                          <a:spcPts val="0"/>
                        </a:spcAft>
                        <a:buNone/>
                      </a:pPr>
                      <a:r>
                        <a:rPr lang="en"/>
                        <a:t>$8,000 car -- $240/mo</a:t>
                      </a:r>
                      <a:endParaRPr/>
                    </a:p>
                  </a:txBody>
                  <a:tcPr marL="91425" marR="91425" marT="91425" marB="91425"/>
                </a:tc>
                <a:tc>
                  <a:txBody>
                    <a:bodyPr/>
                    <a:lstStyle/>
                    <a:p>
                      <a:pPr marL="0" lvl="0" indent="0" algn="l" rtl="0">
                        <a:spcBef>
                          <a:spcPts val="0"/>
                        </a:spcBef>
                        <a:spcAft>
                          <a:spcPts val="0"/>
                        </a:spcAft>
                        <a:buNone/>
                      </a:pPr>
                      <a:r>
                        <a:rPr lang="en">
                          <a:solidFill>
                            <a:schemeClr val="dk1"/>
                          </a:solidFill>
                        </a:rPr>
                        <a:t>$10,000 car -- $300/mo</a:t>
                      </a:r>
                      <a:endParaRPr/>
                    </a:p>
                  </a:txBody>
                  <a:tcPr marL="91425" marR="91425" marT="91425" marB="91425"/>
                </a:tc>
                <a:tc>
                  <a:txBody>
                    <a:bodyPr/>
                    <a:lstStyle/>
                    <a:p>
                      <a:pPr marL="0" lvl="0" indent="0" algn="l" rtl="0">
                        <a:spcBef>
                          <a:spcPts val="0"/>
                        </a:spcBef>
                        <a:spcAft>
                          <a:spcPts val="0"/>
                        </a:spcAft>
                        <a:buNone/>
                      </a:pPr>
                      <a:r>
                        <a:rPr lang="en"/>
                        <a:t>$15,000 -- $450/mo</a:t>
                      </a:r>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a:t>$20,000 car -- $600/mo</a:t>
                      </a:r>
                      <a:endParaRPr/>
                    </a:p>
                  </a:txBody>
                  <a:tcPr marL="91425" marR="91425" marT="91425" marB="91425"/>
                </a:tc>
                <a:tc>
                  <a:txBody>
                    <a:bodyPr/>
                    <a:lstStyle/>
                    <a:p>
                      <a:pPr marL="0" lvl="0" indent="0" algn="l" rtl="0">
                        <a:spcBef>
                          <a:spcPts val="0"/>
                        </a:spcBef>
                        <a:spcAft>
                          <a:spcPts val="0"/>
                        </a:spcAft>
                        <a:buNone/>
                      </a:pPr>
                      <a:r>
                        <a:rPr lang="en">
                          <a:solidFill>
                            <a:schemeClr val="dk1"/>
                          </a:solidFill>
                        </a:rPr>
                        <a:t>$30,000 car -- $900/mo</a:t>
                      </a:r>
                      <a:endParaRPr>
                        <a:solidFill>
                          <a:schemeClr val="dk1"/>
                        </a:solidFill>
                      </a:endParaRPr>
                    </a:p>
                  </a:txBody>
                  <a:tcPr marL="91425" marR="91425" marT="91425" marB="91425"/>
                </a:tc>
                <a:tc>
                  <a:txBody>
                    <a:bodyPr/>
                    <a:lstStyle/>
                    <a:p>
                      <a:pPr marL="0" lvl="0" indent="0" algn="l" rtl="0">
                        <a:spcBef>
                          <a:spcPts val="0"/>
                        </a:spcBef>
                        <a:spcAft>
                          <a:spcPts val="0"/>
                        </a:spcAft>
                        <a:buNone/>
                      </a:pPr>
                      <a:r>
                        <a:rPr lang="en"/>
                        <a:t>$45,000 -- $1340/mo</a:t>
                      </a:r>
                      <a:endParaRPr/>
                    </a:p>
                  </a:txBody>
                  <a:tcPr marL="91425" marR="91425" marT="91425" marB="91425"/>
                </a:tc>
                <a:extLst>
                  <a:ext uri="{0D108BD9-81ED-4DB2-BD59-A6C34878D82A}">
                    <a16:rowId xmlns:a16="http://schemas.microsoft.com/office/drawing/2014/main" val="10001"/>
                  </a:ext>
                </a:extLst>
              </a:tr>
            </a:tbl>
          </a:graphicData>
        </a:graphic>
      </p:graphicFrame>
      <p:pic>
        <p:nvPicPr>
          <p:cNvPr id="164" name="Google Shape;164;p26" descr="NGPF_LG.png"/>
          <p:cNvPicPr preferRelativeResize="0"/>
          <p:nvPr/>
        </p:nvPicPr>
        <p:blipFill>
          <a:blip r:embed="rId6">
            <a:alphaModFix/>
          </a:blip>
          <a:stretch>
            <a:fillRect/>
          </a:stretch>
        </p:blipFill>
        <p:spPr>
          <a:xfrm>
            <a:off x="289575" y="-51125"/>
            <a:ext cx="2743200" cy="13716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Google Shape;35;p9"/>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lnSpc>
                <a:spcPct val="115000"/>
              </a:lnSpc>
              <a:spcBef>
                <a:spcPts val="0"/>
              </a:spcBef>
              <a:spcAft>
                <a:spcPts val="0"/>
              </a:spcAft>
              <a:buClr>
                <a:schemeClr val="dk1"/>
              </a:buClr>
              <a:buSzPts val="1100"/>
              <a:buFont typeface="Arial"/>
              <a:buNone/>
            </a:pPr>
            <a:r>
              <a:rPr lang="en" sz="1800" b="0" i="1" u="sng">
                <a:solidFill>
                  <a:srgbClr val="0C4599"/>
                </a:solidFill>
                <a:latin typeface="Calibri"/>
                <a:ea typeface="Calibri"/>
                <a:cs typeface="Calibri"/>
                <a:sym typeface="Calibri"/>
                <a:hlinkClick r:id="rId3"/>
              </a:rPr>
              <a:t>Budgeting Unit Plan</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4"/>
              </a:rPr>
              <a:t>6.1 Budgeting Basics</a:t>
            </a:r>
            <a:endParaRPr sz="14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5"/>
              </a:rPr>
              <a:t>NGPF Activity Bank</a:t>
            </a:r>
            <a:endParaRPr sz="1400" b="0" i="1">
              <a:solidFill>
                <a:srgbClr val="0C4599"/>
              </a:solidFill>
              <a:latin typeface="Calibri"/>
              <a:ea typeface="Calibri"/>
              <a:cs typeface="Calibri"/>
              <a:sym typeface="Calibri"/>
            </a:endParaRPr>
          </a:p>
        </p:txBody>
      </p:sp>
      <p:sp>
        <p:nvSpPr>
          <p:cNvPr id="36" name="Google Shape;36;p9"/>
          <p:cNvSpPr txBox="1">
            <a:spLocks noGrp="1"/>
          </p:cNvSpPr>
          <p:nvPr>
            <p:ph type="body" idx="1"/>
          </p:nvPr>
        </p:nvSpPr>
        <p:spPr>
          <a:xfrm>
            <a:off x="457225" y="1063375"/>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dirty="0">
                <a:solidFill>
                  <a:srgbClr val="0C4599"/>
                </a:solidFill>
                <a:latin typeface="Calibri"/>
                <a:ea typeface="Calibri"/>
                <a:cs typeface="Calibri"/>
                <a:sym typeface="Calibri"/>
              </a:rPr>
              <a:t>STEP 1:  </a:t>
            </a:r>
            <a:endParaRPr sz="2400" dirty="0">
              <a:solidFill>
                <a:srgbClr val="0C4599"/>
              </a:solidFill>
              <a:latin typeface="Calibri"/>
              <a:ea typeface="Calibri"/>
              <a:cs typeface="Calibri"/>
              <a:sym typeface="Calibri"/>
            </a:endParaRPr>
          </a:p>
          <a:p>
            <a:pPr marL="0" lvl="0" indent="0" algn="l" rtl="0">
              <a:spcBef>
                <a:spcPts val="600"/>
              </a:spcBef>
              <a:spcAft>
                <a:spcPts val="0"/>
              </a:spcAft>
              <a:buNone/>
            </a:pPr>
            <a:r>
              <a:rPr lang="en" sz="2400" dirty="0">
                <a:solidFill>
                  <a:srgbClr val="0C4599"/>
                </a:solidFill>
                <a:latin typeface="Calibri"/>
                <a:ea typeface="Calibri"/>
                <a:cs typeface="Calibri"/>
                <a:sym typeface="Calibri"/>
              </a:rPr>
              <a:t>Open the </a:t>
            </a:r>
            <a:r>
              <a:rPr lang="en" sz="2400" u="sng" dirty="0">
                <a:solidFill>
                  <a:srgbClr val="B45F06"/>
                </a:solidFill>
                <a:latin typeface="Calibri"/>
                <a:ea typeface="Calibri"/>
                <a:cs typeface="Calibri"/>
                <a:sym typeface="Calibri"/>
                <a:hlinkClick r:id="rId6"/>
              </a:rPr>
              <a:t>Salary-Based Budgeting</a:t>
            </a:r>
            <a:r>
              <a:rPr lang="en" sz="2400" dirty="0">
                <a:solidFill>
                  <a:srgbClr val="0C4599"/>
                </a:solidFill>
                <a:latin typeface="Calibri"/>
                <a:ea typeface="Calibri"/>
                <a:cs typeface="Calibri"/>
                <a:sym typeface="Calibri"/>
              </a:rPr>
              <a:t> </a:t>
            </a:r>
            <a:r>
              <a:rPr lang="en" sz="2400" dirty="0" smtClean="0">
                <a:solidFill>
                  <a:srgbClr val="0C4599"/>
                </a:solidFill>
                <a:latin typeface="Calibri"/>
                <a:ea typeface="Calibri"/>
                <a:cs typeface="Calibri"/>
                <a:sym typeface="Calibri"/>
              </a:rPr>
              <a:t>worksheet, </a:t>
            </a:r>
            <a:r>
              <a:rPr lang="en" sz="2400" dirty="0">
                <a:solidFill>
                  <a:srgbClr val="0C4599"/>
                </a:solidFill>
                <a:latin typeface="Calibri"/>
                <a:ea typeface="Calibri"/>
                <a:cs typeface="Calibri"/>
                <a:sym typeface="Calibri"/>
              </a:rPr>
              <a:t>then click</a:t>
            </a:r>
            <a:endParaRPr sz="2400" dirty="0">
              <a:solidFill>
                <a:srgbClr val="0C4599"/>
              </a:solidFill>
              <a:latin typeface="Calibri"/>
              <a:ea typeface="Calibri"/>
              <a:cs typeface="Calibri"/>
              <a:sym typeface="Calibri"/>
            </a:endParaRPr>
          </a:p>
          <a:p>
            <a:pPr marL="457200" lvl="0" indent="0" algn="l" rtl="0">
              <a:spcBef>
                <a:spcPts val="600"/>
              </a:spcBef>
              <a:spcAft>
                <a:spcPts val="0"/>
              </a:spcAft>
              <a:buNone/>
            </a:pPr>
            <a:r>
              <a:rPr lang="en" sz="2400" dirty="0">
                <a:solidFill>
                  <a:srgbClr val="0C4599"/>
                </a:solidFill>
                <a:latin typeface="Calibri"/>
                <a:ea typeface="Calibri"/>
                <a:cs typeface="Calibri"/>
                <a:sym typeface="Calibri"/>
              </a:rPr>
              <a:t>File → </a:t>
            </a:r>
            <a:r>
              <a:rPr lang="en" sz="2400" b="1" dirty="0" smtClean="0">
                <a:solidFill>
                  <a:srgbClr val="0C4599"/>
                </a:solidFill>
                <a:latin typeface="Calibri"/>
                <a:ea typeface="Calibri"/>
                <a:cs typeface="Calibri"/>
                <a:sym typeface="Calibri"/>
              </a:rPr>
              <a:t>download as microsoft excel </a:t>
            </a:r>
            <a:r>
              <a:rPr lang="en" sz="2400" dirty="0" smtClean="0">
                <a:solidFill>
                  <a:srgbClr val="0C4599"/>
                </a:solidFill>
                <a:latin typeface="Calibri"/>
                <a:ea typeface="Calibri"/>
                <a:cs typeface="Calibri"/>
                <a:sym typeface="Calibri"/>
              </a:rPr>
              <a:t>&amp; </a:t>
            </a:r>
            <a:r>
              <a:rPr lang="en" sz="2400" b="1" dirty="0" smtClean="0">
                <a:solidFill>
                  <a:srgbClr val="0C4599"/>
                </a:solidFill>
                <a:latin typeface="Calibri"/>
                <a:ea typeface="Calibri"/>
                <a:cs typeface="Calibri"/>
                <a:sym typeface="Calibri"/>
              </a:rPr>
              <a:t>save to your documents</a:t>
            </a:r>
            <a:endParaRPr sz="2400" b="1" dirty="0">
              <a:solidFill>
                <a:srgbClr val="0C4599"/>
              </a:solidFill>
              <a:latin typeface="Calibri"/>
              <a:ea typeface="Calibri"/>
              <a:cs typeface="Calibri"/>
              <a:sym typeface="Calibri"/>
            </a:endParaRPr>
          </a:p>
          <a:p>
            <a:pPr marL="457200" lvl="0" indent="0" algn="l" rtl="0">
              <a:spcBef>
                <a:spcPts val="600"/>
              </a:spcBef>
              <a:spcAft>
                <a:spcPts val="0"/>
              </a:spcAft>
              <a:buNone/>
            </a:pPr>
            <a:r>
              <a:rPr lang="en" sz="2400" dirty="0">
                <a:solidFill>
                  <a:srgbClr val="0C4599"/>
                </a:solidFill>
                <a:latin typeface="Calibri"/>
                <a:ea typeface="Calibri"/>
                <a:cs typeface="Calibri"/>
                <a:sym typeface="Calibri"/>
              </a:rPr>
              <a:t>Name your worksheet “LAST NAME, FIRST INITIAL budget”</a:t>
            </a:r>
            <a:endParaRPr sz="2400" dirty="0">
              <a:solidFill>
                <a:srgbClr val="0C4599"/>
              </a:solidFill>
              <a:latin typeface="Calibri"/>
              <a:ea typeface="Calibri"/>
              <a:cs typeface="Calibri"/>
              <a:sym typeface="Calibri"/>
            </a:endParaRPr>
          </a:p>
          <a:p>
            <a:pPr marL="457200" lvl="0" indent="0" algn="l" rtl="0">
              <a:spcBef>
                <a:spcPts val="600"/>
              </a:spcBef>
              <a:spcAft>
                <a:spcPts val="0"/>
              </a:spcAft>
              <a:buNone/>
            </a:pPr>
            <a:r>
              <a:rPr lang="en" sz="2400" dirty="0">
                <a:solidFill>
                  <a:srgbClr val="0C4599"/>
                </a:solidFill>
                <a:latin typeface="Calibri"/>
                <a:ea typeface="Calibri"/>
                <a:cs typeface="Calibri"/>
                <a:sym typeface="Calibri"/>
              </a:rPr>
              <a:t>Close the original Salary-Based Budgeting worksheet</a:t>
            </a:r>
            <a:endParaRPr sz="2400" dirty="0">
              <a:solidFill>
                <a:srgbClr val="0C4599"/>
              </a:solidFill>
              <a:latin typeface="Calibri"/>
              <a:ea typeface="Calibri"/>
              <a:cs typeface="Calibri"/>
              <a:sym typeface="Calibri"/>
            </a:endParaRPr>
          </a:p>
          <a:p>
            <a:pPr marL="457200" lvl="0" indent="0" algn="l" rtl="0">
              <a:spcBef>
                <a:spcPts val="600"/>
              </a:spcBef>
              <a:spcAft>
                <a:spcPts val="0"/>
              </a:spcAft>
              <a:buNone/>
            </a:pPr>
            <a:r>
              <a:rPr lang="en" sz="2400" dirty="0">
                <a:solidFill>
                  <a:srgbClr val="0C4599"/>
                </a:solidFill>
                <a:latin typeface="Calibri"/>
                <a:ea typeface="Calibri"/>
                <a:cs typeface="Calibri"/>
                <a:sym typeface="Calibri"/>
              </a:rPr>
              <a:t/>
            </a:r>
            <a:br>
              <a:rPr lang="en" sz="2400" dirty="0">
                <a:solidFill>
                  <a:srgbClr val="0C4599"/>
                </a:solidFill>
                <a:latin typeface="Calibri"/>
                <a:ea typeface="Calibri"/>
                <a:cs typeface="Calibri"/>
                <a:sym typeface="Calibri"/>
              </a:rPr>
            </a:br>
            <a:r>
              <a:rPr lang="en" sz="2400" dirty="0">
                <a:solidFill>
                  <a:srgbClr val="0C4599"/>
                </a:solidFill>
                <a:latin typeface="Calibri"/>
                <a:ea typeface="Calibri"/>
                <a:cs typeface="Calibri"/>
                <a:sym typeface="Calibri"/>
              </a:rPr>
              <a:t>Use your copy of the worksheet to record all the work for this project</a:t>
            </a:r>
            <a:r>
              <a:rPr lang="en" sz="2400" dirty="0" smtClean="0">
                <a:solidFill>
                  <a:srgbClr val="0C4599"/>
                </a:solidFill>
                <a:latin typeface="Calibri"/>
                <a:ea typeface="Calibri"/>
                <a:cs typeface="Calibri"/>
                <a:sym typeface="Calibri"/>
              </a:rPr>
              <a:t>. </a:t>
            </a:r>
            <a:endParaRPr sz="2400" dirty="0">
              <a:solidFill>
                <a:srgbClr val="0C4599"/>
              </a:solidFill>
              <a:latin typeface="Calibri"/>
              <a:ea typeface="Calibri"/>
              <a:cs typeface="Calibri"/>
              <a:sym typeface="Calibri"/>
            </a:endParaRPr>
          </a:p>
        </p:txBody>
      </p:sp>
      <p:pic>
        <p:nvPicPr>
          <p:cNvPr id="37" name="Google Shape;37;p9" descr="NGPF_LG.png"/>
          <p:cNvPicPr preferRelativeResize="0"/>
          <p:nvPr/>
        </p:nvPicPr>
        <p:blipFill>
          <a:blip r:embed="rId7">
            <a:alphaModFix/>
          </a:blip>
          <a:stretch>
            <a:fillRect/>
          </a:stretch>
        </p:blipFill>
        <p:spPr>
          <a:xfrm>
            <a:off x="289575" y="-51125"/>
            <a:ext cx="2743200" cy="1371600"/>
          </a:xfrm>
          <a:prstGeom prst="rect">
            <a:avLst/>
          </a:prstGeom>
          <a:noFill/>
          <a:ln>
            <a:noFill/>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7"/>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lnSpc>
                <a:spcPct val="115000"/>
              </a:lnSpc>
              <a:spcBef>
                <a:spcPts val="0"/>
              </a:spcBef>
              <a:spcAft>
                <a:spcPts val="0"/>
              </a:spcAft>
              <a:buClr>
                <a:schemeClr val="dk1"/>
              </a:buClr>
              <a:buSzPts val="1100"/>
              <a:buFont typeface="Arial"/>
              <a:buNone/>
            </a:pPr>
            <a:r>
              <a:rPr lang="en" sz="1800" b="0" i="1" u="sng">
                <a:solidFill>
                  <a:srgbClr val="0C4599"/>
                </a:solidFill>
                <a:latin typeface="Calibri"/>
                <a:ea typeface="Calibri"/>
                <a:cs typeface="Calibri"/>
                <a:sym typeface="Calibri"/>
                <a:hlinkClick r:id="rId3"/>
              </a:rPr>
              <a:t>Budgeting Unit Plan</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4"/>
              </a:rPr>
              <a:t>6.1 Budgeting Basics</a:t>
            </a:r>
            <a:endParaRPr sz="14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5"/>
              </a:rPr>
              <a:t>NGPF Activity Bank</a:t>
            </a:r>
            <a:endParaRPr sz="1400" b="0" i="1">
              <a:solidFill>
                <a:srgbClr val="0C4599"/>
              </a:solidFill>
              <a:latin typeface="Calibri"/>
              <a:ea typeface="Calibri"/>
              <a:cs typeface="Calibri"/>
              <a:sym typeface="Calibri"/>
            </a:endParaRPr>
          </a:p>
        </p:txBody>
      </p:sp>
      <p:sp>
        <p:nvSpPr>
          <p:cNvPr id="170" name="Google Shape;170;p27"/>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15:  </a:t>
            </a:r>
            <a:r>
              <a:rPr lang="en" sz="2400">
                <a:solidFill>
                  <a:srgbClr val="E69138"/>
                </a:solidFill>
                <a:latin typeface="Calibri"/>
                <a:ea typeface="Calibri"/>
                <a:cs typeface="Calibri"/>
                <a:sym typeface="Calibri"/>
              </a:rPr>
              <a:t>Car Insurance</a:t>
            </a:r>
            <a:endParaRPr sz="2400">
              <a:solidFill>
                <a:srgbClr val="E69138"/>
              </a:solidFill>
              <a:latin typeface="Calibri"/>
              <a:ea typeface="Calibri"/>
              <a:cs typeface="Calibri"/>
              <a:sym typeface="Calibri"/>
            </a:endParaRPr>
          </a:p>
          <a:p>
            <a:pPr marL="457200" lvl="0" indent="0" algn="l" rtl="0">
              <a:spcBef>
                <a:spcPts val="600"/>
              </a:spcBef>
              <a:spcAft>
                <a:spcPts val="0"/>
              </a:spcAft>
              <a:buNone/>
            </a:pPr>
            <a:r>
              <a:rPr lang="en" sz="2400">
                <a:solidFill>
                  <a:srgbClr val="0C4599"/>
                </a:solidFill>
                <a:latin typeface="Calibri"/>
                <a:ea typeface="Calibri"/>
                <a:cs typeface="Calibri"/>
                <a:sym typeface="Calibri"/>
              </a:rPr>
              <a:t>Assume between $164 (good rate, no accidents/violations, or less coverage) and $333 per month (worse rate, accidents/violations, or premo coverage)-- you must be insured!</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STEP 16:  </a:t>
            </a:r>
            <a:r>
              <a:rPr lang="en" sz="2400">
                <a:solidFill>
                  <a:srgbClr val="E69138"/>
                </a:solidFill>
                <a:latin typeface="Calibri"/>
                <a:ea typeface="Calibri"/>
                <a:cs typeface="Calibri"/>
                <a:sym typeface="Calibri"/>
              </a:rPr>
              <a:t>Car Maintenance</a:t>
            </a:r>
            <a:endParaRPr sz="2400">
              <a:solidFill>
                <a:srgbClr val="E69138"/>
              </a:solidFill>
              <a:latin typeface="Calibri"/>
              <a:ea typeface="Calibri"/>
              <a:cs typeface="Calibri"/>
              <a:sym typeface="Calibri"/>
            </a:endParaRPr>
          </a:p>
          <a:p>
            <a:pPr marL="457200" lvl="0" indent="0" algn="l" rtl="0">
              <a:spcBef>
                <a:spcPts val="600"/>
              </a:spcBef>
              <a:spcAft>
                <a:spcPts val="0"/>
              </a:spcAft>
              <a:buNone/>
            </a:pPr>
            <a:r>
              <a:rPr lang="en" sz="2400">
                <a:solidFill>
                  <a:srgbClr val="0C4599"/>
                </a:solidFill>
                <a:latin typeface="Calibri"/>
                <a:ea typeface="Calibri"/>
                <a:cs typeface="Calibri"/>
                <a:sym typeface="Calibri"/>
              </a:rPr>
              <a:t>Assume $100 per month -- some months will be $0, but some will be expensive!</a:t>
            </a: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171" name="Google Shape;171;p27" descr="NGPF_LG.png"/>
          <p:cNvPicPr preferRelativeResize="0"/>
          <p:nvPr/>
        </p:nvPicPr>
        <p:blipFill>
          <a:blip r:embed="rId6">
            <a:alphaModFix/>
          </a:blip>
          <a:stretch>
            <a:fillRect/>
          </a:stretch>
        </p:blipFill>
        <p:spPr>
          <a:xfrm>
            <a:off x="289575" y="-51125"/>
            <a:ext cx="2743200" cy="13716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8"/>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lnSpc>
                <a:spcPct val="115000"/>
              </a:lnSpc>
              <a:spcBef>
                <a:spcPts val="0"/>
              </a:spcBef>
              <a:spcAft>
                <a:spcPts val="0"/>
              </a:spcAft>
              <a:buClr>
                <a:schemeClr val="dk1"/>
              </a:buClr>
              <a:buSzPts val="1100"/>
              <a:buFont typeface="Arial"/>
              <a:buNone/>
            </a:pPr>
            <a:r>
              <a:rPr lang="en" sz="1800" b="0" i="1" u="sng">
                <a:solidFill>
                  <a:srgbClr val="0C4599"/>
                </a:solidFill>
                <a:latin typeface="Calibri"/>
                <a:ea typeface="Calibri"/>
                <a:cs typeface="Calibri"/>
                <a:sym typeface="Calibri"/>
                <a:hlinkClick r:id="rId3"/>
              </a:rPr>
              <a:t>Budgeting Unit Plan</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4"/>
              </a:rPr>
              <a:t>6.1 Budgeting Basics</a:t>
            </a:r>
            <a:endParaRPr sz="14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5"/>
              </a:rPr>
              <a:t>NGPF Activity Bank</a:t>
            </a:r>
            <a:endParaRPr sz="1400" b="0" i="1">
              <a:solidFill>
                <a:srgbClr val="0C4599"/>
              </a:solidFill>
              <a:latin typeface="Calibri"/>
              <a:ea typeface="Calibri"/>
              <a:cs typeface="Calibri"/>
              <a:sym typeface="Calibri"/>
            </a:endParaRPr>
          </a:p>
        </p:txBody>
      </p:sp>
      <p:sp>
        <p:nvSpPr>
          <p:cNvPr id="177" name="Google Shape;177;p28"/>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17:  </a:t>
            </a:r>
            <a:r>
              <a:rPr lang="en" sz="2400">
                <a:solidFill>
                  <a:srgbClr val="E69138"/>
                </a:solidFill>
                <a:latin typeface="Calibri"/>
                <a:ea typeface="Calibri"/>
                <a:cs typeface="Calibri"/>
                <a:sym typeface="Calibri"/>
              </a:rPr>
              <a:t>Gas</a:t>
            </a:r>
            <a:endParaRPr sz="2400">
              <a:solidFill>
                <a:srgbClr val="E69138"/>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Estimate how many miles you’ll drive per day and use this chart to find your gas prices (based on $3.55/gallon and 23.6mi/gallon):</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graphicFrame>
        <p:nvGraphicFramePr>
          <p:cNvPr id="178" name="Google Shape;178;p28"/>
          <p:cNvGraphicFramePr/>
          <p:nvPr/>
        </p:nvGraphicFramePr>
        <p:xfrm>
          <a:off x="952500" y="3209225"/>
          <a:ext cx="7239000" cy="1584840"/>
        </p:xfrm>
        <a:graphic>
          <a:graphicData uri="http://schemas.openxmlformats.org/drawingml/2006/table">
            <a:tbl>
              <a:tblPr>
                <a:noFill/>
                <a:tableStyleId>{F395D762-E3C0-4266-B6ED-E5598B2E7540}</a:tableStyleId>
              </a:tblPr>
              <a:tblGrid>
                <a:gridCol w="3619500">
                  <a:extLst>
                    <a:ext uri="{9D8B030D-6E8A-4147-A177-3AD203B41FA5}">
                      <a16:colId xmlns:a16="http://schemas.microsoft.com/office/drawing/2014/main" val="20000"/>
                    </a:ext>
                  </a:extLst>
                </a:gridCol>
                <a:gridCol w="3619500">
                  <a:extLst>
                    <a:ext uri="{9D8B030D-6E8A-4147-A177-3AD203B41FA5}">
                      <a16:colId xmlns:a16="http://schemas.microsoft.com/office/drawing/2014/main" val="20001"/>
                    </a:ext>
                  </a:extLst>
                </a:gridCol>
              </a:tblGrid>
              <a:tr h="381000">
                <a:tc>
                  <a:txBody>
                    <a:bodyPr/>
                    <a:lstStyle/>
                    <a:p>
                      <a:pPr marL="0" lvl="0" indent="0" algn="ctr" rtl="0">
                        <a:spcBef>
                          <a:spcPts val="0"/>
                        </a:spcBef>
                        <a:spcAft>
                          <a:spcPts val="0"/>
                        </a:spcAft>
                        <a:buNone/>
                      </a:pPr>
                      <a:r>
                        <a:rPr lang="en" b="1"/>
                        <a:t>Miles Per Day</a:t>
                      </a:r>
                      <a:endParaRPr b="1"/>
                    </a:p>
                  </a:txBody>
                  <a:tcPr marL="91425" marR="91425" marT="91425" marB="91425"/>
                </a:tc>
                <a:tc>
                  <a:txBody>
                    <a:bodyPr/>
                    <a:lstStyle/>
                    <a:p>
                      <a:pPr marL="0" lvl="0" indent="0" algn="ctr" rtl="0">
                        <a:spcBef>
                          <a:spcPts val="0"/>
                        </a:spcBef>
                        <a:spcAft>
                          <a:spcPts val="0"/>
                        </a:spcAft>
                        <a:buNone/>
                      </a:pPr>
                      <a:r>
                        <a:rPr lang="en" b="1"/>
                        <a:t>Monthly Cost of Gasoline</a:t>
                      </a:r>
                      <a:endParaRPr b="1"/>
                    </a:p>
                  </a:txBody>
                  <a:tcPr marL="91425" marR="91425" marT="91425" marB="91425"/>
                </a:tc>
                <a:extLst>
                  <a:ext uri="{0D108BD9-81ED-4DB2-BD59-A6C34878D82A}">
                    <a16:rowId xmlns:a16="http://schemas.microsoft.com/office/drawing/2014/main" val="10000"/>
                  </a:ext>
                </a:extLst>
              </a:tr>
              <a:tr h="381000">
                <a:tc>
                  <a:txBody>
                    <a:bodyPr/>
                    <a:lstStyle/>
                    <a:p>
                      <a:pPr marL="0" lvl="0" indent="0" algn="ctr" rtl="0">
                        <a:spcBef>
                          <a:spcPts val="0"/>
                        </a:spcBef>
                        <a:spcAft>
                          <a:spcPts val="0"/>
                        </a:spcAft>
                        <a:buNone/>
                      </a:pPr>
                      <a:r>
                        <a:rPr lang="en"/>
                        <a:t>25 </a:t>
                      </a:r>
                      <a:endParaRPr/>
                    </a:p>
                  </a:txBody>
                  <a:tcPr marL="91425" marR="91425" marT="91425" marB="91425"/>
                </a:tc>
                <a:tc>
                  <a:txBody>
                    <a:bodyPr/>
                    <a:lstStyle/>
                    <a:p>
                      <a:pPr marL="0" lvl="0" indent="0" algn="ctr" rtl="0">
                        <a:spcBef>
                          <a:spcPts val="0"/>
                        </a:spcBef>
                        <a:spcAft>
                          <a:spcPts val="0"/>
                        </a:spcAft>
                        <a:buNone/>
                      </a:pPr>
                      <a:r>
                        <a:rPr lang="en"/>
                        <a:t>$113</a:t>
                      </a:r>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ctr" rtl="0">
                        <a:spcBef>
                          <a:spcPts val="0"/>
                        </a:spcBef>
                        <a:spcAft>
                          <a:spcPts val="0"/>
                        </a:spcAft>
                        <a:buNone/>
                      </a:pPr>
                      <a:r>
                        <a:rPr lang="en"/>
                        <a:t>35 </a:t>
                      </a:r>
                      <a:endParaRPr/>
                    </a:p>
                  </a:txBody>
                  <a:tcPr marL="91425" marR="91425" marT="91425" marB="91425"/>
                </a:tc>
                <a:tc>
                  <a:txBody>
                    <a:bodyPr/>
                    <a:lstStyle/>
                    <a:p>
                      <a:pPr marL="0" lvl="0" indent="0" algn="ctr" rtl="0">
                        <a:spcBef>
                          <a:spcPts val="0"/>
                        </a:spcBef>
                        <a:spcAft>
                          <a:spcPts val="0"/>
                        </a:spcAft>
                        <a:buNone/>
                      </a:pPr>
                      <a:r>
                        <a:rPr lang="en"/>
                        <a:t>$158</a:t>
                      </a:r>
                      <a:endParaRPr/>
                    </a:p>
                  </a:txBody>
                  <a:tcPr marL="91425" marR="91425" marT="91425" marB="91425"/>
                </a:tc>
                <a:extLst>
                  <a:ext uri="{0D108BD9-81ED-4DB2-BD59-A6C34878D82A}">
                    <a16:rowId xmlns:a16="http://schemas.microsoft.com/office/drawing/2014/main" val="10002"/>
                  </a:ext>
                </a:extLst>
              </a:tr>
              <a:tr h="381000">
                <a:tc>
                  <a:txBody>
                    <a:bodyPr/>
                    <a:lstStyle/>
                    <a:p>
                      <a:pPr marL="0" lvl="0" indent="0" algn="ctr" rtl="0">
                        <a:spcBef>
                          <a:spcPts val="0"/>
                        </a:spcBef>
                        <a:spcAft>
                          <a:spcPts val="0"/>
                        </a:spcAft>
                        <a:buNone/>
                      </a:pPr>
                      <a:r>
                        <a:rPr lang="en"/>
                        <a:t>45</a:t>
                      </a:r>
                      <a:endParaRPr/>
                    </a:p>
                  </a:txBody>
                  <a:tcPr marL="91425" marR="91425" marT="91425" marB="91425"/>
                </a:tc>
                <a:tc>
                  <a:txBody>
                    <a:bodyPr/>
                    <a:lstStyle/>
                    <a:p>
                      <a:pPr marL="0" lvl="0" indent="0" algn="ctr" rtl="0">
                        <a:spcBef>
                          <a:spcPts val="0"/>
                        </a:spcBef>
                        <a:spcAft>
                          <a:spcPts val="0"/>
                        </a:spcAft>
                        <a:buNone/>
                      </a:pPr>
                      <a:r>
                        <a:rPr lang="en"/>
                        <a:t>$203</a:t>
                      </a:r>
                      <a:endParaRPr/>
                    </a:p>
                  </a:txBody>
                  <a:tcPr marL="91425" marR="91425" marT="91425" marB="91425"/>
                </a:tc>
                <a:extLst>
                  <a:ext uri="{0D108BD9-81ED-4DB2-BD59-A6C34878D82A}">
                    <a16:rowId xmlns:a16="http://schemas.microsoft.com/office/drawing/2014/main" val="10003"/>
                  </a:ext>
                </a:extLst>
              </a:tr>
            </a:tbl>
          </a:graphicData>
        </a:graphic>
      </p:graphicFrame>
      <p:pic>
        <p:nvPicPr>
          <p:cNvPr id="179" name="Google Shape;179;p28" descr="NGPF_LG.png"/>
          <p:cNvPicPr preferRelativeResize="0"/>
          <p:nvPr/>
        </p:nvPicPr>
        <p:blipFill>
          <a:blip r:embed="rId6">
            <a:alphaModFix/>
          </a:blip>
          <a:stretch>
            <a:fillRect/>
          </a:stretch>
        </p:blipFill>
        <p:spPr>
          <a:xfrm>
            <a:off x="289575" y="-51125"/>
            <a:ext cx="2743200" cy="13716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9"/>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lnSpc>
                <a:spcPct val="115000"/>
              </a:lnSpc>
              <a:spcBef>
                <a:spcPts val="0"/>
              </a:spcBef>
              <a:spcAft>
                <a:spcPts val="0"/>
              </a:spcAft>
              <a:buClr>
                <a:schemeClr val="dk1"/>
              </a:buClr>
              <a:buSzPts val="1100"/>
              <a:buFont typeface="Arial"/>
              <a:buNone/>
            </a:pPr>
            <a:r>
              <a:rPr lang="en" sz="1800" b="0" i="1" u="sng">
                <a:solidFill>
                  <a:srgbClr val="0C4599"/>
                </a:solidFill>
                <a:latin typeface="Calibri"/>
                <a:ea typeface="Calibri"/>
                <a:cs typeface="Calibri"/>
                <a:sym typeface="Calibri"/>
                <a:hlinkClick r:id="rId3"/>
              </a:rPr>
              <a:t>Budgeting Unit Plan</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4"/>
              </a:rPr>
              <a:t>6.1 Budgeting Basics</a:t>
            </a:r>
            <a:endParaRPr sz="14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5"/>
              </a:rPr>
              <a:t>NGPF Activity Bank</a:t>
            </a:r>
            <a:endParaRPr sz="1400" b="0" i="1">
              <a:solidFill>
                <a:srgbClr val="0C4599"/>
              </a:solidFill>
              <a:latin typeface="Calibri"/>
              <a:ea typeface="Calibri"/>
              <a:cs typeface="Calibri"/>
              <a:sym typeface="Calibri"/>
            </a:endParaRPr>
          </a:p>
        </p:txBody>
      </p:sp>
      <p:sp>
        <p:nvSpPr>
          <p:cNvPr id="185" name="Google Shape;185;p29"/>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18:  </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Calculate your total monthly budget for transportation.</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r>
              <a:rPr lang="en" sz="2400">
                <a:solidFill>
                  <a:srgbClr val="E69138"/>
                </a:solidFill>
                <a:latin typeface="Calibri"/>
                <a:ea typeface="Calibri"/>
                <a:cs typeface="Calibri"/>
                <a:sym typeface="Calibri"/>
              </a:rPr>
              <a:t>Cost of Transportation = Public Transportation + Car Payment + Car Insurance + Car Maintenance + Gas</a:t>
            </a:r>
            <a:endParaRPr sz="2400">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186" name="Google Shape;186;p29" descr="NGPF_LG.png"/>
          <p:cNvPicPr preferRelativeResize="0"/>
          <p:nvPr/>
        </p:nvPicPr>
        <p:blipFill>
          <a:blip r:embed="rId6">
            <a:alphaModFix/>
          </a:blip>
          <a:stretch>
            <a:fillRect/>
          </a:stretch>
        </p:blipFill>
        <p:spPr>
          <a:xfrm>
            <a:off x="289575" y="-51125"/>
            <a:ext cx="2743200" cy="13716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0"/>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lnSpc>
                <a:spcPct val="115000"/>
              </a:lnSpc>
              <a:spcBef>
                <a:spcPts val="0"/>
              </a:spcBef>
              <a:spcAft>
                <a:spcPts val="0"/>
              </a:spcAft>
              <a:buClr>
                <a:schemeClr val="dk1"/>
              </a:buClr>
              <a:buSzPts val="1100"/>
              <a:buFont typeface="Arial"/>
              <a:buNone/>
            </a:pPr>
            <a:r>
              <a:rPr lang="en" sz="1800" b="0" i="1" u="sng">
                <a:solidFill>
                  <a:srgbClr val="0C4599"/>
                </a:solidFill>
                <a:latin typeface="Calibri"/>
                <a:ea typeface="Calibri"/>
                <a:cs typeface="Calibri"/>
                <a:sym typeface="Calibri"/>
                <a:hlinkClick r:id="rId3"/>
              </a:rPr>
              <a:t>Budgeting Unit Plan</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4"/>
              </a:rPr>
              <a:t>6.1 Budgeting Basics</a:t>
            </a:r>
            <a:endParaRPr sz="14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5"/>
              </a:rPr>
              <a:t>NGPF Activity Bank</a:t>
            </a:r>
            <a:endParaRPr sz="1400" b="0" i="1">
              <a:solidFill>
                <a:srgbClr val="0C4599"/>
              </a:solidFill>
              <a:latin typeface="Calibri"/>
              <a:ea typeface="Calibri"/>
              <a:cs typeface="Calibri"/>
              <a:sym typeface="Calibri"/>
            </a:endParaRPr>
          </a:p>
        </p:txBody>
      </p:sp>
      <p:sp>
        <p:nvSpPr>
          <p:cNvPr id="192" name="Google Shape;192;p30"/>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19:  </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Choose which meal plan you’re likely to follow for the cost of </a:t>
            </a:r>
            <a:r>
              <a:rPr lang="en" sz="2400">
                <a:solidFill>
                  <a:srgbClr val="E69138"/>
                </a:solidFill>
                <a:latin typeface="Calibri"/>
                <a:ea typeface="Calibri"/>
                <a:cs typeface="Calibri"/>
                <a:sym typeface="Calibri"/>
              </a:rPr>
              <a:t>Groceries</a:t>
            </a:r>
            <a:r>
              <a:rPr lang="en" sz="2400">
                <a:solidFill>
                  <a:srgbClr val="0C4599"/>
                </a:solidFill>
                <a:latin typeface="Calibri"/>
                <a:ea typeface="Calibri"/>
                <a:cs typeface="Calibri"/>
                <a:sym typeface="Calibri"/>
              </a:rPr>
              <a:t>: </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graphicFrame>
        <p:nvGraphicFramePr>
          <p:cNvPr id="193" name="Google Shape;193;p30"/>
          <p:cNvGraphicFramePr/>
          <p:nvPr/>
        </p:nvGraphicFramePr>
        <p:xfrm>
          <a:off x="952500" y="2888475"/>
          <a:ext cx="7239000" cy="1188630"/>
        </p:xfrm>
        <a:graphic>
          <a:graphicData uri="http://schemas.openxmlformats.org/drawingml/2006/table">
            <a:tbl>
              <a:tblPr>
                <a:noFill/>
                <a:tableStyleId>{F395D762-E3C0-4266-B6ED-E5598B2E7540}</a:tableStyleId>
              </a:tblPr>
              <a:tblGrid>
                <a:gridCol w="14478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gridCol w="1447800">
                  <a:extLst>
                    <a:ext uri="{9D8B030D-6E8A-4147-A177-3AD203B41FA5}">
                      <a16:colId xmlns:a16="http://schemas.microsoft.com/office/drawing/2014/main" val="20004"/>
                    </a:ext>
                  </a:extLst>
                </a:gridCol>
              </a:tblGrid>
              <a:tr h="38100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r>
                        <a:rPr lang="en" b="1"/>
                        <a:t>Thrifty</a:t>
                      </a:r>
                      <a:endParaRPr b="1"/>
                    </a:p>
                  </a:txBody>
                  <a:tcPr marL="91425" marR="91425" marT="91425" marB="91425"/>
                </a:tc>
                <a:tc>
                  <a:txBody>
                    <a:bodyPr/>
                    <a:lstStyle/>
                    <a:p>
                      <a:pPr marL="0" lvl="0" indent="0" algn="l" rtl="0">
                        <a:spcBef>
                          <a:spcPts val="0"/>
                        </a:spcBef>
                        <a:spcAft>
                          <a:spcPts val="0"/>
                        </a:spcAft>
                        <a:buNone/>
                      </a:pPr>
                      <a:r>
                        <a:rPr lang="en" b="1"/>
                        <a:t>Low Cost</a:t>
                      </a:r>
                      <a:endParaRPr b="1"/>
                    </a:p>
                  </a:txBody>
                  <a:tcPr marL="91425" marR="91425" marT="91425" marB="91425"/>
                </a:tc>
                <a:tc>
                  <a:txBody>
                    <a:bodyPr/>
                    <a:lstStyle/>
                    <a:p>
                      <a:pPr marL="0" lvl="0" indent="0" algn="l" rtl="0">
                        <a:spcBef>
                          <a:spcPts val="0"/>
                        </a:spcBef>
                        <a:spcAft>
                          <a:spcPts val="0"/>
                        </a:spcAft>
                        <a:buNone/>
                      </a:pPr>
                      <a:r>
                        <a:rPr lang="en" b="1"/>
                        <a:t>Moderate Cost</a:t>
                      </a:r>
                      <a:endParaRPr b="1"/>
                    </a:p>
                  </a:txBody>
                  <a:tcPr marL="91425" marR="91425" marT="91425" marB="91425"/>
                </a:tc>
                <a:tc>
                  <a:txBody>
                    <a:bodyPr/>
                    <a:lstStyle/>
                    <a:p>
                      <a:pPr marL="0" lvl="0" indent="0" algn="l" rtl="0">
                        <a:spcBef>
                          <a:spcPts val="0"/>
                        </a:spcBef>
                        <a:spcAft>
                          <a:spcPts val="0"/>
                        </a:spcAft>
                        <a:buNone/>
                      </a:pPr>
                      <a:r>
                        <a:rPr lang="en" b="1"/>
                        <a:t>Liberal Cost</a:t>
                      </a:r>
                      <a:endParaRPr b="1"/>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b="1"/>
                        <a:t>Females</a:t>
                      </a:r>
                      <a:endParaRPr b="1"/>
                    </a:p>
                  </a:txBody>
                  <a:tcPr marL="91425" marR="91425" marT="91425" marB="91425"/>
                </a:tc>
                <a:tc>
                  <a:txBody>
                    <a:bodyPr/>
                    <a:lstStyle/>
                    <a:p>
                      <a:pPr marL="0" lvl="0" indent="0" algn="l" rtl="0">
                        <a:spcBef>
                          <a:spcPts val="0"/>
                        </a:spcBef>
                        <a:spcAft>
                          <a:spcPts val="0"/>
                        </a:spcAft>
                        <a:buNone/>
                      </a:pPr>
                      <a:r>
                        <a:rPr lang="en"/>
                        <a:t>$167</a:t>
                      </a:r>
                      <a:endParaRPr/>
                    </a:p>
                  </a:txBody>
                  <a:tcPr marL="91425" marR="91425" marT="91425" marB="91425"/>
                </a:tc>
                <a:tc>
                  <a:txBody>
                    <a:bodyPr/>
                    <a:lstStyle/>
                    <a:p>
                      <a:pPr marL="0" lvl="0" indent="0" algn="l" rtl="0">
                        <a:spcBef>
                          <a:spcPts val="0"/>
                        </a:spcBef>
                        <a:spcAft>
                          <a:spcPts val="0"/>
                        </a:spcAft>
                        <a:buNone/>
                      </a:pPr>
                      <a:r>
                        <a:rPr lang="en"/>
                        <a:t>$211</a:t>
                      </a:r>
                      <a:endParaRPr/>
                    </a:p>
                  </a:txBody>
                  <a:tcPr marL="91425" marR="91425" marT="91425" marB="91425"/>
                </a:tc>
                <a:tc>
                  <a:txBody>
                    <a:bodyPr/>
                    <a:lstStyle/>
                    <a:p>
                      <a:pPr marL="0" lvl="0" indent="0" algn="l" rtl="0">
                        <a:spcBef>
                          <a:spcPts val="0"/>
                        </a:spcBef>
                        <a:spcAft>
                          <a:spcPts val="0"/>
                        </a:spcAft>
                        <a:buNone/>
                      </a:pPr>
                      <a:r>
                        <a:rPr lang="en"/>
                        <a:t>$259</a:t>
                      </a:r>
                      <a:endParaRPr/>
                    </a:p>
                  </a:txBody>
                  <a:tcPr marL="91425" marR="91425" marT="91425" marB="91425"/>
                </a:tc>
                <a:tc>
                  <a:txBody>
                    <a:bodyPr/>
                    <a:lstStyle/>
                    <a:p>
                      <a:pPr marL="0" lvl="0" indent="0" algn="l" rtl="0">
                        <a:spcBef>
                          <a:spcPts val="0"/>
                        </a:spcBef>
                        <a:spcAft>
                          <a:spcPts val="0"/>
                        </a:spcAft>
                        <a:buNone/>
                      </a:pPr>
                      <a:r>
                        <a:rPr lang="en"/>
                        <a:t>$332</a:t>
                      </a:r>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b="1"/>
                        <a:t>Males</a:t>
                      </a:r>
                      <a:endParaRPr b="1"/>
                    </a:p>
                  </a:txBody>
                  <a:tcPr marL="91425" marR="91425" marT="91425" marB="91425"/>
                </a:tc>
                <a:tc>
                  <a:txBody>
                    <a:bodyPr/>
                    <a:lstStyle/>
                    <a:p>
                      <a:pPr marL="0" lvl="0" indent="0" algn="l" rtl="0">
                        <a:spcBef>
                          <a:spcPts val="0"/>
                        </a:spcBef>
                        <a:spcAft>
                          <a:spcPts val="0"/>
                        </a:spcAft>
                        <a:buNone/>
                      </a:pPr>
                      <a:r>
                        <a:rPr lang="en"/>
                        <a:t>$188</a:t>
                      </a:r>
                      <a:endParaRPr/>
                    </a:p>
                  </a:txBody>
                  <a:tcPr marL="91425" marR="91425" marT="91425" marB="91425"/>
                </a:tc>
                <a:tc>
                  <a:txBody>
                    <a:bodyPr/>
                    <a:lstStyle/>
                    <a:p>
                      <a:pPr marL="0" lvl="0" indent="0" algn="l" rtl="0">
                        <a:spcBef>
                          <a:spcPts val="0"/>
                        </a:spcBef>
                        <a:spcAft>
                          <a:spcPts val="0"/>
                        </a:spcAft>
                        <a:buNone/>
                      </a:pPr>
                      <a:r>
                        <a:rPr lang="en"/>
                        <a:t>$242</a:t>
                      </a:r>
                      <a:endParaRPr/>
                    </a:p>
                  </a:txBody>
                  <a:tcPr marL="91425" marR="91425" marT="91425" marB="91425"/>
                </a:tc>
                <a:tc>
                  <a:txBody>
                    <a:bodyPr/>
                    <a:lstStyle/>
                    <a:p>
                      <a:pPr marL="0" lvl="0" indent="0" algn="l" rtl="0">
                        <a:spcBef>
                          <a:spcPts val="0"/>
                        </a:spcBef>
                        <a:spcAft>
                          <a:spcPts val="0"/>
                        </a:spcAft>
                        <a:buNone/>
                      </a:pPr>
                      <a:r>
                        <a:rPr lang="en"/>
                        <a:t>$303</a:t>
                      </a:r>
                      <a:endParaRPr/>
                    </a:p>
                  </a:txBody>
                  <a:tcPr marL="91425" marR="91425" marT="91425" marB="91425"/>
                </a:tc>
                <a:tc>
                  <a:txBody>
                    <a:bodyPr/>
                    <a:lstStyle/>
                    <a:p>
                      <a:pPr marL="0" lvl="0" indent="0" algn="l" rtl="0">
                        <a:spcBef>
                          <a:spcPts val="0"/>
                        </a:spcBef>
                        <a:spcAft>
                          <a:spcPts val="0"/>
                        </a:spcAft>
                        <a:buNone/>
                      </a:pPr>
                      <a:r>
                        <a:rPr lang="en"/>
                        <a:t>$373</a:t>
                      </a:r>
                      <a:endParaRPr/>
                    </a:p>
                  </a:txBody>
                  <a:tcPr marL="91425" marR="91425" marT="91425" marB="91425"/>
                </a:tc>
                <a:extLst>
                  <a:ext uri="{0D108BD9-81ED-4DB2-BD59-A6C34878D82A}">
                    <a16:rowId xmlns:a16="http://schemas.microsoft.com/office/drawing/2014/main" val="10002"/>
                  </a:ext>
                </a:extLst>
              </a:tr>
            </a:tbl>
          </a:graphicData>
        </a:graphic>
      </p:graphicFrame>
      <p:pic>
        <p:nvPicPr>
          <p:cNvPr id="194" name="Google Shape;194;p30" descr="NGPF_LG.png"/>
          <p:cNvPicPr preferRelativeResize="0"/>
          <p:nvPr/>
        </p:nvPicPr>
        <p:blipFill>
          <a:blip r:embed="rId6">
            <a:alphaModFix/>
          </a:blip>
          <a:stretch>
            <a:fillRect/>
          </a:stretch>
        </p:blipFill>
        <p:spPr>
          <a:xfrm>
            <a:off x="289575" y="-51125"/>
            <a:ext cx="2743200" cy="137160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1"/>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lnSpc>
                <a:spcPct val="115000"/>
              </a:lnSpc>
              <a:spcBef>
                <a:spcPts val="0"/>
              </a:spcBef>
              <a:spcAft>
                <a:spcPts val="0"/>
              </a:spcAft>
              <a:buClr>
                <a:schemeClr val="dk1"/>
              </a:buClr>
              <a:buSzPts val="1100"/>
              <a:buFont typeface="Arial"/>
              <a:buNone/>
            </a:pPr>
            <a:r>
              <a:rPr lang="en" sz="1800" b="0" i="1" u="sng">
                <a:solidFill>
                  <a:srgbClr val="0C4599"/>
                </a:solidFill>
                <a:latin typeface="Calibri"/>
                <a:ea typeface="Calibri"/>
                <a:cs typeface="Calibri"/>
                <a:sym typeface="Calibri"/>
                <a:hlinkClick r:id="rId3"/>
              </a:rPr>
              <a:t>Budgeting Unit Plan</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4"/>
              </a:rPr>
              <a:t>6.1 Budgeting Basics</a:t>
            </a:r>
            <a:endParaRPr sz="14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5"/>
              </a:rPr>
              <a:t>NGPF Activity Bank</a:t>
            </a:r>
            <a:endParaRPr sz="1400" b="0" i="1">
              <a:solidFill>
                <a:srgbClr val="0C4599"/>
              </a:solidFill>
              <a:latin typeface="Calibri"/>
              <a:ea typeface="Calibri"/>
              <a:cs typeface="Calibri"/>
              <a:sym typeface="Calibri"/>
            </a:endParaRPr>
          </a:p>
        </p:txBody>
      </p:sp>
      <p:sp>
        <p:nvSpPr>
          <p:cNvPr id="200" name="Google Shape;200;p31"/>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20:  </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Choose which plan you’re likely to follow for the cost of </a:t>
            </a:r>
            <a:r>
              <a:rPr lang="en" sz="2400">
                <a:solidFill>
                  <a:srgbClr val="E69138"/>
                </a:solidFill>
                <a:latin typeface="Calibri"/>
                <a:ea typeface="Calibri"/>
                <a:cs typeface="Calibri"/>
                <a:sym typeface="Calibri"/>
              </a:rPr>
              <a:t>Dining Out</a:t>
            </a:r>
            <a:r>
              <a:rPr lang="en" sz="2400">
                <a:solidFill>
                  <a:srgbClr val="0C4599"/>
                </a:solidFill>
                <a:latin typeface="Calibri"/>
                <a:ea typeface="Calibri"/>
                <a:cs typeface="Calibri"/>
                <a:sym typeface="Calibri"/>
              </a:rPr>
              <a:t>: </a:t>
            </a:r>
            <a:endParaRPr sz="2400">
              <a:solidFill>
                <a:srgbClr val="0C4599"/>
              </a:solidFill>
              <a:latin typeface="Calibri"/>
              <a:ea typeface="Calibri"/>
              <a:cs typeface="Calibri"/>
              <a:sym typeface="Calibri"/>
            </a:endParaRPr>
          </a:p>
        </p:txBody>
      </p:sp>
      <p:graphicFrame>
        <p:nvGraphicFramePr>
          <p:cNvPr id="201" name="Google Shape;201;p31"/>
          <p:cNvGraphicFramePr/>
          <p:nvPr/>
        </p:nvGraphicFramePr>
        <p:xfrm>
          <a:off x="952500" y="2539750"/>
          <a:ext cx="7239000" cy="1981050"/>
        </p:xfrm>
        <a:graphic>
          <a:graphicData uri="http://schemas.openxmlformats.org/drawingml/2006/table">
            <a:tbl>
              <a:tblPr>
                <a:noFill/>
                <a:tableStyleId>{F395D762-E3C0-4266-B6ED-E5598B2E7540}</a:tableStyleId>
              </a:tblPr>
              <a:tblGrid>
                <a:gridCol w="14478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gridCol w="1447800">
                  <a:extLst>
                    <a:ext uri="{9D8B030D-6E8A-4147-A177-3AD203B41FA5}">
                      <a16:colId xmlns:a16="http://schemas.microsoft.com/office/drawing/2014/main" val="20004"/>
                    </a:ext>
                  </a:extLst>
                </a:gridCol>
              </a:tblGrid>
              <a:tr h="38100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r>
                        <a:rPr lang="en" b="1"/>
                        <a:t>$10/meal</a:t>
                      </a:r>
                      <a:endParaRPr b="1"/>
                    </a:p>
                  </a:txBody>
                  <a:tcPr marL="91425" marR="91425" marT="91425" marB="91425"/>
                </a:tc>
                <a:tc>
                  <a:txBody>
                    <a:bodyPr/>
                    <a:lstStyle/>
                    <a:p>
                      <a:pPr marL="0" lvl="0" indent="0" algn="l" rtl="0">
                        <a:spcBef>
                          <a:spcPts val="0"/>
                        </a:spcBef>
                        <a:spcAft>
                          <a:spcPts val="0"/>
                        </a:spcAft>
                        <a:buNone/>
                      </a:pPr>
                      <a:r>
                        <a:rPr lang="en" b="1"/>
                        <a:t>$15/meal</a:t>
                      </a:r>
                      <a:endParaRPr b="1"/>
                    </a:p>
                  </a:txBody>
                  <a:tcPr marL="91425" marR="91425" marT="91425" marB="91425"/>
                </a:tc>
                <a:tc>
                  <a:txBody>
                    <a:bodyPr/>
                    <a:lstStyle/>
                    <a:p>
                      <a:pPr marL="0" lvl="0" indent="0" algn="l" rtl="0">
                        <a:spcBef>
                          <a:spcPts val="0"/>
                        </a:spcBef>
                        <a:spcAft>
                          <a:spcPts val="0"/>
                        </a:spcAft>
                        <a:buNone/>
                      </a:pPr>
                      <a:r>
                        <a:rPr lang="en" b="1"/>
                        <a:t>$20/meal</a:t>
                      </a:r>
                      <a:endParaRPr b="1"/>
                    </a:p>
                  </a:txBody>
                  <a:tcPr marL="91425" marR="91425" marT="91425" marB="91425"/>
                </a:tc>
                <a:tc>
                  <a:txBody>
                    <a:bodyPr/>
                    <a:lstStyle/>
                    <a:p>
                      <a:pPr marL="0" lvl="0" indent="0" algn="l" rtl="0">
                        <a:spcBef>
                          <a:spcPts val="0"/>
                        </a:spcBef>
                        <a:spcAft>
                          <a:spcPts val="0"/>
                        </a:spcAft>
                        <a:buNone/>
                      </a:pPr>
                      <a:r>
                        <a:rPr lang="en" b="1"/>
                        <a:t>$30/meal</a:t>
                      </a:r>
                      <a:endParaRPr b="1"/>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b="1"/>
                        <a:t>1 meal/week</a:t>
                      </a:r>
                      <a:endParaRPr b="1"/>
                    </a:p>
                  </a:txBody>
                  <a:tcPr marL="91425" marR="91425" marT="91425" marB="91425"/>
                </a:tc>
                <a:tc>
                  <a:txBody>
                    <a:bodyPr/>
                    <a:lstStyle/>
                    <a:p>
                      <a:pPr marL="0" lvl="0" indent="0" algn="l" rtl="0">
                        <a:spcBef>
                          <a:spcPts val="0"/>
                        </a:spcBef>
                        <a:spcAft>
                          <a:spcPts val="0"/>
                        </a:spcAft>
                        <a:buNone/>
                      </a:pPr>
                      <a:r>
                        <a:rPr lang="en"/>
                        <a:t>$40</a:t>
                      </a:r>
                      <a:endParaRPr/>
                    </a:p>
                  </a:txBody>
                  <a:tcPr marL="91425" marR="91425" marT="91425" marB="91425"/>
                </a:tc>
                <a:tc>
                  <a:txBody>
                    <a:bodyPr/>
                    <a:lstStyle/>
                    <a:p>
                      <a:pPr marL="0" lvl="0" indent="0" algn="l" rtl="0">
                        <a:spcBef>
                          <a:spcPts val="0"/>
                        </a:spcBef>
                        <a:spcAft>
                          <a:spcPts val="0"/>
                        </a:spcAft>
                        <a:buNone/>
                      </a:pPr>
                      <a:r>
                        <a:rPr lang="en"/>
                        <a:t>$60</a:t>
                      </a:r>
                      <a:endParaRPr/>
                    </a:p>
                  </a:txBody>
                  <a:tcPr marL="91425" marR="91425" marT="91425" marB="91425"/>
                </a:tc>
                <a:tc>
                  <a:txBody>
                    <a:bodyPr/>
                    <a:lstStyle/>
                    <a:p>
                      <a:pPr marL="0" lvl="0" indent="0" algn="l" rtl="0">
                        <a:spcBef>
                          <a:spcPts val="0"/>
                        </a:spcBef>
                        <a:spcAft>
                          <a:spcPts val="0"/>
                        </a:spcAft>
                        <a:buNone/>
                      </a:pPr>
                      <a:r>
                        <a:rPr lang="en"/>
                        <a:t>$80</a:t>
                      </a:r>
                      <a:endParaRPr/>
                    </a:p>
                  </a:txBody>
                  <a:tcPr marL="91425" marR="91425" marT="91425" marB="91425"/>
                </a:tc>
                <a:tc>
                  <a:txBody>
                    <a:bodyPr/>
                    <a:lstStyle/>
                    <a:p>
                      <a:pPr marL="0" lvl="0" indent="0" algn="l" rtl="0">
                        <a:spcBef>
                          <a:spcPts val="0"/>
                        </a:spcBef>
                        <a:spcAft>
                          <a:spcPts val="0"/>
                        </a:spcAft>
                        <a:buNone/>
                      </a:pPr>
                      <a:r>
                        <a:rPr lang="en"/>
                        <a:t>$120</a:t>
                      </a:r>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b="1"/>
                        <a:t>2 meals/week</a:t>
                      </a:r>
                      <a:endParaRPr b="1"/>
                    </a:p>
                  </a:txBody>
                  <a:tcPr marL="91425" marR="91425" marT="91425" marB="91425"/>
                </a:tc>
                <a:tc>
                  <a:txBody>
                    <a:bodyPr/>
                    <a:lstStyle/>
                    <a:p>
                      <a:pPr marL="0" lvl="0" indent="0" algn="l" rtl="0">
                        <a:spcBef>
                          <a:spcPts val="0"/>
                        </a:spcBef>
                        <a:spcAft>
                          <a:spcPts val="0"/>
                        </a:spcAft>
                        <a:buNone/>
                      </a:pPr>
                      <a:r>
                        <a:rPr lang="en"/>
                        <a:t>$80</a:t>
                      </a:r>
                      <a:endParaRPr/>
                    </a:p>
                  </a:txBody>
                  <a:tcPr marL="91425" marR="91425" marT="91425" marB="91425"/>
                </a:tc>
                <a:tc>
                  <a:txBody>
                    <a:bodyPr/>
                    <a:lstStyle/>
                    <a:p>
                      <a:pPr marL="0" lvl="0" indent="0" algn="l" rtl="0">
                        <a:spcBef>
                          <a:spcPts val="0"/>
                        </a:spcBef>
                        <a:spcAft>
                          <a:spcPts val="0"/>
                        </a:spcAft>
                        <a:buNone/>
                      </a:pPr>
                      <a:r>
                        <a:rPr lang="en"/>
                        <a:t>$120</a:t>
                      </a:r>
                      <a:endParaRPr/>
                    </a:p>
                  </a:txBody>
                  <a:tcPr marL="91425" marR="91425" marT="91425" marB="91425"/>
                </a:tc>
                <a:tc>
                  <a:txBody>
                    <a:bodyPr/>
                    <a:lstStyle/>
                    <a:p>
                      <a:pPr marL="0" lvl="0" indent="0" algn="l" rtl="0">
                        <a:spcBef>
                          <a:spcPts val="0"/>
                        </a:spcBef>
                        <a:spcAft>
                          <a:spcPts val="0"/>
                        </a:spcAft>
                        <a:buNone/>
                      </a:pPr>
                      <a:r>
                        <a:rPr lang="en"/>
                        <a:t>$160</a:t>
                      </a:r>
                      <a:endParaRPr/>
                    </a:p>
                  </a:txBody>
                  <a:tcPr marL="91425" marR="91425" marT="91425" marB="91425"/>
                </a:tc>
                <a:tc>
                  <a:txBody>
                    <a:bodyPr/>
                    <a:lstStyle/>
                    <a:p>
                      <a:pPr marL="0" lvl="0" indent="0" algn="l" rtl="0">
                        <a:spcBef>
                          <a:spcPts val="0"/>
                        </a:spcBef>
                        <a:spcAft>
                          <a:spcPts val="0"/>
                        </a:spcAft>
                        <a:buNone/>
                      </a:pPr>
                      <a:r>
                        <a:rPr lang="en"/>
                        <a:t>$240</a:t>
                      </a:r>
                      <a:endParaRPr/>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b="1"/>
                        <a:t>3 meals/week</a:t>
                      </a:r>
                      <a:endParaRPr b="1"/>
                    </a:p>
                  </a:txBody>
                  <a:tcPr marL="91425" marR="91425" marT="91425" marB="91425"/>
                </a:tc>
                <a:tc>
                  <a:txBody>
                    <a:bodyPr/>
                    <a:lstStyle/>
                    <a:p>
                      <a:pPr marL="0" lvl="0" indent="0" algn="l" rtl="0">
                        <a:spcBef>
                          <a:spcPts val="0"/>
                        </a:spcBef>
                        <a:spcAft>
                          <a:spcPts val="0"/>
                        </a:spcAft>
                        <a:buNone/>
                      </a:pPr>
                      <a:r>
                        <a:rPr lang="en"/>
                        <a:t>$120</a:t>
                      </a:r>
                      <a:endParaRPr/>
                    </a:p>
                  </a:txBody>
                  <a:tcPr marL="91425" marR="91425" marT="91425" marB="91425"/>
                </a:tc>
                <a:tc>
                  <a:txBody>
                    <a:bodyPr/>
                    <a:lstStyle/>
                    <a:p>
                      <a:pPr marL="0" lvl="0" indent="0" algn="l" rtl="0">
                        <a:spcBef>
                          <a:spcPts val="0"/>
                        </a:spcBef>
                        <a:spcAft>
                          <a:spcPts val="0"/>
                        </a:spcAft>
                        <a:buNone/>
                      </a:pPr>
                      <a:r>
                        <a:rPr lang="en"/>
                        <a:t>$180</a:t>
                      </a:r>
                      <a:endParaRPr/>
                    </a:p>
                  </a:txBody>
                  <a:tcPr marL="91425" marR="91425" marT="91425" marB="91425"/>
                </a:tc>
                <a:tc>
                  <a:txBody>
                    <a:bodyPr/>
                    <a:lstStyle/>
                    <a:p>
                      <a:pPr marL="0" lvl="0" indent="0" algn="l" rtl="0">
                        <a:spcBef>
                          <a:spcPts val="0"/>
                        </a:spcBef>
                        <a:spcAft>
                          <a:spcPts val="0"/>
                        </a:spcAft>
                        <a:buNone/>
                      </a:pPr>
                      <a:r>
                        <a:rPr lang="en"/>
                        <a:t>$240</a:t>
                      </a:r>
                      <a:endParaRPr/>
                    </a:p>
                  </a:txBody>
                  <a:tcPr marL="91425" marR="91425" marT="91425" marB="91425"/>
                </a:tc>
                <a:tc>
                  <a:txBody>
                    <a:bodyPr/>
                    <a:lstStyle/>
                    <a:p>
                      <a:pPr marL="0" lvl="0" indent="0" algn="l" rtl="0">
                        <a:spcBef>
                          <a:spcPts val="0"/>
                        </a:spcBef>
                        <a:spcAft>
                          <a:spcPts val="0"/>
                        </a:spcAft>
                        <a:buNone/>
                      </a:pPr>
                      <a:r>
                        <a:rPr lang="en"/>
                        <a:t>$360</a:t>
                      </a:r>
                      <a:endParaRPr/>
                    </a:p>
                  </a:txBody>
                  <a:tcPr marL="91425" marR="91425" marT="91425" marB="91425"/>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en" b="1"/>
                        <a:t>5 meals/week</a:t>
                      </a:r>
                      <a:endParaRPr b="1"/>
                    </a:p>
                  </a:txBody>
                  <a:tcPr marL="91425" marR="91425" marT="91425" marB="91425"/>
                </a:tc>
                <a:tc>
                  <a:txBody>
                    <a:bodyPr/>
                    <a:lstStyle/>
                    <a:p>
                      <a:pPr marL="0" lvl="0" indent="0" algn="l" rtl="0">
                        <a:spcBef>
                          <a:spcPts val="0"/>
                        </a:spcBef>
                        <a:spcAft>
                          <a:spcPts val="0"/>
                        </a:spcAft>
                        <a:buNone/>
                      </a:pPr>
                      <a:r>
                        <a:rPr lang="en"/>
                        <a:t>$200</a:t>
                      </a:r>
                      <a:endParaRPr/>
                    </a:p>
                  </a:txBody>
                  <a:tcPr marL="91425" marR="91425" marT="91425" marB="91425"/>
                </a:tc>
                <a:tc>
                  <a:txBody>
                    <a:bodyPr/>
                    <a:lstStyle/>
                    <a:p>
                      <a:pPr marL="0" lvl="0" indent="0" algn="l" rtl="0">
                        <a:spcBef>
                          <a:spcPts val="0"/>
                        </a:spcBef>
                        <a:spcAft>
                          <a:spcPts val="0"/>
                        </a:spcAft>
                        <a:buNone/>
                      </a:pPr>
                      <a:r>
                        <a:rPr lang="en"/>
                        <a:t>$300</a:t>
                      </a:r>
                      <a:endParaRPr/>
                    </a:p>
                  </a:txBody>
                  <a:tcPr marL="91425" marR="91425" marT="91425" marB="91425"/>
                </a:tc>
                <a:tc>
                  <a:txBody>
                    <a:bodyPr/>
                    <a:lstStyle/>
                    <a:p>
                      <a:pPr marL="0" lvl="0" indent="0" algn="l" rtl="0">
                        <a:spcBef>
                          <a:spcPts val="0"/>
                        </a:spcBef>
                        <a:spcAft>
                          <a:spcPts val="0"/>
                        </a:spcAft>
                        <a:buNone/>
                      </a:pPr>
                      <a:r>
                        <a:rPr lang="en"/>
                        <a:t>$400</a:t>
                      </a:r>
                      <a:endParaRPr/>
                    </a:p>
                  </a:txBody>
                  <a:tcPr marL="91425" marR="91425" marT="91425" marB="91425"/>
                </a:tc>
                <a:tc>
                  <a:txBody>
                    <a:bodyPr/>
                    <a:lstStyle/>
                    <a:p>
                      <a:pPr marL="0" lvl="0" indent="0" algn="l" rtl="0">
                        <a:spcBef>
                          <a:spcPts val="0"/>
                        </a:spcBef>
                        <a:spcAft>
                          <a:spcPts val="0"/>
                        </a:spcAft>
                        <a:buNone/>
                      </a:pPr>
                      <a:r>
                        <a:rPr lang="en"/>
                        <a:t>$600</a:t>
                      </a:r>
                      <a:endParaRPr/>
                    </a:p>
                  </a:txBody>
                  <a:tcPr marL="91425" marR="91425" marT="91425" marB="91425"/>
                </a:tc>
                <a:extLst>
                  <a:ext uri="{0D108BD9-81ED-4DB2-BD59-A6C34878D82A}">
                    <a16:rowId xmlns:a16="http://schemas.microsoft.com/office/drawing/2014/main" val="10004"/>
                  </a:ext>
                </a:extLst>
              </a:tr>
            </a:tbl>
          </a:graphicData>
        </a:graphic>
      </p:graphicFrame>
      <p:pic>
        <p:nvPicPr>
          <p:cNvPr id="202" name="Google Shape;202;p31" descr="NGPF_LG.png"/>
          <p:cNvPicPr preferRelativeResize="0"/>
          <p:nvPr/>
        </p:nvPicPr>
        <p:blipFill>
          <a:blip r:embed="rId6">
            <a:alphaModFix/>
          </a:blip>
          <a:stretch>
            <a:fillRect/>
          </a:stretch>
        </p:blipFill>
        <p:spPr>
          <a:xfrm>
            <a:off x="289575" y="-51125"/>
            <a:ext cx="2743200" cy="13716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32"/>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lnSpc>
                <a:spcPct val="115000"/>
              </a:lnSpc>
              <a:spcBef>
                <a:spcPts val="0"/>
              </a:spcBef>
              <a:spcAft>
                <a:spcPts val="0"/>
              </a:spcAft>
              <a:buClr>
                <a:schemeClr val="dk1"/>
              </a:buClr>
              <a:buSzPts val="1100"/>
              <a:buFont typeface="Arial"/>
              <a:buNone/>
            </a:pPr>
            <a:r>
              <a:rPr lang="en" sz="1800" b="0" i="1" u="sng">
                <a:solidFill>
                  <a:srgbClr val="0C4599"/>
                </a:solidFill>
                <a:latin typeface="Calibri"/>
                <a:ea typeface="Calibri"/>
                <a:cs typeface="Calibri"/>
                <a:sym typeface="Calibri"/>
                <a:hlinkClick r:id="rId3"/>
              </a:rPr>
              <a:t>Budgeting Unit Plan</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4"/>
              </a:rPr>
              <a:t>6.1 Budgeting Basics</a:t>
            </a:r>
            <a:endParaRPr sz="14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5"/>
              </a:rPr>
              <a:t>NGPF Activity Bank</a:t>
            </a:r>
            <a:endParaRPr sz="1400" b="0" i="1">
              <a:solidFill>
                <a:srgbClr val="0C4599"/>
              </a:solidFill>
              <a:latin typeface="Calibri"/>
              <a:ea typeface="Calibri"/>
              <a:cs typeface="Calibri"/>
              <a:sym typeface="Calibri"/>
            </a:endParaRPr>
          </a:p>
        </p:txBody>
      </p:sp>
      <p:sp>
        <p:nvSpPr>
          <p:cNvPr id="208" name="Google Shape;208;p32"/>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21:  </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Calculate your total monthly budget for food.</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r>
              <a:rPr lang="en" sz="2400">
                <a:solidFill>
                  <a:srgbClr val="E69138"/>
                </a:solidFill>
                <a:latin typeface="Calibri"/>
                <a:ea typeface="Calibri"/>
                <a:cs typeface="Calibri"/>
                <a:sym typeface="Calibri"/>
              </a:rPr>
              <a:t>Cost of Food = Groceries + Eating Out</a:t>
            </a:r>
            <a:endParaRPr sz="2400">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209" name="Google Shape;209;p32" descr="NGPF_LG.png"/>
          <p:cNvPicPr preferRelativeResize="0"/>
          <p:nvPr/>
        </p:nvPicPr>
        <p:blipFill>
          <a:blip r:embed="rId6">
            <a:alphaModFix/>
          </a:blip>
          <a:stretch>
            <a:fillRect/>
          </a:stretch>
        </p:blipFill>
        <p:spPr>
          <a:xfrm>
            <a:off x="289575" y="-51125"/>
            <a:ext cx="2743200" cy="13716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3"/>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lnSpc>
                <a:spcPct val="115000"/>
              </a:lnSpc>
              <a:spcBef>
                <a:spcPts val="0"/>
              </a:spcBef>
              <a:spcAft>
                <a:spcPts val="0"/>
              </a:spcAft>
              <a:buClr>
                <a:schemeClr val="dk1"/>
              </a:buClr>
              <a:buSzPts val="1100"/>
              <a:buFont typeface="Arial"/>
              <a:buNone/>
            </a:pPr>
            <a:r>
              <a:rPr lang="en" sz="1800" b="0" i="1" u="sng">
                <a:solidFill>
                  <a:srgbClr val="0C4599"/>
                </a:solidFill>
                <a:latin typeface="Calibri"/>
                <a:ea typeface="Calibri"/>
                <a:cs typeface="Calibri"/>
                <a:sym typeface="Calibri"/>
                <a:hlinkClick r:id="rId3"/>
              </a:rPr>
              <a:t>Budgeting Unit Plan</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4"/>
              </a:rPr>
              <a:t>6.1 Budgeting Basics</a:t>
            </a:r>
            <a:endParaRPr sz="14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5"/>
              </a:rPr>
              <a:t>NGPF Activity Bank</a:t>
            </a:r>
            <a:endParaRPr sz="1400" b="0" i="1">
              <a:solidFill>
                <a:srgbClr val="0C4599"/>
              </a:solidFill>
              <a:latin typeface="Calibri"/>
              <a:ea typeface="Calibri"/>
              <a:cs typeface="Calibri"/>
              <a:sym typeface="Calibri"/>
            </a:endParaRPr>
          </a:p>
        </p:txBody>
      </p:sp>
      <p:sp>
        <p:nvSpPr>
          <p:cNvPr id="215" name="Google Shape;215;p33"/>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dirty="0">
                <a:solidFill>
                  <a:srgbClr val="0C4599"/>
                </a:solidFill>
                <a:latin typeface="Calibri"/>
                <a:ea typeface="Calibri"/>
                <a:cs typeface="Calibri"/>
                <a:sym typeface="Calibri"/>
              </a:rPr>
              <a:t>Calculate the cost of your insurance</a:t>
            </a:r>
            <a:endParaRPr sz="2400" dirty="0">
              <a:solidFill>
                <a:srgbClr val="0C4599"/>
              </a:solidFill>
              <a:latin typeface="Calibri"/>
              <a:ea typeface="Calibri"/>
              <a:cs typeface="Calibri"/>
              <a:sym typeface="Calibri"/>
            </a:endParaRPr>
          </a:p>
          <a:p>
            <a:pPr marL="0" lvl="0" indent="0" algn="l" rtl="0">
              <a:spcBef>
                <a:spcPts val="600"/>
              </a:spcBef>
              <a:spcAft>
                <a:spcPts val="0"/>
              </a:spcAft>
              <a:buNone/>
            </a:pPr>
            <a:r>
              <a:rPr lang="en" sz="2400" dirty="0">
                <a:solidFill>
                  <a:srgbClr val="0C4599"/>
                </a:solidFill>
                <a:latin typeface="Calibri"/>
                <a:ea typeface="Calibri"/>
                <a:cs typeface="Calibri"/>
                <a:sym typeface="Calibri"/>
              </a:rPr>
              <a:t>STEP 22: </a:t>
            </a:r>
            <a:r>
              <a:rPr lang="en" sz="2400" dirty="0">
                <a:solidFill>
                  <a:srgbClr val="E69138"/>
                </a:solidFill>
                <a:latin typeface="Calibri"/>
                <a:ea typeface="Calibri"/>
                <a:cs typeface="Calibri"/>
                <a:sym typeface="Calibri"/>
              </a:rPr>
              <a:t>Health Insurance</a:t>
            </a:r>
            <a:endParaRPr sz="2400" dirty="0">
              <a:solidFill>
                <a:srgbClr val="E69138"/>
              </a:solidFill>
              <a:latin typeface="Calibri"/>
              <a:ea typeface="Calibri"/>
              <a:cs typeface="Calibri"/>
              <a:sym typeface="Calibri"/>
            </a:endParaRPr>
          </a:p>
          <a:p>
            <a:pPr marL="914400" lvl="1" indent="-381000" algn="l" rtl="0">
              <a:spcBef>
                <a:spcPts val="480"/>
              </a:spcBef>
              <a:spcAft>
                <a:spcPts val="0"/>
              </a:spcAft>
              <a:buClr>
                <a:srgbClr val="0C4599"/>
              </a:buClr>
              <a:buSzPts val="2400"/>
              <a:buFont typeface="Calibri"/>
              <a:buChar char="○"/>
            </a:pPr>
            <a:r>
              <a:rPr lang="en" dirty="0">
                <a:solidFill>
                  <a:srgbClr val="0C4599"/>
                </a:solidFill>
                <a:latin typeface="Calibri"/>
                <a:ea typeface="Calibri"/>
                <a:cs typeface="Calibri"/>
                <a:sym typeface="Calibri"/>
              </a:rPr>
              <a:t>If you are single: Average </a:t>
            </a:r>
            <a:r>
              <a:rPr lang="en" dirty="0" smtClean="0">
                <a:solidFill>
                  <a:srgbClr val="0C4599"/>
                </a:solidFill>
                <a:latin typeface="Calibri"/>
                <a:ea typeface="Calibri"/>
                <a:cs typeface="Calibri"/>
                <a:sym typeface="Calibri"/>
              </a:rPr>
              <a:t>$1000/yr</a:t>
            </a:r>
            <a:endParaRPr dirty="0">
              <a:solidFill>
                <a:srgbClr val="0C4599"/>
              </a:solidFill>
              <a:latin typeface="Calibri"/>
              <a:ea typeface="Calibri"/>
              <a:cs typeface="Calibri"/>
              <a:sym typeface="Calibri"/>
            </a:endParaRPr>
          </a:p>
          <a:p>
            <a:pPr marL="914400" lvl="1" indent="-381000" algn="l" rtl="0">
              <a:spcBef>
                <a:spcPts val="0"/>
              </a:spcBef>
              <a:spcAft>
                <a:spcPts val="0"/>
              </a:spcAft>
              <a:buClr>
                <a:srgbClr val="0C4599"/>
              </a:buClr>
              <a:buSzPts val="2400"/>
              <a:buFont typeface="Calibri"/>
              <a:buChar char="○"/>
            </a:pPr>
            <a:r>
              <a:rPr lang="en" i="1" dirty="0">
                <a:solidFill>
                  <a:srgbClr val="0C4599"/>
                </a:solidFill>
                <a:latin typeface="Calibri"/>
                <a:ea typeface="Calibri"/>
                <a:cs typeface="Calibri"/>
                <a:sym typeface="Calibri"/>
              </a:rPr>
              <a:t>Remember to divide by 12 to get the monthly cost</a:t>
            </a:r>
            <a:endParaRPr i="1" dirty="0">
              <a:solidFill>
                <a:srgbClr val="0C4599"/>
              </a:solidFill>
              <a:latin typeface="Calibri"/>
              <a:ea typeface="Calibri"/>
              <a:cs typeface="Calibri"/>
              <a:sym typeface="Calibri"/>
            </a:endParaRPr>
          </a:p>
          <a:p>
            <a:pPr marL="0" lvl="0" indent="0" algn="l" rtl="0">
              <a:spcBef>
                <a:spcPts val="600"/>
              </a:spcBef>
              <a:spcAft>
                <a:spcPts val="0"/>
              </a:spcAft>
              <a:buNone/>
            </a:pPr>
            <a:endParaRPr sz="2400" dirty="0">
              <a:solidFill>
                <a:srgbClr val="0C4599"/>
              </a:solidFill>
              <a:latin typeface="Calibri"/>
              <a:ea typeface="Calibri"/>
              <a:cs typeface="Calibri"/>
              <a:sym typeface="Calibri"/>
            </a:endParaRPr>
          </a:p>
          <a:p>
            <a:pPr marL="0" lvl="0" indent="0" algn="l" rtl="0">
              <a:spcBef>
                <a:spcPts val="600"/>
              </a:spcBef>
              <a:spcAft>
                <a:spcPts val="0"/>
              </a:spcAft>
              <a:buNone/>
            </a:pPr>
            <a:r>
              <a:rPr lang="en" sz="2400" dirty="0">
                <a:solidFill>
                  <a:srgbClr val="0C4599"/>
                </a:solidFill>
                <a:latin typeface="Calibri"/>
                <a:ea typeface="Calibri"/>
                <a:cs typeface="Calibri"/>
                <a:sym typeface="Calibri"/>
              </a:rPr>
              <a:t>STEP 23:</a:t>
            </a:r>
            <a:r>
              <a:rPr lang="en" sz="2400" dirty="0">
                <a:solidFill>
                  <a:srgbClr val="1155CC"/>
                </a:solidFill>
                <a:latin typeface="Calibri"/>
                <a:ea typeface="Calibri"/>
                <a:cs typeface="Calibri"/>
                <a:sym typeface="Calibri"/>
              </a:rPr>
              <a:t> </a:t>
            </a:r>
            <a:r>
              <a:rPr lang="en" sz="2400" dirty="0">
                <a:solidFill>
                  <a:srgbClr val="E69138"/>
                </a:solidFill>
                <a:latin typeface="Calibri"/>
                <a:ea typeface="Calibri"/>
                <a:cs typeface="Calibri"/>
                <a:sym typeface="Calibri"/>
              </a:rPr>
              <a:t>Dental Insurance</a:t>
            </a:r>
            <a:r>
              <a:rPr lang="en" sz="2400" dirty="0">
                <a:solidFill>
                  <a:srgbClr val="0C4599"/>
                </a:solidFill>
                <a:latin typeface="Calibri"/>
                <a:ea typeface="Calibri"/>
                <a:cs typeface="Calibri"/>
                <a:sym typeface="Calibri"/>
              </a:rPr>
              <a:t> - $25/month</a:t>
            </a:r>
            <a:endParaRPr sz="2400" dirty="0">
              <a:solidFill>
                <a:srgbClr val="0C4599"/>
              </a:solidFill>
              <a:latin typeface="Calibri"/>
              <a:ea typeface="Calibri"/>
              <a:cs typeface="Calibri"/>
              <a:sym typeface="Calibri"/>
            </a:endParaRPr>
          </a:p>
          <a:p>
            <a:pPr marL="0" lvl="0" indent="0" algn="l" rtl="0">
              <a:spcBef>
                <a:spcPts val="600"/>
              </a:spcBef>
              <a:spcAft>
                <a:spcPts val="0"/>
              </a:spcAft>
              <a:buNone/>
            </a:pPr>
            <a:endParaRPr sz="2400" dirty="0">
              <a:solidFill>
                <a:srgbClr val="0C4599"/>
              </a:solidFill>
              <a:latin typeface="Calibri"/>
              <a:ea typeface="Calibri"/>
              <a:cs typeface="Calibri"/>
              <a:sym typeface="Calibri"/>
            </a:endParaRPr>
          </a:p>
          <a:p>
            <a:pPr marL="0" lvl="0" indent="0" algn="l" rtl="0">
              <a:spcBef>
                <a:spcPts val="600"/>
              </a:spcBef>
              <a:spcAft>
                <a:spcPts val="0"/>
              </a:spcAft>
              <a:buNone/>
            </a:pPr>
            <a:r>
              <a:rPr lang="en" sz="2400" dirty="0">
                <a:solidFill>
                  <a:srgbClr val="0C4599"/>
                </a:solidFill>
                <a:latin typeface="Calibri"/>
                <a:ea typeface="Calibri"/>
                <a:cs typeface="Calibri"/>
                <a:sym typeface="Calibri"/>
              </a:rPr>
              <a:t>STEP 24:</a:t>
            </a:r>
            <a:r>
              <a:rPr lang="en" sz="2400" dirty="0">
                <a:solidFill>
                  <a:srgbClr val="1155CC"/>
                </a:solidFill>
                <a:latin typeface="Calibri"/>
                <a:ea typeface="Calibri"/>
                <a:cs typeface="Calibri"/>
                <a:sym typeface="Calibri"/>
              </a:rPr>
              <a:t> </a:t>
            </a:r>
            <a:r>
              <a:rPr lang="en" sz="2400" dirty="0" smtClean="0">
                <a:solidFill>
                  <a:srgbClr val="E69138"/>
                </a:solidFill>
                <a:latin typeface="Calibri"/>
                <a:ea typeface="Calibri"/>
                <a:cs typeface="Calibri"/>
                <a:sym typeface="Calibri"/>
              </a:rPr>
              <a:t>Extended Health </a:t>
            </a:r>
            <a:r>
              <a:rPr lang="en" sz="2400" dirty="0">
                <a:solidFill>
                  <a:srgbClr val="E69138"/>
                </a:solidFill>
                <a:latin typeface="Calibri"/>
                <a:ea typeface="Calibri"/>
                <a:cs typeface="Calibri"/>
                <a:sym typeface="Calibri"/>
              </a:rPr>
              <a:t>Insurance</a:t>
            </a:r>
            <a:r>
              <a:rPr lang="en" sz="2400" dirty="0">
                <a:solidFill>
                  <a:srgbClr val="0C4599"/>
                </a:solidFill>
                <a:latin typeface="Calibri"/>
                <a:ea typeface="Calibri"/>
                <a:cs typeface="Calibri"/>
                <a:sym typeface="Calibri"/>
              </a:rPr>
              <a:t> - $25/month</a:t>
            </a:r>
            <a:endParaRPr sz="2400" dirty="0">
              <a:solidFill>
                <a:srgbClr val="0C4599"/>
              </a:solidFill>
              <a:latin typeface="Calibri"/>
              <a:ea typeface="Calibri"/>
              <a:cs typeface="Calibri"/>
              <a:sym typeface="Calibri"/>
            </a:endParaRPr>
          </a:p>
          <a:p>
            <a:pPr marL="0" lvl="0" indent="0" algn="l" rtl="0">
              <a:spcBef>
                <a:spcPts val="600"/>
              </a:spcBef>
              <a:spcAft>
                <a:spcPts val="0"/>
              </a:spcAft>
              <a:buNone/>
            </a:pPr>
            <a:endParaRPr sz="2400" dirty="0">
              <a:solidFill>
                <a:srgbClr val="0C4599"/>
              </a:solidFill>
              <a:latin typeface="Calibri"/>
              <a:ea typeface="Calibri"/>
              <a:cs typeface="Calibri"/>
              <a:sym typeface="Calibri"/>
            </a:endParaRPr>
          </a:p>
          <a:p>
            <a:pPr marL="0" lvl="0" indent="0" algn="l" rtl="0">
              <a:spcBef>
                <a:spcPts val="600"/>
              </a:spcBef>
              <a:spcAft>
                <a:spcPts val="0"/>
              </a:spcAft>
              <a:buNone/>
            </a:pPr>
            <a:endParaRPr sz="2400" dirty="0">
              <a:solidFill>
                <a:srgbClr val="0C4599"/>
              </a:solidFill>
              <a:latin typeface="Calibri"/>
              <a:ea typeface="Calibri"/>
              <a:cs typeface="Calibri"/>
              <a:sym typeface="Calibri"/>
            </a:endParaRPr>
          </a:p>
          <a:p>
            <a:pPr marL="0" lvl="0" indent="0" algn="l" rtl="0">
              <a:spcBef>
                <a:spcPts val="600"/>
              </a:spcBef>
              <a:spcAft>
                <a:spcPts val="0"/>
              </a:spcAft>
              <a:buNone/>
            </a:pPr>
            <a:endParaRPr sz="2400" dirty="0">
              <a:solidFill>
                <a:srgbClr val="0C4599"/>
              </a:solidFill>
              <a:latin typeface="Calibri"/>
              <a:ea typeface="Calibri"/>
              <a:cs typeface="Calibri"/>
              <a:sym typeface="Calibri"/>
            </a:endParaRPr>
          </a:p>
          <a:p>
            <a:pPr marL="457200" lvl="0" indent="0" algn="l" rtl="0">
              <a:spcBef>
                <a:spcPts val="600"/>
              </a:spcBef>
              <a:spcAft>
                <a:spcPts val="0"/>
              </a:spcAft>
              <a:buNone/>
            </a:pPr>
            <a:endParaRPr sz="2400" dirty="0">
              <a:solidFill>
                <a:srgbClr val="0C4599"/>
              </a:solidFill>
              <a:latin typeface="Calibri"/>
              <a:ea typeface="Calibri"/>
              <a:cs typeface="Calibri"/>
              <a:sym typeface="Calibri"/>
            </a:endParaRPr>
          </a:p>
        </p:txBody>
      </p:sp>
      <p:pic>
        <p:nvPicPr>
          <p:cNvPr id="216" name="Google Shape;216;p33" descr="NGPF_LG.png"/>
          <p:cNvPicPr preferRelativeResize="0"/>
          <p:nvPr/>
        </p:nvPicPr>
        <p:blipFill>
          <a:blip r:embed="rId6">
            <a:alphaModFix/>
          </a:blip>
          <a:stretch>
            <a:fillRect/>
          </a:stretch>
        </p:blipFill>
        <p:spPr>
          <a:xfrm>
            <a:off x="289575" y="-51125"/>
            <a:ext cx="2743200" cy="137160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34"/>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lnSpc>
                <a:spcPct val="115000"/>
              </a:lnSpc>
              <a:spcBef>
                <a:spcPts val="0"/>
              </a:spcBef>
              <a:spcAft>
                <a:spcPts val="0"/>
              </a:spcAft>
              <a:buClr>
                <a:schemeClr val="dk1"/>
              </a:buClr>
              <a:buSzPts val="1100"/>
              <a:buFont typeface="Arial"/>
              <a:buNone/>
            </a:pPr>
            <a:r>
              <a:rPr lang="en" sz="1800" b="0" i="1" u="sng">
                <a:solidFill>
                  <a:srgbClr val="0C4599"/>
                </a:solidFill>
                <a:latin typeface="Calibri"/>
                <a:ea typeface="Calibri"/>
                <a:cs typeface="Calibri"/>
                <a:sym typeface="Calibri"/>
                <a:hlinkClick r:id="rId3"/>
              </a:rPr>
              <a:t>Budgeting Unit Plan</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4"/>
              </a:rPr>
              <a:t>6.1 Budgeting Basics</a:t>
            </a:r>
            <a:endParaRPr sz="14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5"/>
              </a:rPr>
              <a:t>NGPF Activity Bank</a:t>
            </a:r>
            <a:endParaRPr sz="1400" b="0" i="1">
              <a:solidFill>
                <a:srgbClr val="0C4599"/>
              </a:solidFill>
              <a:latin typeface="Calibri"/>
              <a:ea typeface="Calibri"/>
              <a:cs typeface="Calibri"/>
              <a:sym typeface="Calibri"/>
            </a:endParaRPr>
          </a:p>
        </p:txBody>
      </p:sp>
      <p:sp>
        <p:nvSpPr>
          <p:cNvPr id="222" name="Google Shape;222;p34"/>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dirty="0">
                <a:solidFill>
                  <a:srgbClr val="0C4599"/>
                </a:solidFill>
                <a:latin typeface="Calibri"/>
                <a:ea typeface="Calibri"/>
                <a:cs typeface="Calibri"/>
                <a:sym typeface="Calibri"/>
              </a:rPr>
              <a:t>STEP 25:  </a:t>
            </a:r>
            <a:r>
              <a:rPr lang="en" sz="2400" dirty="0">
                <a:solidFill>
                  <a:srgbClr val="E69138"/>
                </a:solidFill>
                <a:latin typeface="Calibri"/>
                <a:ea typeface="Calibri"/>
                <a:cs typeface="Calibri"/>
                <a:sym typeface="Calibri"/>
              </a:rPr>
              <a:t>Haircare	</a:t>
            </a:r>
            <a:endParaRPr sz="2400" dirty="0">
              <a:solidFill>
                <a:srgbClr val="E69138"/>
              </a:solidFill>
              <a:latin typeface="Calibri"/>
              <a:ea typeface="Calibri"/>
              <a:cs typeface="Calibri"/>
              <a:sym typeface="Calibri"/>
            </a:endParaRPr>
          </a:p>
          <a:p>
            <a:pPr marL="0" lvl="0" indent="0" algn="l" rtl="0">
              <a:spcBef>
                <a:spcPts val="600"/>
              </a:spcBef>
              <a:spcAft>
                <a:spcPts val="0"/>
              </a:spcAft>
              <a:buNone/>
            </a:pPr>
            <a:r>
              <a:rPr lang="en" sz="2400" dirty="0">
                <a:solidFill>
                  <a:srgbClr val="0C4599"/>
                </a:solidFill>
                <a:latin typeface="Calibri"/>
                <a:ea typeface="Calibri"/>
                <a:cs typeface="Calibri"/>
                <a:sym typeface="Calibri"/>
              </a:rPr>
              <a:t>If you already know how much you pay for a haircut, enter it.  If you’re not sure, use the </a:t>
            </a:r>
            <a:r>
              <a:rPr lang="en" sz="2400" dirty="0" smtClean="0">
                <a:solidFill>
                  <a:srgbClr val="0C4599"/>
                </a:solidFill>
                <a:latin typeface="Calibri"/>
                <a:ea typeface="Calibri"/>
                <a:cs typeface="Calibri"/>
                <a:sym typeface="Calibri"/>
              </a:rPr>
              <a:t>Canada </a:t>
            </a:r>
            <a:r>
              <a:rPr lang="en" sz="2400" dirty="0">
                <a:solidFill>
                  <a:srgbClr val="0C4599"/>
                </a:solidFill>
                <a:latin typeface="Calibri"/>
                <a:ea typeface="Calibri"/>
                <a:cs typeface="Calibri"/>
                <a:sym typeface="Calibri"/>
              </a:rPr>
              <a:t>averages:</a:t>
            </a:r>
            <a:endParaRPr sz="2400" dirty="0">
              <a:solidFill>
                <a:srgbClr val="0C4599"/>
              </a:solidFill>
              <a:latin typeface="Calibri"/>
              <a:ea typeface="Calibri"/>
              <a:cs typeface="Calibri"/>
              <a:sym typeface="Calibri"/>
            </a:endParaRPr>
          </a:p>
          <a:p>
            <a:pPr marL="0" lvl="0" indent="457200" algn="l" rtl="0">
              <a:spcBef>
                <a:spcPts val="600"/>
              </a:spcBef>
              <a:spcAft>
                <a:spcPts val="0"/>
              </a:spcAft>
              <a:buNone/>
            </a:pPr>
            <a:r>
              <a:rPr lang="en" sz="2400" dirty="0">
                <a:solidFill>
                  <a:srgbClr val="0C4599"/>
                </a:solidFill>
                <a:latin typeface="Calibri"/>
                <a:ea typeface="Calibri"/>
                <a:cs typeface="Calibri"/>
                <a:sym typeface="Calibri"/>
              </a:rPr>
              <a:t>Men 	$</a:t>
            </a:r>
            <a:r>
              <a:rPr lang="en" sz="2400" dirty="0" smtClean="0">
                <a:solidFill>
                  <a:srgbClr val="0C4599"/>
                </a:solidFill>
                <a:latin typeface="Calibri"/>
                <a:ea typeface="Calibri"/>
                <a:cs typeface="Calibri"/>
                <a:sym typeface="Calibri"/>
              </a:rPr>
              <a:t>20</a:t>
            </a:r>
            <a:r>
              <a:rPr lang="en" sz="2400" dirty="0">
                <a:solidFill>
                  <a:srgbClr val="0C4599"/>
                </a:solidFill>
                <a:latin typeface="Calibri"/>
                <a:ea typeface="Calibri"/>
                <a:cs typeface="Calibri"/>
                <a:sym typeface="Calibri"/>
              </a:rPr>
              <a:t>			Women 	</a:t>
            </a:r>
            <a:r>
              <a:rPr lang="en" sz="2400" dirty="0" smtClean="0">
                <a:solidFill>
                  <a:srgbClr val="0C4599"/>
                </a:solidFill>
                <a:latin typeface="Calibri"/>
                <a:ea typeface="Calibri"/>
                <a:cs typeface="Calibri"/>
                <a:sym typeface="Calibri"/>
              </a:rPr>
              <a:t>$90 </a:t>
            </a:r>
            <a:endParaRPr sz="2400" dirty="0">
              <a:solidFill>
                <a:srgbClr val="0C4599"/>
              </a:solidFill>
              <a:latin typeface="Calibri"/>
              <a:ea typeface="Calibri"/>
              <a:cs typeface="Calibri"/>
              <a:sym typeface="Calibri"/>
            </a:endParaRPr>
          </a:p>
          <a:p>
            <a:pPr marL="0" lvl="0" indent="0" algn="l" rtl="0">
              <a:spcBef>
                <a:spcPts val="600"/>
              </a:spcBef>
              <a:spcAft>
                <a:spcPts val="0"/>
              </a:spcAft>
              <a:buNone/>
            </a:pPr>
            <a:r>
              <a:rPr lang="en" sz="1800" dirty="0">
                <a:solidFill>
                  <a:srgbClr val="0C4599"/>
                </a:solidFill>
                <a:latin typeface="Calibri"/>
                <a:ea typeface="Calibri"/>
                <a:cs typeface="Calibri"/>
                <a:sym typeface="Calibri"/>
              </a:rPr>
              <a:t>**</a:t>
            </a:r>
            <a:r>
              <a:rPr lang="en" sz="1800" i="1" dirty="0">
                <a:solidFill>
                  <a:srgbClr val="0C4599"/>
                </a:solidFill>
                <a:latin typeface="Calibri"/>
                <a:ea typeface="Calibri"/>
                <a:cs typeface="Calibri"/>
                <a:sym typeface="Calibri"/>
              </a:rPr>
              <a:t>If you only get a haircut every 3 months, divide the cost by 3.</a:t>
            </a:r>
            <a:endParaRPr sz="1800" i="1" dirty="0">
              <a:solidFill>
                <a:srgbClr val="0C4599"/>
              </a:solidFill>
              <a:latin typeface="Calibri"/>
              <a:ea typeface="Calibri"/>
              <a:cs typeface="Calibri"/>
              <a:sym typeface="Calibri"/>
            </a:endParaRPr>
          </a:p>
          <a:p>
            <a:pPr marL="0" lvl="0" indent="0" algn="l" rtl="0">
              <a:spcBef>
                <a:spcPts val="600"/>
              </a:spcBef>
              <a:spcAft>
                <a:spcPts val="0"/>
              </a:spcAft>
              <a:buNone/>
            </a:pPr>
            <a:endParaRPr sz="2400" dirty="0">
              <a:solidFill>
                <a:srgbClr val="0C4599"/>
              </a:solidFill>
              <a:latin typeface="Calibri"/>
              <a:ea typeface="Calibri"/>
              <a:cs typeface="Calibri"/>
              <a:sym typeface="Calibri"/>
            </a:endParaRPr>
          </a:p>
          <a:p>
            <a:pPr marL="0" lvl="0" indent="0" algn="l" rtl="0">
              <a:spcBef>
                <a:spcPts val="600"/>
              </a:spcBef>
              <a:spcAft>
                <a:spcPts val="0"/>
              </a:spcAft>
              <a:buNone/>
            </a:pPr>
            <a:r>
              <a:rPr lang="en" sz="2400" dirty="0">
                <a:solidFill>
                  <a:srgbClr val="0C4599"/>
                </a:solidFill>
                <a:latin typeface="Calibri"/>
                <a:ea typeface="Calibri"/>
                <a:cs typeface="Calibri"/>
                <a:sym typeface="Calibri"/>
              </a:rPr>
              <a:t>STEP 26:  </a:t>
            </a:r>
            <a:r>
              <a:rPr lang="en" sz="2400" dirty="0">
                <a:solidFill>
                  <a:srgbClr val="E69138"/>
                </a:solidFill>
                <a:latin typeface="Calibri"/>
                <a:ea typeface="Calibri"/>
                <a:cs typeface="Calibri"/>
                <a:sym typeface="Calibri"/>
              </a:rPr>
              <a:t>Other Grooming/Hygiene</a:t>
            </a:r>
            <a:endParaRPr sz="2400" dirty="0">
              <a:solidFill>
                <a:srgbClr val="E69138"/>
              </a:solidFill>
              <a:latin typeface="Calibri"/>
              <a:ea typeface="Calibri"/>
              <a:cs typeface="Calibri"/>
              <a:sym typeface="Calibri"/>
            </a:endParaRPr>
          </a:p>
          <a:p>
            <a:pPr marL="0" lvl="0" indent="0" algn="l" rtl="0">
              <a:spcBef>
                <a:spcPts val="600"/>
              </a:spcBef>
              <a:spcAft>
                <a:spcPts val="0"/>
              </a:spcAft>
              <a:buNone/>
            </a:pPr>
            <a:r>
              <a:rPr lang="en" sz="2400" dirty="0">
                <a:solidFill>
                  <a:srgbClr val="0C4599"/>
                </a:solidFill>
                <a:latin typeface="Calibri"/>
                <a:ea typeface="Calibri"/>
                <a:cs typeface="Calibri"/>
                <a:sym typeface="Calibri"/>
              </a:rPr>
              <a:t>Everyone’s different, but let’s assume $25/mo for other hygiene, medication, grooming, or personal needs.  </a:t>
            </a:r>
            <a:endParaRPr sz="2400" dirty="0">
              <a:solidFill>
                <a:srgbClr val="0C4599"/>
              </a:solidFill>
              <a:latin typeface="Calibri"/>
              <a:ea typeface="Calibri"/>
              <a:cs typeface="Calibri"/>
              <a:sym typeface="Calibri"/>
            </a:endParaRPr>
          </a:p>
          <a:p>
            <a:pPr marL="0" lvl="0" indent="0" algn="l" rtl="0">
              <a:spcBef>
                <a:spcPts val="600"/>
              </a:spcBef>
              <a:spcAft>
                <a:spcPts val="0"/>
              </a:spcAft>
              <a:buNone/>
            </a:pPr>
            <a:endParaRPr sz="2400" dirty="0">
              <a:solidFill>
                <a:srgbClr val="0C4599"/>
              </a:solidFill>
              <a:latin typeface="Calibri"/>
              <a:ea typeface="Calibri"/>
              <a:cs typeface="Calibri"/>
              <a:sym typeface="Calibri"/>
            </a:endParaRPr>
          </a:p>
          <a:p>
            <a:pPr marL="0" lvl="0" indent="0" algn="l" rtl="0">
              <a:spcBef>
                <a:spcPts val="600"/>
              </a:spcBef>
              <a:spcAft>
                <a:spcPts val="0"/>
              </a:spcAft>
              <a:buNone/>
            </a:pPr>
            <a:endParaRPr sz="2400" dirty="0">
              <a:solidFill>
                <a:srgbClr val="0C4599"/>
              </a:solidFill>
              <a:latin typeface="Calibri"/>
              <a:ea typeface="Calibri"/>
              <a:cs typeface="Calibri"/>
              <a:sym typeface="Calibri"/>
            </a:endParaRPr>
          </a:p>
          <a:p>
            <a:pPr marL="0" lvl="0" indent="0" algn="l" rtl="0">
              <a:spcBef>
                <a:spcPts val="600"/>
              </a:spcBef>
              <a:spcAft>
                <a:spcPts val="0"/>
              </a:spcAft>
              <a:buNone/>
            </a:pPr>
            <a:r>
              <a:rPr lang="en" sz="2400" dirty="0">
                <a:solidFill>
                  <a:srgbClr val="0C4599"/>
                </a:solidFill>
                <a:latin typeface="Calibri"/>
                <a:ea typeface="Calibri"/>
                <a:cs typeface="Calibri"/>
                <a:sym typeface="Calibri"/>
              </a:rPr>
              <a:t> </a:t>
            </a:r>
            <a:endParaRPr sz="2400" dirty="0">
              <a:solidFill>
                <a:srgbClr val="0C4599"/>
              </a:solidFill>
              <a:latin typeface="Calibri"/>
              <a:ea typeface="Calibri"/>
              <a:cs typeface="Calibri"/>
              <a:sym typeface="Calibri"/>
            </a:endParaRPr>
          </a:p>
          <a:p>
            <a:pPr marL="457200" lvl="0" indent="0" algn="l" rtl="0">
              <a:spcBef>
                <a:spcPts val="600"/>
              </a:spcBef>
              <a:spcAft>
                <a:spcPts val="0"/>
              </a:spcAft>
              <a:buNone/>
            </a:pPr>
            <a:endParaRPr sz="2400" dirty="0">
              <a:solidFill>
                <a:srgbClr val="0C4599"/>
              </a:solidFill>
              <a:latin typeface="Calibri"/>
              <a:ea typeface="Calibri"/>
              <a:cs typeface="Calibri"/>
              <a:sym typeface="Calibri"/>
            </a:endParaRPr>
          </a:p>
        </p:txBody>
      </p:sp>
      <p:pic>
        <p:nvPicPr>
          <p:cNvPr id="223" name="Google Shape;223;p34" descr="NGPF_LG.png"/>
          <p:cNvPicPr preferRelativeResize="0"/>
          <p:nvPr/>
        </p:nvPicPr>
        <p:blipFill>
          <a:blip r:embed="rId6">
            <a:alphaModFix/>
          </a:blip>
          <a:stretch>
            <a:fillRect/>
          </a:stretch>
        </p:blipFill>
        <p:spPr>
          <a:xfrm>
            <a:off x="289575" y="-51125"/>
            <a:ext cx="2743200" cy="1371600"/>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35"/>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lnSpc>
                <a:spcPct val="115000"/>
              </a:lnSpc>
              <a:spcBef>
                <a:spcPts val="0"/>
              </a:spcBef>
              <a:spcAft>
                <a:spcPts val="0"/>
              </a:spcAft>
              <a:buClr>
                <a:schemeClr val="dk1"/>
              </a:buClr>
              <a:buSzPts val="1100"/>
              <a:buFont typeface="Arial"/>
              <a:buNone/>
            </a:pPr>
            <a:r>
              <a:rPr lang="en" sz="1800" b="0" i="1" u="sng">
                <a:solidFill>
                  <a:srgbClr val="0C4599"/>
                </a:solidFill>
                <a:latin typeface="Calibri"/>
                <a:ea typeface="Calibri"/>
                <a:cs typeface="Calibri"/>
                <a:sym typeface="Calibri"/>
                <a:hlinkClick r:id="rId3"/>
              </a:rPr>
              <a:t>Budgeting Unit Plan</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4"/>
              </a:rPr>
              <a:t>6.1 Budgeting Basics</a:t>
            </a:r>
            <a:endParaRPr sz="14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5"/>
              </a:rPr>
              <a:t>NGPF Activity Bank</a:t>
            </a:r>
            <a:endParaRPr sz="1400" b="0" i="1">
              <a:solidFill>
                <a:srgbClr val="0C4599"/>
              </a:solidFill>
              <a:latin typeface="Calibri"/>
              <a:ea typeface="Calibri"/>
              <a:cs typeface="Calibri"/>
              <a:sym typeface="Calibri"/>
            </a:endParaRPr>
          </a:p>
        </p:txBody>
      </p:sp>
      <p:sp>
        <p:nvSpPr>
          <p:cNvPr id="229" name="Google Shape;229;p35"/>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27:  </a:t>
            </a:r>
            <a:r>
              <a:rPr lang="en" sz="2400">
                <a:solidFill>
                  <a:srgbClr val="E69138"/>
                </a:solidFill>
                <a:latin typeface="Calibri"/>
                <a:ea typeface="Calibri"/>
                <a:cs typeface="Calibri"/>
                <a:sym typeface="Calibri"/>
              </a:rPr>
              <a:t>Gym Membership	</a:t>
            </a:r>
            <a:endParaRPr sz="2400">
              <a:solidFill>
                <a:srgbClr val="E69138"/>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Remember, the first step to wealth is health!</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If you don’t workout, or you do it free outside or at home, $0.</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Otherwise, assume $58/mo for a gym membership.</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 </a:t>
            </a: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230" name="Google Shape;230;p35" descr="NGPF_LG.png"/>
          <p:cNvPicPr preferRelativeResize="0"/>
          <p:nvPr/>
        </p:nvPicPr>
        <p:blipFill>
          <a:blip r:embed="rId6">
            <a:alphaModFix/>
          </a:blip>
          <a:stretch>
            <a:fillRect/>
          </a:stretch>
        </p:blipFill>
        <p:spPr>
          <a:xfrm>
            <a:off x="289575" y="-51125"/>
            <a:ext cx="2743200" cy="1371600"/>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36"/>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lnSpc>
                <a:spcPct val="115000"/>
              </a:lnSpc>
              <a:spcBef>
                <a:spcPts val="0"/>
              </a:spcBef>
              <a:spcAft>
                <a:spcPts val="0"/>
              </a:spcAft>
              <a:buClr>
                <a:schemeClr val="dk1"/>
              </a:buClr>
              <a:buSzPts val="1100"/>
              <a:buFont typeface="Arial"/>
              <a:buNone/>
            </a:pPr>
            <a:r>
              <a:rPr lang="en" sz="1800" b="0" i="1" u="sng">
                <a:solidFill>
                  <a:srgbClr val="0C4599"/>
                </a:solidFill>
                <a:latin typeface="Calibri"/>
                <a:ea typeface="Calibri"/>
                <a:cs typeface="Calibri"/>
                <a:sym typeface="Calibri"/>
                <a:hlinkClick r:id="rId3"/>
              </a:rPr>
              <a:t>Budgeting Unit Plan</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4"/>
              </a:rPr>
              <a:t>6.1 Budgeting Basics</a:t>
            </a:r>
            <a:endParaRPr sz="14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5"/>
              </a:rPr>
              <a:t>NGPF Activity Bank</a:t>
            </a:r>
            <a:endParaRPr sz="1400" b="0" i="1">
              <a:solidFill>
                <a:srgbClr val="0C4599"/>
              </a:solidFill>
              <a:latin typeface="Calibri"/>
              <a:ea typeface="Calibri"/>
              <a:cs typeface="Calibri"/>
              <a:sym typeface="Calibri"/>
            </a:endParaRPr>
          </a:p>
        </p:txBody>
      </p:sp>
      <p:sp>
        <p:nvSpPr>
          <p:cNvPr id="236" name="Google Shape;236;p36"/>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28:  </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Calculate your total monthly budget for health.</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r>
              <a:rPr lang="en" sz="2400">
                <a:solidFill>
                  <a:srgbClr val="E69138"/>
                </a:solidFill>
                <a:latin typeface="Calibri"/>
                <a:ea typeface="Calibri"/>
                <a:cs typeface="Calibri"/>
                <a:sym typeface="Calibri"/>
              </a:rPr>
              <a:t>Cost of Health = Health Insurance + Dental Insurance + Vision Insurance + Haircuts + Other Grooming/Hygiene + Gym Membership</a:t>
            </a:r>
            <a:endParaRPr sz="2400">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237" name="Google Shape;237;p36" descr="NGPF_LG.png"/>
          <p:cNvPicPr preferRelativeResize="0"/>
          <p:nvPr/>
        </p:nvPicPr>
        <p:blipFill>
          <a:blip r:embed="rId6">
            <a:alphaModFix/>
          </a:blip>
          <a:stretch>
            <a:fillRect/>
          </a:stretch>
        </p:blipFill>
        <p:spPr>
          <a:xfrm>
            <a:off x="289575" y="-51125"/>
            <a:ext cx="2743200" cy="13716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Google Shape;42;p10"/>
          <p:cNvSpPr txBox="1">
            <a:spLocks noGrp="1"/>
          </p:cNvSpPr>
          <p:nvPr>
            <p:ph type="title"/>
          </p:nvPr>
        </p:nvSpPr>
        <p:spPr>
          <a:xfrm>
            <a:off x="3654664" y="0"/>
            <a:ext cx="5423100" cy="857400"/>
          </a:xfrm>
          <a:prstGeom prst="rect">
            <a:avLst/>
          </a:prstGeom>
        </p:spPr>
        <p:txBody>
          <a:bodyPr spcFirstLastPara="1" wrap="square" lIns="91425" tIns="91425" rIns="91425" bIns="91425" anchor="b" anchorCtr="0">
            <a:noAutofit/>
          </a:bodyPr>
          <a:lstStyle/>
          <a:p>
            <a:pPr marL="0" lvl="0" indent="0" algn="r" rtl="0">
              <a:lnSpc>
                <a:spcPct val="115000"/>
              </a:lnSpc>
              <a:spcBef>
                <a:spcPts val="0"/>
              </a:spcBef>
              <a:spcAft>
                <a:spcPts val="0"/>
              </a:spcAft>
              <a:buClr>
                <a:schemeClr val="dk1"/>
              </a:buClr>
              <a:buSzPts val="1100"/>
              <a:buFont typeface="Arial"/>
              <a:buNone/>
            </a:pPr>
            <a:r>
              <a:rPr lang="en" sz="1800" b="0" i="1" u="sng" dirty="0">
                <a:solidFill>
                  <a:srgbClr val="0C4599"/>
                </a:solidFill>
                <a:latin typeface="Calibri"/>
                <a:ea typeface="Calibri"/>
                <a:cs typeface="Calibri"/>
                <a:sym typeface="Calibri"/>
                <a:hlinkClick r:id="rId3"/>
              </a:rPr>
              <a:t>Budgeting Unit Plan</a:t>
            </a:r>
            <a:endParaRPr sz="1800" b="0" i="1" dirty="0">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dirty="0">
                <a:solidFill>
                  <a:srgbClr val="0C4599"/>
                </a:solidFill>
                <a:latin typeface="Calibri"/>
                <a:ea typeface="Calibri"/>
                <a:cs typeface="Calibri"/>
                <a:sym typeface="Calibri"/>
                <a:hlinkClick r:id="rId4"/>
              </a:rPr>
              <a:t>6.1 Budgeting Basics</a:t>
            </a:r>
            <a:endParaRPr sz="1400" b="0" i="1" dirty="0">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dirty="0">
                <a:solidFill>
                  <a:srgbClr val="0C4599"/>
                </a:solidFill>
                <a:latin typeface="Calibri"/>
                <a:ea typeface="Calibri"/>
                <a:cs typeface="Calibri"/>
                <a:sym typeface="Calibri"/>
                <a:hlinkClick r:id="rId5"/>
              </a:rPr>
              <a:t>NGPF Activity Bank</a:t>
            </a:r>
            <a:endParaRPr sz="1800" b="0" i="1" dirty="0">
              <a:solidFill>
                <a:srgbClr val="0C4599"/>
              </a:solidFill>
              <a:latin typeface="Calibri"/>
              <a:ea typeface="Calibri"/>
              <a:cs typeface="Calibri"/>
              <a:sym typeface="Calibri"/>
            </a:endParaRPr>
          </a:p>
        </p:txBody>
      </p:sp>
      <p:sp>
        <p:nvSpPr>
          <p:cNvPr id="43" name="Google Shape;43;p10"/>
          <p:cNvSpPr txBox="1">
            <a:spLocks noGrp="1"/>
          </p:cNvSpPr>
          <p:nvPr>
            <p:ph type="body" idx="1"/>
          </p:nvPr>
        </p:nvSpPr>
        <p:spPr>
          <a:xfrm>
            <a:off x="430695" y="516471"/>
            <a:ext cx="8229600" cy="3775046"/>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dirty="0">
                <a:solidFill>
                  <a:srgbClr val="0C4599"/>
                </a:solidFill>
                <a:latin typeface="Calibri"/>
                <a:ea typeface="Calibri"/>
                <a:cs typeface="Calibri"/>
                <a:sym typeface="Calibri"/>
              </a:rPr>
              <a:t>STEP 2:  </a:t>
            </a:r>
            <a:endParaRPr sz="2400" dirty="0">
              <a:solidFill>
                <a:srgbClr val="0C4599"/>
              </a:solidFill>
              <a:latin typeface="Calibri"/>
              <a:ea typeface="Calibri"/>
              <a:cs typeface="Calibri"/>
              <a:sym typeface="Calibri"/>
            </a:endParaRPr>
          </a:p>
          <a:p>
            <a:pPr marL="0" lvl="0" indent="0" algn="l" rtl="0">
              <a:spcBef>
                <a:spcPts val="600"/>
              </a:spcBef>
              <a:spcAft>
                <a:spcPts val="0"/>
              </a:spcAft>
              <a:buNone/>
            </a:pPr>
            <a:r>
              <a:rPr lang="en" sz="2400" dirty="0">
                <a:solidFill>
                  <a:srgbClr val="0C4599"/>
                </a:solidFill>
                <a:latin typeface="Calibri"/>
                <a:ea typeface="Calibri"/>
                <a:cs typeface="Calibri"/>
                <a:sym typeface="Calibri"/>
              </a:rPr>
              <a:t>Visit PayScale’s </a:t>
            </a:r>
            <a:r>
              <a:rPr lang="en" sz="2400" u="sng" dirty="0">
                <a:solidFill>
                  <a:schemeClr val="hlink"/>
                </a:solidFill>
                <a:latin typeface="Calibri"/>
                <a:ea typeface="Calibri"/>
                <a:cs typeface="Calibri"/>
                <a:sym typeface="Calibri"/>
                <a:hlinkClick r:id="rId6"/>
              </a:rPr>
              <a:t>Salary Data &amp; Career Research Center</a:t>
            </a:r>
            <a:r>
              <a:rPr lang="en" sz="2400" dirty="0">
                <a:solidFill>
                  <a:srgbClr val="0C4599"/>
                </a:solidFill>
                <a:latin typeface="Calibri"/>
                <a:ea typeface="Calibri"/>
                <a:cs typeface="Calibri"/>
                <a:sym typeface="Calibri"/>
                <a:hlinkClick r:id="rId6"/>
              </a:rPr>
              <a:t>.  </a:t>
            </a:r>
            <a:endParaRPr lang="en" sz="2400" dirty="0" smtClean="0">
              <a:solidFill>
                <a:srgbClr val="0C4599"/>
              </a:solidFill>
              <a:latin typeface="Calibri"/>
              <a:ea typeface="Calibri"/>
              <a:cs typeface="Calibri"/>
              <a:sym typeface="Calibri"/>
            </a:endParaRPr>
          </a:p>
          <a:p>
            <a:pPr marL="1257300" lvl="2" indent="-342900"/>
            <a:r>
              <a:rPr lang="en-US" sz="1800" b="1" dirty="0" smtClean="0">
                <a:solidFill>
                  <a:srgbClr val="0C4599"/>
                </a:solidFill>
                <a:latin typeface="Calibri"/>
                <a:ea typeface="Calibri"/>
                <a:cs typeface="Calibri"/>
                <a:sym typeface="Calibri"/>
              </a:rPr>
              <a:t>U</a:t>
            </a:r>
            <a:r>
              <a:rPr lang="en" sz="1800" b="1" dirty="0" smtClean="0">
                <a:solidFill>
                  <a:srgbClr val="0C4599"/>
                </a:solidFill>
                <a:latin typeface="Calibri"/>
                <a:ea typeface="Calibri"/>
                <a:cs typeface="Calibri"/>
                <a:sym typeface="Calibri"/>
              </a:rPr>
              <a:t>sername</a:t>
            </a:r>
            <a:r>
              <a:rPr lang="en" sz="1800" dirty="0" smtClean="0">
                <a:solidFill>
                  <a:srgbClr val="0C4599"/>
                </a:solidFill>
                <a:latin typeface="Calibri"/>
                <a:ea typeface="Calibri"/>
                <a:cs typeface="Calibri"/>
                <a:sym typeface="Calibri"/>
              </a:rPr>
              <a:t>: 	</a:t>
            </a:r>
            <a:r>
              <a:rPr lang="en" sz="1800" dirty="0" smtClean="0">
                <a:solidFill>
                  <a:srgbClr val="0C4599"/>
                </a:solidFill>
                <a:latin typeface="Calibri"/>
                <a:ea typeface="Calibri"/>
                <a:cs typeface="Calibri"/>
                <a:sym typeface="Calibri"/>
                <a:hlinkClick r:id="rId7"/>
              </a:rPr>
              <a:t>imarynovskyy@pembinatrails.ca</a:t>
            </a:r>
            <a:r>
              <a:rPr lang="en" sz="1800" dirty="0" smtClean="0">
                <a:solidFill>
                  <a:srgbClr val="0C4599"/>
                </a:solidFill>
                <a:latin typeface="Calibri"/>
                <a:ea typeface="Calibri"/>
                <a:cs typeface="Calibri"/>
                <a:sym typeface="Calibri"/>
              </a:rPr>
              <a:t/>
            </a:r>
            <a:br>
              <a:rPr lang="en" sz="1800" dirty="0" smtClean="0">
                <a:solidFill>
                  <a:srgbClr val="0C4599"/>
                </a:solidFill>
                <a:latin typeface="Calibri"/>
                <a:ea typeface="Calibri"/>
                <a:cs typeface="Calibri"/>
                <a:sym typeface="Calibri"/>
              </a:rPr>
            </a:br>
            <a:r>
              <a:rPr lang="en" sz="1800" b="1" dirty="0" smtClean="0">
                <a:solidFill>
                  <a:srgbClr val="0C4599"/>
                </a:solidFill>
                <a:latin typeface="Calibri"/>
                <a:ea typeface="Calibri"/>
                <a:cs typeface="Calibri"/>
                <a:sym typeface="Calibri"/>
              </a:rPr>
              <a:t>Password:</a:t>
            </a:r>
            <a:r>
              <a:rPr lang="en" sz="1800" dirty="0" smtClean="0">
                <a:solidFill>
                  <a:srgbClr val="0C4599"/>
                </a:solidFill>
                <a:latin typeface="Calibri"/>
                <a:ea typeface="Calibri"/>
                <a:cs typeface="Calibri"/>
                <a:sym typeface="Calibri"/>
              </a:rPr>
              <a:t> 	FRC2019</a:t>
            </a:r>
          </a:p>
          <a:p>
            <a:pPr marL="914400" lvl="2" indent="0">
              <a:buNone/>
            </a:pPr>
            <a:r>
              <a:rPr lang="en" sz="1800" dirty="0" smtClean="0">
                <a:solidFill>
                  <a:srgbClr val="FF0000"/>
                </a:solidFill>
                <a:latin typeface="Calibri"/>
                <a:ea typeface="Calibri"/>
                <a:cs typeface="Calibri"/>
                <a:sym typeface="Calibri"/>
              </a:rPr>
              <a:t>**important: after you log-in, please close the browser and open again.</a:t>
            </a:r>
            <a:endParaRPr sz="1800" dirty="0">
              <a:solidFill>
                <a:srgbClr val="FF0000"/>
              </a:solidFill>
              <a:latin typeface="Calibri"/>
              <a:ea typeface="Calibri"/>
              <a:cs typeface="Calibri"/>
              <a:sym typeface="Calibri"/>
            </a:endParaRPr>
          </a:p>
          <a:p>
            <a:pPr marL="457200" lvl="0" indent="0" algn="l" rtl="0">
              <a:spcBef>
                <a:spcPts val="600"/>
              </a:spcBef>
              <a:spcAft>
                <a:spcPts val="0"/>
              </a:spcAft>
              <a:buNone/>
            </a:pPr>
            <a:r>
              <a:rPr lang="en" sz="2400" dirty="0">
                <a:solidFill>
                  <a:srgbClr val="0C4599"/>
                </a:solidFill>
                <a:latin typeface="Calibri"/>
                <a:ea typeface="Calibri"/>
                <a:cs typeface="Calibri"/>
                <a:sym typeface="Calibri"/>
              </a:rPr>
              <a:t>To locate your future career’s salary:</a:t>
            </a:r>
            <a:endParaRPr sz="2400" dirty="0">
              <a:solidFill>
                <a:srgbClr val="0C4599"/>
              </a:solidFill>
              <a:latin typeface="Calibri"/>
              <a:ea typeface="Calibri"/>
              <a:cs typeface="Calibri"/>
              <a:sym typeface="Calibri"/>
            </a:endParaRPr>
          </a:p>
          <a:p>
            <a:pPr marL="914400" lvl="0" indent="-381000" algn="l" rtl="0">
              <a:spcBef>
                <a:spcPts val="600"/>
              </a:spcBef>
              <a:spcAft>
                <a:spcPts val="0"/>
              </a:spcAft>
              <a:buClr>
                <a:srgbClr val="0C4599"/>
              </a:buClr>
              <a:buSzPts val="2400"/>
              <a:buFont typeface="Calibri"/>
              <a:buChar char="●"/>
            </a:pPr>
            <a:r>
              <a:rPr lang="en" sz="2400" dirty="0">
                <a:solidFill>
                  <a:srgbClr val="0C4599"/>
                </a:solidFill>
                <a:latin typeface="Calibri"/>
                <a:ea typeface="Calibri"/>
                <a:cs typeface="Calibri"/>
                <a:sym typeface="Calibri"/>
              </a:rPr>
              <a:t>Type the career in the box and push SEARCH.</a:t>
            </a:r>
            <a:endParaRPr sz="2400" dirty="0">
              <a:solidFill>
                <a:srgbClr val="0C4599"/>
              </a:solidFill>
              <a:latin typeface="Calibri"/>
              <a:ea typeface="Calibri"/>
              <a:cs typeface="Calibri"/>
              <a:sym typeface="Calibri"/>
            </a:endParaRPr>
          </a:p>
          <a:p>
            <a:pPr marL="914400" lvl="0" indent="-381000" algn="l" rtl="0">
              <a:spcBef>
                <a:spcPts val="0"/>
              </a:spcBef>
              <a:spcAft>
                <a:spcPts val="0"/>
              </a:spcAft>
              <a:buClr>
                <a:srgbClr val="0C4599"/>
              </a:buClr>
              <a:buSzPts val="2400"/>
              <a:buFont typeface="Calibri"/>
              <a:buChar char="●"/>
            </a:pPr>
            <a:r>
              <a:rPr lang="en" sz="2400" dirty="0">
                <a:solidFill>
                  <a:srgbClr val="0C4599"/>
                </a:solidFill>
                <a:latin typeface="Calibri"/>
                <a:ea typeface="Calibri"/>
                <a:cs typeface="Calibri"/>
                <a:sym typeface="Calibri"/>
              </a:rPr>
              <a:t>Use the lowest entry in the given salary range, because you’ll be making the starting salary at first.</a:t>
            </a:r>
            <a:endParaRPr sz="2400" dirty="0">
              <a:solidFill>
                <a:srgbClr val="0C4599"/>
              </a:solidFill>
              <a:latin typeface="Calibri"/>
              <a:ea typeface="Calibri"/>
              <a:cs typeface="Calibri"/>
              <a:sym typeface="Calibri"/>
            </a:endParaRPr>
          </a:p>
          <a:p>
            <a:pPr marL="1828800" lvl="1" indent="-317500" algn="l" rtl="0">
              <a:spcBef>
                <a:spcPts val="0"/>
              </a:spcBef>
              <a:spcAft>
                <a:spcPts val="0"/>
              </a:spcAft>
              <a:buClr>
                <a:srgbClr val="0C4599"/>
              </a:buClr>
              <a:buSzPts val="1400"/>
              <a:buFont typeface="Calibri"/>
              <a:buChar char="○"/>
            </a:pPr>
            <a:r>
              <a:rPr lang="en" sz="1400" i="1" dirty="0">
                <a:solidFill>
                  <a:srgbClr val="0C4599"/>
                </a:solidFill>
                <a:latin typeface="Calibri"/>
                <a:ea typeface="Calibri"/>
                <a:cs typeface="Calibri"/>
                <a:sym typeface="Calibri"/>
              </a:rPr>
              <a:t>Remember, these are averages, so you could start lower or higher in reality.</a:t>
            </a:r>
            <a:endParaRPr sz="2400" dirty="0">
              <a:solidFill>
                <a:srgbClr val="0C4599"/>
              </a:solidFill>
              <a:latin typeface="Calibri"/>
              <a:ea typeface="Calibri"/>
              <a:cs typeface="Calibri"/>
              <a:sym typeface="Calibri"/>
            </a:endParaRPr>
          </a:p>
          <a:p>
            <a:pPr marL="457200" lvl="0" indent="0" algn="l" rtl="0">
              <a:spcBef>
                <a:spcPts val="600"/>
              </a:spcBef>
              <a:spcAft>
                <a:spcPts val="0"/>
              </a:spcAft>
              <a:buNone/>
            </a:pPr>
            <a:r>
              <a:rPr lang="en" sz="2400" dirty="0">
                <a:solidFill>
                  <a:srgbClr val="0C4599"/>
                </a:solidFill>
                <a:latin typeface="Calibri"/>
                <a:ea typeface="Calibri"/>
                <a:cs typeface="Calibri"/>
                <a:sym typeface="Calibri"/>
              </a:rPr>
              <a:t>Once you find your career, record the salary as your </a:t>
            </a:r>
            <a:r>
              <a:rPr lang="en" sz="2400" dirty="0">
                <a:solidFill>
                  <a:srgbClr val="E69138"/>
                </a:solidFill>
                <a:latin typeface="Calibri"/>
                <a:ea typeface="Calibri"/>
                <a:cs typeface="Calibri"/>
                <a:sym typeface="Calibri"/>
              </a:rPr>
              <a:t>Annual Gross Wage</a:t>
            </a:r>
            <a:r>
              <a:rPr lang="en" sz="2400" dirty="0">
                <a:solidFill>
                  <a:srgbClr val="0C4599"/>
                </a:solidFill>
                <a:latin typeface="Calibri"/>
                <a:ea typeface="Calibri"/>
                <a:cs typeface="Calibri"/>
                <a:sym typeface="Calibri"/>
              </a:rPr>
              <a:t> on step 2 of your budget worksheet.</a:t>
            </a:r>
            <a:endParaRPr sz="1400" dirty="0">
              <a:solidFill>
                <a:srgbClr val="0C4599"/>
              </a:solidFill>
              <a:latin typeface="Calibri"/>
              <a:ea typeface="Calibri"/>
              <a:cs typeface="Calibri"/>
              <a:sym typeface="Calibri"/>
            </a:endParaRPr>
          </a:p>
          <a:p>
            <a:pPr marL="457200" lvl="0" indent="0" algn="l" rtl="0">
              <a:spcBef>
                <a:spcPts val="600"/>
              </a:spcBef>
              <a:spcAft>
                <a:spcPts val="0"/>
              </a:spcAft>
              <a:buNone/>
            </a:pPr>
            <a:endParaRPr sz="2400" dirty="0">
              <a:solidFill>
                <a:srgbClr val="0C4599"/>
              </a:solidFill>
              <a:latin typeface="Calibri"/>
              <a:ea typeface="Calibri"/>
              <a:cs typeface="Calibri"/>
              <a:sym typeface="Calibri"/>
            </a:endParaRPr>
          </a:p>
        </p:txBody>
      </p:sp>
      <p:pic>
        <p:nvPicPr>
          <p:cNvPr id="44" name="Google Shape;44;p10" descr="NGPF_LG.png"/>
          <p:cNvPicPr preferRelativeResize="0"/>
          <p:nvPr/>
        </p:nvPicPr>
        <p:blipFill>
          <a:blip r:embed="rId8">
            <a:alphaModFix/>
          </a:blip>
          <a:stretch>
            <a:fillRect/>
          </a:stretch>
        </p:blipFill>
        <p:spPr>
          <a:xfrm>
            <a:off x="0" y="-308225"/>
            <a:ext cx="2743200" cy="1371600"/>
          </a:xfrm>
          <a:prstGeom prst="rect">
            <a:avLst/>
          </a:prstGeom>
          <a:noFill/>
          <a:ln>
            <a:noFill/>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37"/>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lnSpc>
                <a:spcPct val="115000"/>
              </a:lnSpc>
              <a:spcBef>
                <a:spcPts val="0"/>
              </a:spcBef>
              <a:spcAft>
                <a:spcPts val="0"/>
              </a:spcAft>
              <a:buClr>
                <a:schemeClr val="dk1"/>
              </a:buClr>
              <a:buSzPts val="1100"/>
              <a:buFont typeface="Arial"/>
              <a:buNone/>
            </a:pPr>
            <a:r>
              <a:rPr lang="en" sz="1800" b="0" i="1" u="sng">
                <a:solidFill>
                  <a:srgbClr val="0C4599"/>
                </a:solidFill>
                <a:latin typeface="Calibri"/>
                <a:ea typeface="Calibri"/>
                <a:cs typeface="Calibri"/>
                <a:sym typeface="Calibri"/>
                <a:hlinkClick r:id="rId3"/>
              </a:rPr>
              <a:t>Budgeting Unit Plan</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4"/>
              </a:rPr>
              <a:t>6.1 Budgeting Basics</a:t>
            </a:r>
            <a:endParaRPr sz="14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5"/>
              </a:rPr>
              <a:t>NGPF Activity Bank</a:t>
            </a:r>
            <a:endParaRPr sz="1400" b="0" i="1">
              <a:solidFill>
                <a:srgbClr val="0C4599"/>
              </a:solidFill>
              <a:latin typeface="Calibri"/>
              <a:ea typeface="Calibri"/>
              <a:cs typeface="Calibri"/>
              <a:sym typeface="Calibri"/>
            </a:endParaRPr>
          </a:p>
        </p:txBody>
      </p:sp>
      <p:sp>
        <p:nvSpPr>
          <p:cNvPr id="243" name="Google Shape;243;p37"/>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29:  Student Loan Payments</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1800">
                <a:solidFill>
                  <a:srgbClr val="0C4599"/>
                </a:solidFill>
                <a:latin typeface="Calibri"/>
                <a:ea typeface="Calibri"/>
                <a:cs typeface="Calibri"/>
                <a:sym typeface="Calibri"/>
              </a:rPr>
              <a:t>If you did not go to any post-high school schooling, or you somehow did so without any student loan debt, congrats on paying $0/month!</a:t>
            </a:r>
            <a:endParaRPr sz="18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1800">
                <a:solidFill>
                  <a:srgbClr val="0C4599"/>
                </a:solidFill>
                <a:latin typeface="Calibri"/>
                <a:ea typeface="Calibri"/>
                <a:cs typeface="Calibri"/>
                <a:sym typeface="Calibri"/>
              </a:rPr>
              <a:t>Otherwise, choose your best estimate based on how much debt you’ll have when done with college or other post-high school education:</a:t>
            </a:r>
            <a:endParaRPr sz="1800">
              <a:solidFill>
                <a:srgbClr val="0C4599"/>
              </a:solidFill>
              <a:latin typeface="Calibri"/>
              <a:ea typeface="Calibri"/>
              <a:cs typeface="Calibri"/>
              <a:sym typeface="Calibri"/>
            </a:endParaRPr>
          </a:p>
          <a:p>
            <a:pPr marL="0" lvl="0" indent="0" algn="l" rtl="0">
              <a:spcBef>
                <a:spcPts val="600"/>
              </a:spcBef>
              <a:spcAft>
                <a:spcPts val="0"/>
              </a:spcAft>
              <a:buNone/>
            </a:pPr>
            <a:endParaRPr sz="18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graphicFrame>
        <p:nvGraphicFramePr>
          <p:cNvPr id="244" name="Google Shape;244;p37"/>
          <p:cNvGraphicFramePr/>
          <p:nvPr/>
        </p:nvGraphicFramePr>
        <p:xfrm>
          <a:off x="952500" y="3644525"/>
          <a:ext cx="7239000" cy="1219140"/>
        </p:xfrm>
        <a:graphic>
          <a:graphicData uri="http://schemas.openxmlformats.org/drawingml/2006/table">
            <a:tbl>
              <a:tblPr>
                <a:noFill/>
                <a:tableStyleId>{F395D762-E3C0-4266-B6ED-E5598B2E7540}</a:tableStyleId>
              </a:tblPr>
              <a:tblGrid>
                <a:gridCol w="1206500">
                  <a:extLst>
                    <a:ext uri="{9D8B030D-6E8A-4147-A177-3AD203B41FA5}">
                      <a16:colId xmlns:a16="http://schemas.microsoft.com/office/drawing/2014/main" val="20000"/>
                    </a:ext>
                  </a:extLst>
                </a:gridCol>
                <a:gridCol w="1206500">
                  <a:extLst>
                    <a:ext uri="{9D8B030D-6E8A-4147-A177-3AD203B41FA5}">
                      <a16:colId xmlns:a16="http://schemas.microsoft.com/office/drawing/2014/main" val="20001"/>
                    </a:ext>
                  </a:extLst>
                </a:gridCol>
                <a:gridCol w="1206500">
                  <a:extLst>
                    <a:ext uri="{9D8B030D-6E8A-4147-A177-3AD203B41FA5}">
                      <a16:colId xmlns:a16="http://schemas.microsoft.com/office/drawing/2014/main" val="20002"/>
                    </a:ext>
                  </a:extLst>
                </a:gridCol>
                <a:gridCol w="1206500">
                  <a:extLst>
                    <a:ext uri="{9D8B030D-6E8A-4147-A177-3AD203B41FA5}">
                      <a16:colId xmlns:a16="http://schemas.microsoft.com/office/drawing/2014/main" val="20003"/>
                    </a:ext>
                  </a:extLst>
                </a:gridCol>
                <a:gridCol w="1206500">
                  <a:extLst>
                    <a:ext uri="{9D8B030D-6E8A-4147-A177-3AD203B41FA5}">
                      <a16:colId xmlns:a16="http://schemas.microsoft.com/office/drawing/2014/main" val="20004"/>
                    </a:ext>
                  </a:extLst>
                </a:gridCol>
                <a:gridCol w="1206500">
                  <a:extLst>
                    <a:ext uri="{9D8B030D-6E8A-4147-A177-3AD203B41FA5}">
                      <a16:colId xmlns:a16="http://schemas.microsoft.com/office/drawing/2014/main" val="20005"/>
                    </a:ext>
                  </a:extLst>
                </a:gridCol>
              </a:tblGrid>
              <a:tr h="381000">
                <a:tc>
                  <a:txBody>
                    <a:bodyPr/>
                    <a:lstStyle/>
                    <a:p>
                      <a:pPr marL="0" lvl="0" indent="0" algn="l" rtl="0">
                        <a:spcBef>
                          <a:spcPts val="0"/>
                        </a:spcBef>
                        <a:spcAft>
                          <a:spcPts val="0"/>
                        </a:spcAft>
                        <a:buNone/>
                      </a:pPr>
                      <a:r>
                        <a:rPr lang="en" b="1"/>
                        <a:t>Debt</a:t>
                      </a:r>
                      <a:endParaRPr b="1"/>
                    </a:p>
                  </a:txBody>
                  <a:tcPr marL="91425" marR="91425" marT="91425" marB="91425"/>
                </a:tc>
                <a:tc>
                  <a:txBody>
                    <a:bodyPr/>
                    <a:lstStyle/>
                    <a:p>
                      <a:pPr marL="0" lvl="0" indent="0" algn="l" rtl="0">
                        <a:spcBef>
                          <a:spcPts val="0"/>
                        </a:spcBef>
                        <a:spcAft>
                          <a:spcPts val="0"/>
                        </a:spcAft>
                        <a:buNone/>
                      </a:pPr>
                      <a:r>
                        <a:rPr lang="en"/>
                        <a:t>$10,000</a:t>
                      </a:r>
                      <a:endParaRPr/>
                    </a:p>
                  </a:txBody>
                  <a:tcPr marL="91425" marR="91425" marT="91425" marB="91425"/>
                </a:tc>
                <a:tc>
                  <a:txBody>
                    <a:bodyPr/>
                    <a:lstStyle/>
                    <a:p>
                      <a:pPr marL="0" lvl="0" indent="0" algn="l" rtl="0">
                        <a:spcBef>
                          <a:spcPts val="0"/>
                        </a:spcBef>
                        <a:spcAft>
                          <a:spcPts val="0"/>
                        </a:spcAft>
                        <a:buNone/>
                      </a:pPr>
                      <a:r>
                        <a:rPr lang="en"/>
                        <a:t>$20,000</a:t>
                      </a:r>
                      <a:endParaRPr/>
                    </a:p>
                  </a:txBody>
                  <a:tcPr marL="91425" marR="91425" marT="91425" marB="91425"/>
                </a:tc>
                <a:tc>
                  <a:txBody>
                    <a:bodyPr/>
                    <a:lstStyle/>
                    <a:p>
                      <a:pPr marL="0" lvl="0" indent="0" algn="l" rtl="0">
                        <a:spcBef>
                          <a:spcPts val="0"/>
                        </a:spcBef>
                        <a:spcAft>
                          <a:spcPts val="0"/>
                        </a:spcAft>
                        <a:buNone/>
                      </a:pPr>
                      <a:r>
                        <a:rPr lang="en"/>
                        <a:t>$30,000</a:t>
                      </a:r>
                      <a:endParaRPr/>
                    </a:p>
                  </a:txBody>
                  <a:tcPr marL="91425" marR="91425" marT="91425" marB="91425"/>
                </a:tc>
                <a:tc>
                  <a:txBody>
                    <a:bodyPr/>
                    <a:lstStyle/>
                    <a:p>
                      <a:pPr marL="0" lvl="0" indent="0" algn="l" rtl="0">
                        <a:spcBef>
                          <a:spcPts val="0"/>
                        </a:spcBef>
                        <a:spcAft>
                          <a:spcPts val="0"/>
                        </a:spcAft>
                        <a:buNone/>
                      </a:pPr>
                      <a:r>
                        <a:rPr lang="en"/>
                        <a:t>$40,000</a:t>
                      </a:r>
                      <a:endParaRPr/>
                    </a:p>
                  </a:txBody>
                  <a:tcPr marL="91425" marR="91425" marT="91425" marB="91425"/>
                </a:tc>
                <a:tc>
                  <a:txBody>
                    <a:bodyPr/>
                    <a:lstStyle/>
                    <a:p>
                      <a:pPr marL="0" lvl="0" indent="0" algn="l" rtl="0">
                        <a:spcBef>
                          <a:spcPts val="0"/>
                        </a:spcBef>
                        <a:spcAft>
                          <a:spcPts val="0"/>
                        </a:spcAft>
                        <a:buNone/>
                      </a:pPr>
                      <a:r>
                        <a:rPr lang="en"/>
                        <a:t>$50,000</a:t>
                      </a:r>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b="1"/>
                        <a:t>Monthly Loan Payment</a:t>
                      </a:r>
                      <a:endParaRPr b="1"/>
                    </a:p>
                  </a:txBody>
                  <a:tcPr marL="91425" marR="91425" marT="91425" marB="91425"/>
                </a:tc>
                <a:tc>
                  <a:txBody>
                    <a:bodyPr/>
                    <a:lstStyle/>
                    <a:p>
                      <a:pPr marL="0" lvl="0" indent="0" algn="l" rtl="0">
                        <a:spcBef>
                          <a:spcPts val="0"/>
                        </a:spcBef>
                        <a:spcAft>
                          <a:spcPts val="0"/>
                        </a:spcAft>
                        <a:buNone/>
                      </a:pPr>
                      <a:r>
                        <a:rPr lang="en"/>
                        <a:t>$115</a:t>
                      </a:r>
                      <a:endParaRPr/>
                    </a:p>
                  </a:txBody>
                  <a:tcPr marL="91425" marR="91425" marT="91425" marB="91425"/>
                </a:tc>
                <a:tc>
                  <a:txBody>
                    <a:bodyPr/>
                    <a:lstStyle/>
                    <a:p>
                      <a:pPr marL="0" lvl="0" indent="0" algn="l" rtl="0">
                        <a:spcBef>
                          <a:spcPts val="0"/>
                        </a:spcBef>
                        <a:spcAft>
                          <a:spcPts val="0"/>
                        </a:spcAft>
                        <a:buNone/>
                      </a:pPr>
                      <a:r>
                        <a:rPr lang="en"/>
                        <a:t>$230</a:t>
                      </a:r>
                      <a:endParaRPr/>
                    </a:p>
                  </a:txBody>
                  <a:tcPr marL="91425" marR="91425" marT="91425" marB="91425"/>
                </a:tc>
                <a:tc>
                  <a:txBody>
                    <a:bodyPr/>
                    <a:lstStyle/>
                    <a:p>
                      <a:pPr marL="0" lvl="0" indent="0" algn="l" rtl="0">
                        <a:spcBef>
                          <a:spcPts val="0"/>
                        </a:spcBef>
                        <a:spcAft>
                          <a:spcPts val="0"/>
                        </a:spcAft>
                        <a:buNone/>
                      </a:pPr>
                      <a:r>
                        <a:rPr lang="en"/>
                        <a:t>$345</a:t>
                      </a:r>
                      <a:endParaRPr/>
                    </a:p>
                  </a:txBody>
                  <a:tcPr marL="91425" marR="91425" marT="91425" marB="91425"/>
                </a:tc>
                <a:tc>
                  <a:txBody>
                    <a:bodyPr/>
                    <a:lstStyle/>
                    <a:p>
                      <a:pPr marL="0" lvl="0" indent="0" algn="l" rtl="0">
                        <a:spcBef>
                          <a:spcPts val="0"/>
                        </a:spcBef>
                        <a:spcAft>
                          <a:spcPts val="0"/>
                        </a:spcAft>
                        <a:buNone/>
                      </a:pPr>
                      <a:r>
                        <a:rPr lang="en"/>
                        <a:t>$460</a:t>
                      </a:r>
                      <a:endParaRPr/>
                    </a:p>
                  </a:txBody>
                  <a:tcPr marL="91425" marR="91425" marT="91425" marB="91425"/>
                </a:tc>
                <a:tc>
                  <a:txBody>
                    <a:bodyPr/>
                    <a:lstStyle/>
                    <a:p>
                      <a:pPr marL="0" lvl="0" indent="0" algn="l" rtl="0">
                        <a:spcBef>
                          <a:spcPts val="0"/>
                        </a:spcBef>
                        <a:spcAft>
                          <a:spcPts val="0"/>
                        </a:spcAft>
                        <a:buNone/>
                      </a:pPr>
                      <a:r>
                        <a:rPr lang="en"/>
                        <a:t>$575</a:t>
                      </a:r>
                      <a:endParaRPr/>
                    </a:p>
                  </a:txBody>
                  <a:tcPr marL="91425" marR="91425" marT="91425" marB="91425"/>
                </a:tc>
                <a:extLst>
                  <a:ext uri="{0D108BD9-81ED-4DB2-BD59-A6C34878D82A}">
                    <a16:rowId xmlns:a16="http://schemas.microsoft.com/office/drawing/2014/main" val="10001"/>
                  </a:ext>
                </a:extLst>
              </a:tr>
            </a:tbl>
          </a:graphicData>
        </a:graphic>
      </p:graphicFrame>
      <p:pic>
        <p:nvPicPr>
          <p:cNvPr id="245" name="Google Shape;245;p37" descr="NGPF_LG.png"/>
          <p:cNvPicPr preferRelativeResize="0"/>
          <p:nvPr/>
        </p:nvPicPr>
        <p:blipFill>
          <a:blip r:embed="rId6">
            <a:alphaModFix/>
          </a:blip>
          <a:stretch>
            <a:fillRect/>
          </a:stretch>
        </p:blipFill>
        <p:spPr>
          <a:xfrm>
            <a:off x="289575" y="-51125"/>
            <a:ext cx="2743200" cy="1371600"/>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38"/>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lnSpc>
                <a:spcPct val="115000"/>
              </a:lnSpc>
              <a:spcBef>
                <a:spcPts val="0"/>
              </a:spcBef>
              <a:spcAft>
                <a:spcPts val="0"/>
              </a:spcAft>
              <a:buClr>
                <a:schemeClr val="dk1"/>
              </a:buClr>
              <a:buSzPts val="1100"/>
              <a:buFont typeface="Arial"/>
              <a:buNone/>
            </a:pPr>
            <a:r>
              <a:rPr lang="en" sz="1800" b="0" i="1" u="sng">
                <a:solidFill>
                  <a:srgbClr val="0C4599"/>
                </a:solidFill>
                <a:latin typeface="Calibri"/>
                <a:ea typeface="Calibri"/>
                <a:cs typeface="Calibri"/>
                <a:sym typeface="Calibri"/>
                <a:hlinkClick r:id="rId3"/>
              </a:rPr>
              <a:t>Budgeting Unit Plan</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4"/>
              </a:rPr>
              <a:t>6.1 Budgeting Basics</a:t>
            </a:r>
            <a:endParaRPr sz="14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5"/>
              </a:rPr>
              <a:t>NGPF Activity Bank</a:t>
            </a:r>
            <a:endParaRPr sz="1400" b="0" i="1">
              <a:solidFill>
                <a:srgbClr val="0C4599"/>
              </a:solidFill>
              <a:latin typeface="Calibri"/>
              <a:ea typeface="Calibri"/>
              <a:cs typeface="Calibri"/>
              <a:sym typeface="Calibri"/>
            </a:endParaRPr>
          </a:p>
        </p:txBody>
      </p:sp>
      <p:sp>
        <p:nvSpPr>
          <p:cNvPr id="251" name="Google Shape;251;p38"/>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30:  Discretionary Spending</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So far, your budget is neglecting FUN STUFF (clothes, going out with friends, entertainment, new technology, gift giving, donations, travel, vacations, a morning coffee, etc).  </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In the </a:t>
            </a:r>
            <a:r>
              <a:rPr lang="en" sz="2400">
                <a:solidFill>
                  <a:srgbClr val="E69138"/>
                </a:solidFill>
                <a:latin typeface="Calibri"/>
                <a:ea typeface="Calibri"/>
                <a:cs typeface="Calibri"/>
                <a:sym typeface="Calibri"/>
              </a:rPr>
              <a:t>Wants</a:t>
            </a:r>
            <a:r>
              <a:rPr lang="en" sz="2400">
                <a:solidFill>
                  <a:srgbClr val="0C4599"/>
                </a:solidFill>
                <a:latin typeface="Calibri"/>
                <a:ea typeface="Calibri"/>
                <a:cs typeface="Calibri"/>
                <a:sym typeface="Calibri"/>
              </a:rPr>
              <a:t> category, record how much you’d </a:t>
            </a:r>
            <a:r>
              <a:rPr lang="en" sz="2400" i="1">
                <a:solidFill>
                  <a:srgbClr val="0C4599"/>
                </a:solidFill>
                <a:latin typeface="Calibri"/>
                <a:ea typeface="Calibri"/>
                <a:cs typeface="Calibri"/>
                <a:sym typeface="Calibri"/>
              </a:rPr>
              <a:t>like</a:t>
            </a:r>
            <a:r>
              <a:rPr lang="en" sz="2400">
                <a:solidFill>
                  <a:srgbClr val="0C4599"/>
                </a:solidFill>
                <a:latin typeface="Calibri"/>
                <a:ea typeface="Calibri"/>
                <a:cs typeface="Calibri"/>
                <a:sym typeface="Calibri"/>
              </a:rPr>
              <a:t> to be able to spend on these items (total) per month.  </a:t>
            </a: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252" name="Google Shape;252;p38" descr="NGPF_LG.png"/>
          <p:cNvPicPr preferRelativeResize="0"/>
          <p:nvPr/>
        </p:nvPicPr>
        <p:blipFill>
          <a:blip r:embed="rId6">
            <a:alphaModFix/>
          </a:blip>
          <a:stretch>
            <a:fillRect/>
          </a:stretch>
        </p:blipFill>
        <p:spPr>
          <a:xfrm>
            <a:off x="289575" y="-51125"/>
            <a:ext cx="2743200" cy="1371600"/>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39"/>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lnSpc>
                <a:spcPct val="115000"/>
              </a:lnSpc>
              <a:spcBef>
                <a:spcPts val="0"/>
              </a:spcBef>
              <a:spcAft>
                <a:spcPts val="0"/>
              </a:spcAft>
              <a:buClr>
                <a:schemeClr val="dk1"/>
              </a:buClr>
              <a:buSzPts val="1100"/>
              <a:buFont typeface="Arial"/>
              <a:buNone/>
            </a:pPr>
            <a:r>
              <a:rPr lang="en" sz="1800" b="0" i="1" u="sng">
                <a:solidFill>
                  <a:srgbClr val="0C4599"/>
                </a:solidFill>
                <a:latin typeface="Calibri"/>
                <a:ea typeface="Calibri"/>
                <a:cs typeface="Calibri"/>
                <a:sym typeface="Calibri"/>
                <a:hlinkClick r:id="rId3"/>
              </a:rPr>
              <a:t>Budgeting Unit Plan</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4"/>
              </a:rPr>
              <a:t>6.1 Budgeting Basics</a:t>
            </a:r>
            <a:endParaRPr sz="14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5"/>
              </a:rPr>
              <a:t>NGPF Activity Bank</a:t>
            </a:r>
            <a:endParaRPr sz="1400" b="0" i="1">
              <a:solidFill>
                <a:srgbClr val="0C4599"/>
              </a:solidFill>
              <a:latin typeface="Calibri"/>
              <a:ea typeface="Calibri"/>
              <a:cs typeface="Calibri"/>
              <a:sym typeface="Calibri"/>
            </a:endParaRPr>
          </a:p>
        </p:txBody>
      </p:sp>
      <p:sp>
        <p:nvSpPr>
          <p:cNvPr id="258" name="Google Shape;258;p39"/>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31:  Monthly Spending</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It’s time to figure out how much you’re spending each month:</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r>
              <a:rPr lang="en" sz="2400">
                <a:solidFill>
                  <a:srgbClr val="E69138"/>
                </a:solidFill>
                <a:latin typeface="Calibri"/>
                <a:ea typeface="Calibri"/>
                <a:cs typeface="Calibri"/>
                <a:sym typeface="Calibri"/>
              </a:rPr>
              <a:t>Total Costs = Cost of Living + Transportation + Food + Health + Student Loan + Wants</a:t>
            </a:r>
            <a:endParaRPr sz="2400">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259" name="Google Shape;259;p39" descr="NGPF_LG.png"/>
          <p:cNvPicPr preferRelativeResize="0"/>
          <p:nvPr/>
        </p:nvPicPr>
        <p:blipFill>
          <a:blip r:embed="rId6">
            <a:alphaModFix/>
          </a:blip>
          <a:stretch>
            <a:fillRect/>
          </a:stretch>
        </p:blipFill>
        <p:spPr>
          <a:xfrm>
            <a:off x="289575" y="-51125"/>
            <a:ext cx="2743200" cy="1371600"/>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40"/>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lnSpc>
                <a:spcPct val="115000"/>
              </a:lnSpc>
              <a:spcBef>
                <a:spcPts val="0"/>
              </a:spcBef>
              <a:spcAft>
                <a:spcPts val="0"/>
              </a:spcAft>
              <a:buClr>
                <a:schemeClr val="dk1"/>
              </a:buClr>
              <a:buSzPts val="1100"/>
              <a:buFont typeface="Arial"/>
              <a:buNone/>
            </a:pPr>
            <a:r>
              <a:rPr lang="en" sz="1800" b="0" i="1" u="sng">
                <a:solidFill>
                  <a:srgbClr val="0C4599"/>
                </a:solidFill>
                <a:latin typeface="Calibri"/>
                <a:ea typeface="Calibri"/>
                <a:cs typeface="Calibri"/>
                <a:sym typeface="Calibri"/>
                <a:hlinkClick r:id="rId3"/>
              </a:rPr>
              <a:t>Budgeting Unit Plan</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4"/>
              </a:rPr>
              <a:t>6.1 Budgeting Basics</a:t>
            </a:r>
            <a:endParaRPr sz="14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5"/>
              </a:rPr>
              <a:t>NGPF Activity Bank</a:t>
            </a:r>
            <a:endParaRPr sz="1400" b="0" i="1">
              <a:solidFill>
                <a:srgbClr val="0C4599"/>
              </a:solidFill>
              <a:latin typeface="Calibri"/>
              <a:ea typeface="Calibri"/>
              <a:cs typeface="Calibri"/>
              <a:sym typeface="Calibri"/>
            </a:endParaRPr>
          </a:p>
        </p:txBody>
      </p:sp>
      <p:sp>
        <p:nvSpPr>
          <p:cNvPr id="265" name="Google Shape;265;p40"/>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32:  Balance</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At the end of the month, how do your finances look?</a:t>
            </a:r>
            <a:endParaRPr sz="2400">
              <a:solidFill>
                <a:srgbClr val="0C4599"/>
              </a:solidFill>
              <a:latin typeface="Calibri"/>
              <a:ea typeface="Calibri"/>
              <a:cs typeface="Calibri"/>
              <a:sym typeface="Calibri"/>
            </a:endParaRPr>
          </a:p>
          <a:p>
            <a:pPr marL="457200" lvl="0" indent="-381000" algn="l" rtl="0">
              <a:spcBef>
                <a:spcPts val="600"/>
              </a:spcBef>
              <a:spcAft>
                <a:spcPts val="0"/>
              </a:spcAft>
              <a:buClr>
                <a:srgbClr val="0C4599"/>
              </a:buClr>
              <a:buSzPts val="2400"/>
              <a:buFont typeface="Calibri"/>
              <a:buChar char="●"/>
            </a:pPr>
            <a:r>
              <a:rPr lang="en" sz="2400">
                <a:solidFill>
                  <a:srgbClr val="0C4599"/>
                </a:solidFill>
                <a:latin typeface="Calibri"/>
                <a:ea typeface="Calibri"/>
                <a:cs typeface="Calibri"/>
                <a:sym typeface="Calibri"/>
              </a:rPr>
              <a:t>Do you spend </a:t>
            </a:r>
            <a:r>
              <a:rPr lang="en" sz="2400" i="1">
                <a:solidFill>
                  <a:srgbClr val="0C4599"/>
                </a:solidFill>
                <a:latin typeface="Calibri"/>
                <a:ea typeface="Calibri"/>
                <a:cs typeface="Calibri"/>
                <a:sym typeface="Calibri"/>
              </a:rPr>
              <a:t>less</a:t>
            </a:r>
            <a:r>
              <a:rPr lang="en" sz="2400">
                <a:solidFill>
                  <a:srgbClr val="0C4599"/>
                </a:solidFill>
                <a:latin typeface="Calibri"/>
                <a:ea typeface="Calibri"/>
                <a:cs typeface="Calibri"/>
                <a:sym typeface="Calibri"/>
              </a:rPr>
              <a:t> than you earn?  You have a </a:t>
            </a:r>
            <a:r>
              <a:rPr lang="en" sz="2400" u="sng">
                <a:solidFill>
                  <a:srgbClr val="0C4599"/>
                </a:solidFill>
                <a:latin typeface="Calibri"/>
                <a:ea typeface="Calibri"/>
                <a:cs typeface="Calibri"/>
                <a:sym typeface="Calibri"/>
              </a:rPr>
              <a:t>surplus</a:t>
            </a:r>
            <a:r>
              <a:rPr lang="en" sz="2400">
                <a:solidFill>
                  <a:srgbClr val="0C4599"/>
                </a:solidFill>
                <a:latin typeface="Calibri"/>
                <a:ea typeface="Calibri"/>
                <a:cs typeface="Calibri"/>
                <a:sym typeface="Calibri"/>
              </a:rPr>
              <a:t>, or money left over -- that’s good! </a:t>
            </a:r>
            <a:endParaRPr sz="2400">
              <a:solidFill>
                <a:srgbClr val="0C4599"/>
              </a:solidFill>
              <a:latin typeface="Calibri"/>
              <a:ea typeface="Calibri"/>
              <a:cs typeface="Calibri"/>
              <a:sym typeface="Calibri"/>
            </a:endParaRPr>
          </a:p>
          <a:p>
            <a:pPr marL="457200" lvl="0" indent="-381000" algn="l" rtl="0">
              <a:spcBef>
                <a:spcPts val="0"/>
              </a:spcBef>
              <a:spcAft>
                <a:spcPts val="0"/>
              </a:spcAft>
              <a:buClr>
                <a:srgbClr val="0C4599"/>
              </a:buClr>
              <a:buSzPts val="2400"/>
              <a:buFont typeface="Calibri"/>
              <a:buChar char="●"/>
            </a:pPr>
            <a:r>
              <a:rPr lang="en" sz="2400">
                <a:solidFill>
                  <a:srgbClr val="0C4599"/>
                </a:solidFill>
                <a:latin typeface="Calibri"/>
                <a:ea typeface="Calibri"/>
                <a:cs typeface="Calibri"/>
                <a:sym typeface="Calibri"/>
              </a:rPr>
              <a:t>Do you spend </a:t>
            </a:r>
            <a:r>
              <a:rPr lang="en" sz="2400" i="1">
                <a:solidFill>
                  <a:srgbClr val="0C4599"/>
                </a:solidFill>
                <a:latin typeface="Calibri"/>
                <a:ea typeface="Calibri"/>
                <a:cs typeface="Calibri"/>
                <a:sym typeface="Calibri"/>
              </a:rPr>
              <a:t>more</a:t>
            </a:r>
            <a:r>
              <a:rPr lang="en" sz="2400">
                <a:solidFill>
                  <a:srgbClr val="0C4599"/>
                </a:solidFill>
                <a:latin typeface="Calibri"/>
                <a:ea typeface="Calibri"/>
                <a:cs typeface="Calibri"/>
                <a:sym typeface="Calibri"/>
              </a:rPr>
              <a:t> than you have in your budget?  You have a </a:t>
            </a:r>
            <a:r>
              <a:rPr lang="en" sz="2400" u="sng">
                <a:solidFill>
                  <a:srgbClr val="0C4599"/>
                </a:solidFill>
                <a:latin typeface="Calibri"/>
                <a:ea typeface="Calibri"/>
                <a:cs typeface="Calibri"/>
                <a:sym typeface="Calibri"/>
              </a:rPr>
              <a:t>deficit</a:t>
            </a:r>
            <a:r>
              <a:rPr lang="en" sz="2400">
                <a:solidFill>
                  <a:srgbClr val="0C4599"/>
                </a:solidFill>
                <a:latin typeface="Calibri"/>
                <a:ea typeface="Calibri"/>
                <a:cs typeface="Calibri"/>
                <a:sym typeface="Calibri"/>
              </a:rPr>
              <a:t>, or expenses not covered by your earnings -- that’s bad!</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E69138"/>
                </a:solidFill>
                <a:latin typeface="Calibri"/>
                <a:ea typeface="Calibri"/>
                <a:cs typeface="Calibri"/>
                <a:sym typeface="Calibri"/>
              </a:rPr>
              <a:t>Balance = Monthly Amount for Budget - Total Costs</a:t>
            </a:r>
            <a:endParaRPr sz="2400">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266" name="Google Shape;266;p40" descr="NGPF_LG.png"/>
          <p:cNvPicPr preferRelativeResize="0"/>
          <p:nvPr/>
        </p:nvPicPr>
        <p:blipFill>
          <a:blip r:embed="rId6">
            <a:alphaModFix/>
          </a:blip>
          <a:stretch>
            <a:fillRect/>
          </a:stretch>
        </p:blipFill>
        <p:spPr>
          <a:xfrm>
            <a:off x="289575" y="-51125"/>
            <a:ext cx="2743200" cy="1371600"/>
          </a:xfrm>
          <a:prstGeom prst="rect">
            <a:avLst/>
          </a:prstGeom>
          <a:noFill/>
          <a:ln>
            <a:noFill/>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41"/>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lnSpc>
                <a:spcPct val="115000"/>
              </a:lnSpc>
              <a:spcBef>
                <a:spcPts val="0"/>
              </a:spcBef>
              <a:spcAft>
                <a:spcPts val="0"/>
              </a:spcAft>
              <a:buClr>
                <a:schemeClr val="dk1"/>
              </a:buClr>
              <a:buSzPts val="1100"/>
              <a:buFont typeface="Arial"/>
              <a:buNone/>
            </a:pPr>
            <a:r>
              <a:rPr lang="en" sz="1800" b="0" i="1" u="sng">
                <a:solidFill>
                  <a:srgbClr val="0C4599"/>
                </a:solidFill>
                <a:latin typeface="Calibri"/>
                <a:ea typeface="Calibri"/>
                <a:cs typeface="Calibri"/>
                <a:sym typeface="Calibri"/>
                <a:hlinkClick r:id="rId3"/>
              </a:rPr>
              <a:t>Budgeting Unit Plan</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4"/>
              </a:rPr>
              <a:t>6.1 Budgeting Basics</a:t>
            </a:r>
            <a:endParaRPr sz="14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5"/>
              </a:rPr>
              <a:t>NGPF Activity Bank</a:t>
            </a:r>
            <a:endParaRPr sz="1400" b="0" i="1">
              <a:solidFill>
                <a:srgbClr val="0C4599"/>
              </a:solidFill>
              <a:latin typeface="Calibri"/>
              <a:ea typeface="Calibri"/>
              <a:cs typeface="Calibri"/>
              <a:sym typeface="Calibri"/>
            </a:endParaRPr>
          </a:p>
        </p:txBody>
      </p:sp>
      <p:sp>
        <p:nvSpPr>
          <p:cNvPr id="272" name="Google Shape;272;p41"/>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dirty="0">
                <a:solidFill>
                  <a:srgbClr val="0C4599"/>
                </a:solidFill>
                <a:latin typeface="Calibri"/>
                <a:ea typeface="Calibri"/>
                <a:cs typeface="Calibri"/>
                <a:sym typeface="Calibri"/>
              </a:rPr>
              <a:t>Now that you’ve done the budget once through, you have a basic understanding of the components of a typical adult’s budget.  </a:t>
            </a:r>
            <a:endParaRPr sz="2400" dirty="0">
              <a:solidFill>
                <a:srgbClr val="0C4599"/>
              </a:solidFill>
              <a:latin typeface="Calibri"/>
              <a:ea typeface="Calibri"/>
              <a:cs typeface="Calibri"/>
              <a:sym typeface="Calibri"/>
            </a:endParaRPr>
          </a:p>
          <a:p>
            <a:pPr marL="0" lvl="0" indent="0" algn="l" rtl="0">
              <a:spcBef>
                <a:spcPts val="600"/>
              </a:spcBef>
              <a:spcAft>
                <a:spcPts val="0"/>
              </a:spcAft>
              <a:buNone/>
            </a:pPr>
            <a:endParaRPr sz="2400" dirty="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r>
              <a:rPr lang="en" sz="2400" dirty="0">
                <a:solidFill>
                  <a:srgbClr val="0C4599"/>
                </a:solidFill>
                <a:latin typeface="Calibri"/>
                <a:ea typeface="Calibri"/>
                <a:cs typeface="Calibri"/>
                <a:sym typeface="Calibri"/>
              </a:rPr>
              <a:t>Next, continue on to the </a:t>
            </a:r>
            <a:r>
              <a:rPr lang="en" sz="2400" u="sng" dirty="0">
                <a:solidFill>
                  <a:schemeClr val="hlink"/>
                </a:solidFill>
                <a:latin typeface="Calibri"/>
                <a:ea typeface="Calibri"/>
                <a:cs typeface="Calibri"/>
                <a:sym typeface="Calibri"/>
                <a:hlinkClick r:id="rId6"/>
              </a:rPr>
              <a:t>Salary-Based Budgeting Reflection</a:t>
            </a:r>
            <a:r>
              <a:rPr lang="en" sz="2400" dirty="0">
                <a:solidFill>
                  <a:srgbClr val="0C4599"/>
                </a:solidFill>
                <a:latin typeface="Calibri"/>
                <a:ea typeface="Calibri"/>
                <a:cs typeface="Calibri"/>
                <a:sym typeface="Calibri"/>
              </a:rPr>
              <a:t>.  Use your Salary-Based Budgeting Worksheet and this presentation as reference.</a:t>
            </a:r>
            <a:endParaRPr sz="2400" dirty="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endParaRPr sz="2400" dirty="0">
              <a:solidFill>
                <a:srgbClr val="0C4599"/>
              </a:solidFill>
              <a:latin typeface="Calibri"/>
              <a:ea typeface="Calibri"/>
              <a:cs typeface="Calibri"/>
              <a:sym typeface="Calibri"/>
            </a:endParaRPr>
          </a:p>
        </p:txBody>
      </p:sp>
      <p:pic>
        <p:nvPicPr>
          <p:cNvPr id="273" name="Google Shape;273;p41" descr="NGPF_LG.png"/>
          <p:cNvPicPr preferRelativeResize="0"/>
          <p:nvPr/>
        </p:nvPicPr>
        <p:blipFill>
          <a:blip r:embed="rId7">
            <a:alphaModFix/>
          </a:blip>
          <a:stretch>
            <a:fillRect/>
          </a:stretch>
        </p:blipFill>
        <p:spPr>
          <a:xfrm>
            <a:off x="289575" y="-51125"/>
            <a:ext cx="2743200" cy="1371600"/>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Google Shape;50;p11"/>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lnSpc>
                <a:spcPct val="115000"/>
              </a:lnSpc>
              <a:spcBef>
                <a:spcPts val="0"/>
              </a:spcBef>
              <a:spcAft>
                <a:spcPts val="0"/>
              </a:spcAft>
              <a:buClr>
                <a:schemeClr val="dk1"/>
              </a:buClr>
              <a:buSzPts val="1100"/>
              <a:buFont typeface="Arial"/>
              <a:buNone/>
            </a:pPr>
            <a:r>
              <a:rPr lang="en" sz="1800" b="0" i="1" u="sng">
                <a:solidFill>
                  <a:srgbClr val="0C4599"/>
                </a:solidFill>
                <a:latin typeface="Calibri"/>
                <a:ea typeface="Calibri"/>
                <a:cs typeface="Calibri"/>
                <a:sym typeface="Calibri"/>
                <a:hlinkClick r:id="rId3"/>
              </a:rPr>
              <a:t>Budgeting Unit Plan</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4"/>
              </a:rPr>
              <a:t>6.1 Budgeting Basics</a:t>
            </a:r>
            <a:endParaRPr sz="14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5"/>
              </a:rPr>
              <a:t>NGPF Activity Bank</a:t>
            </a:r>
            <a:endParaRPr sz="1800" b="0" i="1">
              <a:solidFill>
                <a:srgbClr val="0C4599"/>
              </a:solidFill>
              <a:latin typeface="Calibri"/>
              <a:ea typeface="Calibri"/>
              <a:cs typeface="Calibri"/>
              <a:sym typeface="Calibri"/>
            </a:endParaRPr>
          </a:p>
        </p:txBody>
      </p:sp>
      <p:sp>
        <p:nvSpPr>
          <p:cNvPr id="51" name="Google Shape;51;p11"/>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3:  </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Calculate your </a:t>
            </a:r>
            <a:r>
              <a:rPr lang="en" sz="2400" i="1">
                <a:solidFill>
                  <a:srgbClr val="0C4599"/>
                </a:solidFill>
                <a:latin typeface="Calibri"/>
                <a:ea typeface="Calibri"/>
                <a:cs typeface="Calibri"/>
                <a:sym typeface="Calibri"/>
              </a:rPr>
              <a:t>monthly </a:t>
            </a:r>
            <a:r>
              <a:rPr lang="en" sz="2400">
                <a:solidFill>
                  <a:srgbClr val="0C4599"/>
                </a:solidFill>
                <a:latin typeface="Calibri"/>
                <a:ea typeface="Calibri"/>
                <a:cs typeface="Calibri"/>
                <a:sym typeface="Calibri"/>
              </a:rPr>
              <a:t>Gross Wage.  </a:t>
            </a:r>
            <a:endParaRPr sz="2400">
              <a:solidFill>
                <a:srgbClr val="0C4599"/>
              </a:solidFill>
              <a:latin typeface="Calibri"/>
              <a:ea typeface="Calibri"/>
              <a:cs typeface="Calibri"/>
              <a:sym typeface="Calibri"/>
            </a:endParaRPr>
          </a:p>
          <a:p>
            <a:pPr marL="0" lvl="0" indent="457200" algn="l" rtl="0">
              <a:spcBef>
                <a:spcPts val="600"/>
              </a:spcBef>
              <a:spcAft>
                <a:spcPts val="0"/>
              </a:spcAft>
              <a:buClr>
                <a:schemeClr val="dk1"/>
              </a:buClr>
              <a:buSzPts val="1100"/>
              <a:buFont typeface="Arial"/>
              <a:buNone/>
            </a:pPr>
            <a:r>
              <a:rPr lang="en" sz="2400">
                <a:solidFill>
                  <a:srgbClr val="E69138"/>
                </a:solidFill>
                <a:latin typeface="Calibri"/>
                <a:ea typeface="Calibri"/>
                <a:cs typeface="Calibri"/>
                <a:sym typeface="Calibri"/>
              </a:rPr>
              <a:t>Gross Wage (monthly) = Annual Gross Wage / 12</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Record on your budget spreadsheet.</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000" i="1">
              <a:solidFill>
                <a:srgbClr val="E69138"/>
              </a:solidFill>
              <a:latin typeface="Calibri"/>
              <a:ea typeface="Calibri"/>
              <a:cs typeface="Calibri"/>
              <a:sym typeface="Calibri"/>
            </a:endParaRPr>
          </a:p>
          <a:p>
            <a:pPr marL="0" lvl="0" indent="0" algn="l" rtl="0">
              <a:spcBef>
                <a:spcPts val="600"/>
              </a:spcBef>
              <a:spcAft>
                <a:spcPts val="0"/>
              </a:spcAft>
              <a:buNone/>
            </a:pPr>
            <a:r>
              <a:rPr lang="en" sz="2000" i="1">
                <a:solidFill>
                  <a:srgbClr val="E69138"/>
                </a:solidFill>
                <a:latin typeface="Calibri"/>
                <a:ea typeface="Calibri"/>
                <a:cs typeface="Calibri"/>
                <a:sym typeface="Calibri"/>
              </a:rPr>
              <a:t>*While “wage” and “salary” are different (in how your are paid), for this activity both refer to the </a:t>
            </a:r>
            <a:r>
              <a:rPr lang="en" sz="2000" i="1" u="sng">
                <a:solidFill>
                  <a:srgbClr val="E69138"/>
                </a:solidFill>
                <a:latin typeface="Calibri"/>
                <a:ea typeface="Calibri"/>
                <a:cs typeface="Calibri"/>
                <a:sym typeface="Calibri"/>
              </a:rPr>
              <a:t>money earned from working</a:t>
            </a:r>
            <a:endParaRPr sz="2000" i="1" u="sng">
              <a:solidFill>
                <a:srgbClr val="E69138"/>
              </a:solidFill>
              <a:latin typeface="Calibri"/>
              <a:ea typeface="Calibri"/>
              <a:cs typeface="Calibri"/>
              <a:sym typeface="Calibri"/>
            </a:endParaRPr>
          </a:p>
          <a:p>
            <a:pPr marL="0" lvl="0" indent="0" algn="l" rtl="0">
              <a:spcBef>
                <a:spcPts val="600"/>
              </a:spcBef>
              <a:spcAft>
                <a:spcPts val="0"/>
              </a:spcAft>
              <a:buNone/>
            </a:pPr>
            <a:r>
              <a:rPr lang="en" sz="2000" i="1">
                <a:solidFill>
                  <a:srgbClr val="E69138"/>
                </a:solidFill>
                <a:latin typeface="Calibri"/>
                <a:ea typeface="Calibri"/>
                <a:cs typeface="Calibri"/>
                <a:sym typeface="Calibri"/>
              </a:rPr>
              <a:t>**From this point on, you’ll use MONTHLY amounts for all budget entries.</a:t>
            </a:r>
            <a:endParaRPr sz="2000" i="1">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52" name="Google Shape;52;p11" descr="NGPF_LG.png"/>
          <p:cNvPicPr preferRelativeResize="0"/>
          <p:nvPr/>
        </p:nvPicPr>
        <p:blipFill>
          <a:blip r:embed="rId6">
            <a:alphaModFix/>
          </a:blip>
          <a:stretch>
            <a:fillRect/>
          </a:stretch>
        </p:blipFill>
        <p:spPr>
          <a:xfrm>
            <a:off x="289575" y="-51125"/>
            <a:ext cx="2743200" cy="1371600"/>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12"/>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lnSpc>
                <a:spcPct val="115000"/>
              </a:lnSpc>
              <a:spcBef>
                <a:spcPts val="0"/>
              </a:spcBef>
              <a:spcAft>
                <a:spcPts val="0"/>
              </a:spcAft>
              <a:buClr>
                <a:schemeClr val="dk1"/>
              </a:buClr>
              <a:buSzPts val="1100"/>
              <a:buFont typeface="Arial"/>
              <a:buNone/>
            </a:pPr>
            <a:r>
              <a:rPr lang="en" sz="1800" b="0" i="1" u="sng">
                <a:solidFill>
                  <a:srgbClr val="0C4599"/>
                </a:solidFill>
                <a:latin typeface="Calibri"/>
                <a:ea typeface="Calibri"/>
                <a:cs typeface="Calibri"/>
                <a:sym typeface="Calibri"/>
                <a:hlinkClick r:id="rId3"/>
              </a:rPr>
              <a:t>Budgeting Unit Plan</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4"/>
              </a:rPr>
              <a:t>6.1 Budgeting Basics</a:t>
            </a:r>
            <a:endParaRPr sz="14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5"/>
              </a:rPr>
              <a:t>NGPF Activity Bank</a:t>
            </a:r>
            <a:endParaRPr sz="1800" b="0" i="1">
              <a:solidFill>
                <a:srgbClr val="0C4599"/>
              </a:solidFill>
              <a:latin typeface="Calibri"/>
              <a:ea typeface="Calibri"/>
              <a:cs typeface="Calibri"/>
              <a:sym typeface="Calibri"/>
            </a:endParaRPr>
          </a:p>
        </p:txBody>
      </p:sp>
      <p:sp>
        <p:nvSpPr>
          <p:cNvPr id="58" name="Google Shape;58;p12"/>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000" dirty="0">
                <a:solidFill>
                  <a:srgbClr val="0C4599"/>
                </a:solidFill>
                <a:latin typeface="Calibri"/>
                <a:ea typeface="Calibri"/>
                <a:cs typeface="Calibri"/>
                <a:sym typeface="Calibri"/>
              </a:rPr>
              <a:t>STEP 4:  </a:t>
            </a:r>
            <a:endParaRPr sz="2000" dirty="0">
              <a:solidFill>
                <a:srgbClr val="0C4599"/>
              </a:solidFill>
              <a:latin typeface="Calibri"/>
              <a:ea typeface="Calibri"/>
              <a:cs typeface="Calibri"/>
              <a:sym typeface="Calibri"/>
            </a:endParaRPr>
          </a:p>
          <a:p>
            <a:pPr marL="0" lvl="0" indent="0" algn="l" rtl="0">
              <a:spcBef>
                <a:spcPts val="600"/>
              </a:spcBef>
              <a:spcAft>
                <a:spcPts val="0"/>
              </a:spcAft>
              <a:buNone/>
            </a:pPr>
            <a:r>
              <a:rPr lang="en" sz="2000" dirty="0">
                <a:solidFill>
                  <a:srgbClr val="0C4599"/>
                </a:solidFill>
                <a:latin typeface="Calibri"/>
                <a:ea typeface="Calibri"/>
                <a:cs typeface="Calibri"/>
                <a:sym typeface="Calibri"/>
              </a:rPr>
              <a:t>Use the </a:t>
            </a:r>
            <a:r>
              <a:rPr lang="en" sz="2000" u="sng" dirty="0" smtClean="0">
                <a:solidFill>
                  <a:schemeClr val="hlink"/>
                </a:solidFill>
                <a:latin typeface="Calibri"/>
                <a:ea typeface="Calibri"/>
                <a:cs typeface="Calibri"/>
                <a:sym typeface="Calibri"/>
                <a:hlinkClick r:id="rId6"/>
              </a:rPr>
              <a:t>Salary </a:t>
            </a:r>
            <a:r>
              <a:rPr lang="en" sz="2000" u="sng" dirty="0">
                <a:solidFill>
                  <a:schemeClr val="hlink"/>
                </a:solidFill>
                <a:latin typeface="Calibri"/>
                <a:ea typeface="Calibri"/>
                <a:cs typeface="Calibri"/>
                <a:sym typeface="Calibri"/>
                <a:hlinkClick r:id="rId6"/>
              </a:rPr>
              <a:t>Paycheck Calculator</a:t>
            </a:r>
            <a:r>
              <a:rPr lang="en" sz="2000" dirty="0">
                <a:solidFill>
                  <a:srgbClr val="0C4599"/>
                </a:solidFill>
                <a:latin typeface="Calibri"/>
                <a:ea typeface="Calibri"/>
                <a:cs typeface="Calibri"/>
                <a:sym typeface="Calibri"/>
                <a:hlinkClick r:id="rId6"/>
              </a:rPr>
              <a:t> </a:t>
            </a:r>
            <a:r>
              <a:rPr lang="en" sz="2000" dirty="0">
                <a:solidFill>
                  <a:srgbClr val="0C4599"/>
                </a:solidFill>
                <a:latin typeface="Calibri"/>
                <a:ea typeface="Calibri"/>
                <a:cs typeface="Calibri"/>
                <a:sym typeface="Calibri"/>
              </a:rPr>
              <a:t>to find your Net Pay (the wage you actually take home each month, after deductions).   To do the activity correctly, choose the </a:t>
            </a:r>
            <a:r>
              <a:rPr lang="en" sz="2000" u="sng" dirty="0" smtClean="0">
                <a:solidFill>
                  <a:srgbClr val="0C4599"/>
                </a:solidFill>
                <a:latin typeface="Calibri"/>
                <a:ea typeface="Calibri"/>
                <a:cs typeface="Calibri"/>
                <a:sym typeface="Calibri"/>
              </a:rPr>
              <a:t>province</a:t>
            </a:r>
            <a:r>
              <a:rPr lang="en" sz="2000" dirty="0" smtClean="0">
                <a:solidFill>
                  <a:srgbClr val="0C4599"/>
                </a:solidFill>
                <a:latin typeface="Calibri"/>
                <a:ea typeface="Calibri"/>
                <a:cs typeface="Calibri"/>
                <a:sym typeface="Calibri"/>
              </a:rPr>
              <a:t> </a:t>
            </a:r>
            <a:r>
              <a:rPr lang="en" sz="2000" dirty="0">
                <a:solidFill>
                  <a:srgbClr val="0C4599"/>
                </a:solidFill>
                <a:latin typeface="Calibri"/>
                <a:ea typeface="Calibri"/>
                <a:cs typeface="Calibri"/>
                <a:sym typeface="Calibri"/>
              </a:rPr>
              <a:t>you’ll be living in and then use these values:</a:t>
            </a:r>
            <a:endParaRPr sz="2000" dirty="0">
              <a:solidFill>
                <a:srgbClr val="0C4599"/>
              </a:solidFill>
              <a:latin typeface="Calibri"/>
              <a:ea typeface="Calibri"/>
              <a:cs typeface="Calibri"/>
              <a:sym typeface="Calibri"/>
            </a:endParaRPr>
          </a:p>
          <a:p>
            <a:pPr marL="457200" lvl="0" indent="0" algn="l" rtl="0">
              <a:spcBef>
                <a:spcPts val="600"/>
              </a:spcBef>
              <a:spcAft>
                <a:spcPts val="0"/>
              </a:spcAft>
              <a:buNone/>
            </a:pPr>
            <a:r>
              <a:rPr lang="en-US" sz="1400" dirty="0" smtClean="0">
                <a:solidFill>
                  <a:srgbClr val="0C4599"/>
                </a:solidFill>
                <a:latin typeface="Calibri"/>
                <a:ea typeface="Calibri"/>
                <a:cs typeface="Calibri"/>
                <a:sym typeface="Calibri"/>
              </a:rPr>
              <a:t>T</a:t>
            </a:r>
            <a:r>
              <a:rPr lang="en" sz="1400" dirty="0" smtClean="0">
                <a:solidFill>
                  <a:srgbClr val="0C4599"/>
                </a:solidFill>
                <a:latin typeface="Calibri"/>
                <a:ea typeface="Calibri"/>
                <a:cs typeface="Calibri"/>
                <a:sym typeface="Calibri"/>
              </a:rPr>
              <a:t>ype of caclucation </a:t>
            </a:r>
            <a:r>
              <a:rPr lang="en" sz="1400" dirty="0">
                <a:solidFill>
                  <a:srgbClr val="0C4599"/>
                </a:solidFill>
                <a:latin typeface="Calibri"/>
                <a:ea typeface="Calibri"/>
                <a:cs typeface="Calibri"/>
                <a:sym typeface="Calibri"/>
              </a:rPr>
              <a:t>= Your Gross </a:t>
            </a:r>
            <a:r>
              <a:rPr lang="en" sz="1400" dirty="0" smtClean="0">
                <a:solidFill>
                  <a:srgbClr val="0C4599"/>
                </a:solidFill>
                <a:latin typeface="Calibri"/>
                <a:ea typeface="Calibri"/>
                <a:cs typeface="Calibri"/>
                <a:sym typeface="Calibri"/>
              </a:rPr>
              <a:t>Wage (salary) </a:t>
            </a:r>
            <a:r>
              <a:rPr lang="en" sz="1400" dirty="0">
                <a:solidFill>
                  <a:srgbClr val="0C4599"/>
                </a:solidFill>
                <a:latin typeface="Calibri"/>
                <a:ea typeface="Calibri"/>
                <a:cs typeface="Calibri"/>
                <a:sym typeface="Calibri"/>
              </a:rPr>
              <a:t>→ PER PAY PERIOD</a:t>
            </a:r>
            <a:endParaRPr sz="1400" dirty="0">
              <a:solidFill>
                <a:srgbClr val="0C4599"/>
              </a:solidFill>
              <a:latin typeface="Calibri"/>
              <a:ea typeface="Calibri"/>
              <a:cs typeface="Calibri"/>
              <a:sym typeface="Calibri"/>
            </a:endParaRPr>
          </a:p>
          <a:p>
            <a:pPr marL="457200" lvl="0" indent="0" algn="l" rtl="0">
              <a:spcBef>
                <a:spcPts val="600"/>
              </a:spcBef>
              <a:spcAft>
                <a:spcPts val="0"/>
              </a:spcAft>
              <a:buNone/>
            </a:pPr>
            <a:r>
              <a:rPr lang="en" sz="1400" dirty="0">
                <a:solidFill>
                  <a:srgbClr val="0C4599"/>
                </a:solidFill>
                <a:latin typeface="Calibri"/>
                <a:ea typeface="Calibri"/>
                <a:cs typeface="Calibri"/>
                <a:sym typeface="Calibri"/>
              </a:rPr>
              <a:t>Pay Frequency = </a:t>
            </a:r>
            <a:r>
              <a:rPr lang="en" sz="1400" dirty="0" smtClean="0">
                <a:solidFill>
                  <a:srgbClr val="0C4599"/>
                </a:solidFill>
                <a:latin typeface="Calibri"/>
                <a:ea typeface="Calibri"/>
                <a:cs typeface="Calibri"/>
                <a:sym typeface="Calibri"/>
              </a:rPr>
              <a:t>Monthly, Date employee is paid: </a:t>
            </a:r>
            <a:r>
              <a:rPr lang="en" sz="1400" dirty="0" smtClean="0">
                <a:solidFill>
                  <a:srgbClr val="0C4599"/>
                </a:solidFill>
                <a:latin typeface="Calibri"/>
                <a:ea typeface="Calibri"/>
                <a:cs typeface="Calibri"/>
                <a:sym typeface="Calibri"/>
              </a:rPr>
              <a:t>12/12/2019</a:t>
            </a:r>
          </a:p>
          <a:p>
            <a:pPr marL="457200" lvl="0" indent="0" algn="l" rtl="0">
              <a:spcBef>
                <a:spcPts val="600"/>
              </a:spcBef>
              <a:spcAft>
                <a:spcPts val="0"/>
              </a:spcAft>
              <a:buNone/>
            </a:pPr>
            <a:r>
              <a:rPr lang="en" sz="1400" smtClean="0">
                <a:solidFill>
                  <a:srgbClr val="0C4599"/>
                </a:solidFill>
                <a:latin typeface="Calibri"/>
                <a:ea typeface="Calibri"/>
                <a:cs typeface="Calibri"/>
                <a:sym typeface="Calibri"/>
              </a:rPr>
              <a:t>CPP and EI – ARE MAXIMUM</a:t>
            </a:r>
            <a:endParaRPr sz="1400" dirty="0">
              <a:solidFill>
                <a:srgbClr val="0C4599"/>
              </a:solidFill>
              <a:latin typeface="Calibri"/>
              <a:ea typeface="Calibri"/>
              <a:cs typeface="Calibri"/>
              <a:sym typeface="Calibri"/>
            </a:endParaRPr>
          </a:p>
          <a:p>
            <a:pPr marL="457200" lvl="0" indent="0" algn="l" rtl="0">
              <a:spcBef>
                <a:spcPts val="600"/>
              </a:spcBef>
              <a:spcAft>
                <a:spcPts val="0"/>
              </a:spcAft>
              <a:buNone/>
            </a:pPr>
            <a:r>
              <a:rPr lang="en" sz="1400" dirty="0" smtClean="0">
                <a:solidFill>
                  <a:srgbClr val="0C4599"/>
                </a:solidFill>
                <a:latin typeface="Calibri"/>
                <a:ea typeface="Calibri"/>
                <a:cs typeface="Calibri"/>
                <a:sym typeface="Calibri"/>
              </a:rPr>
              <a:t>Leave </a:t>
            </a:r>
            <a:r>
              <a:rPr lang="en" sz="1400" dirty="0">
                <a:solidFill>
                  <a:srgbClr val="0C4599"/>
                </a:solidFill>
                <a:latin typeface="Calibri"/>
                <a:ea typeface="Calibri"/>
                <a:cs typeface="Calibri"/>
                <a:sym typeface="Calibri"/>
              </a:rPr>
              <a:t>all other values as they are.</a:t>
            </a:r>
            <a:endParaRPr sz="1400" dirty="0">
              <a:solidFill>
                <a:srgbClr val="0C4599"/>
              </a:solidFill>
              <a:latin typeface="Calibri"/>
              <a:ea typeface="Calibri"/>
              <a:cs typeface="Calibri"/>
              <a:sym typeface="Calibri"/>
            </a:endParaRPr>
          </a:p>
          <a:p>
            <a:pPr marL="0" lvl="0" indent="0" algn="l" rtl="0">
              <a:spcBef>
                <a:spcPts val="600"/>
              </a:spcBef>
              <a:spcAft>
                <a:spcPts val="0"/>
              </a:spcAft>
              <a:buNone/>
            </a:pPr>
            <a:r>
              <a:rPr lang="en" sz="2000" b="1" dirty="0">
                <a:solidFill>
                  <a:srgbClr val="0C4599"/>
                </a:solidFill>
                <a:latin typeface="Calibri"/>
                <a:ea typeface="Calibri"/>
                <a:cs typeface="Calibri"/>
                <a:sym typeface="Calibri"/>
              </a:rPr>
              <a:t>Record “Net Pay” </a:t>
            </a:r>
            <a:r>
              <a:rPr lang="en" sz="2000" dirty="0">
                <a:solidFill>
                  <a:srgbClr val="0C4599"/>
                </a:solidFill>
                <a:latin typeface="Calibri"/>
                <a:ea typeface="Calibri"/>
                <a:cs typeface="Calibri"/>
                <a:sym typeface="Calibri"/>
              </a:rPr>
              <a:t>on budget spreadsheet under “</a:t>
            </a:r>
            <a:r>
              <a:rPr lang="en" sz="2000" dirty="0">
                <a:solidFill>
                  <a:srgbClr val="E69138"/>
                </a:solidFill>
                <a:latin typeface="Calibri"/>
                <a:ea typeface="Calibri"/>
                <a:cs typeface="Calibri"/>
                <a:sym typeface="Calibri"/>
              </a:rPr>
              <a:t>Net Wage (monthly)</a:t>
            </a:r>
            <a:r>
              <a:rPr lang="en" sz="2000" dirty="0">
                <a:solidFill>
                  <a:srgbClr val="0C4599"/>
                </a:solidFill>
                <a:latin typeface="Calibri"/>
                <a:ea typeface="Calibri"/>
                <a:cs typeface="Calibri"/>
                <a:sym typeface="Calibri"/>
              </a:rPr>
              <a:t>”</a:t>
            </a:r>
            <a:endParaRPr sz="2000" dirty="0">
              <a:solidFill>
                <a:srgbClr val="0C4599"/>
              </a:solidFill>
              <a:latin typeface="Calibri"/>
              <a:ea typeface="Calibri"/>
              <a:cs typeface="Calibri"/>
              <a:sym typeface="Calibri"/>
            </a:endParaRPr>
          </a:p>
          <a:p>
            <a:pPr marL="457200" lvl="0" indent="0" algn="l" rtl="0">
              <a:spcBef>
                <a:spcPts val="600"/>
              </a:spcBef>
              <a:spcAft>
                <a:spcPts val="0"/>
              </a:spcAft>
              <a:buNone/>
            </a:pPr>
            <a:endParaRPr sz="1400" dirty="0">
              <a:solidFill>
                <a:srgbClr val="0C4599"/>
              </a:solidFill>
              <a:latin typeface="Calibri"/>
              <a:ea typeface="Calibri"/>
              <a:cs typeface="Calibri"/>
              <a:sym typeface="Calibri"/>
            </a:endParaRPr>
          </a:p>
          <a:p>
            <a:pPr marL="457200" lvl="0" indent="0" algn="l" rtl="0">
              <a:spcBef>
                <a:spcPts val="600"/>
              </a:spcBef>
              <a:spcAft>
                <a:spcPts val="0"/>
              </a:spcAft>
              <a:buNone/>
            </a:pPr>
            <a:endParaRPr sz="1400" dirty="0">
              <a:solidFill>
                <a:srgbClr val="0C4599"/>
              </a:solidFill>
              <a:latin typeface="Calibri"/>
              <a:ea typeface="Calibri"/>
              <a:cs typeface="Calibri"/>
              <a:sym typeface="Calibri"/>
            </a:endParaRPr>
          </a:p>
          <a:p>
            <a:pPr marL="0" lvl="0" indent="0" algn="l" rtl="0">
              <a:spcBef>
                <a:spcPts val="600"/>
              </a:spcBef>
              <a:spcAft>
                <a:spcPts val="0"/>
              </a:spcAft>
              <a:buNone/>
            </a:pPr>
            <a:endParaRPr sz="2400" dirty="0">
              <a:solidFill>
                <a:srgbClr val="0C4599"/>
              </a:solidFill>
              <a:latin typeface="Calibri"/>
              <a:ea typeface="Calibri"/>
              <a:cs typeface="Calibri"/>
              <a:sym typeface="Calibri"/>
            </a:endParaRPr>
          </a:p>
          <a:p>
            <a:pPr marL="0" lvl="0" indent="0" algn="l" rtl="0">
              <a:spcBef>
                <a:spcPts val="600"/>
              </a:spcBef>
              <a:spcAft>
                <a:spcPts val="0"/>
              </a:spcAft>
              <a:buNone/>
            </a:pPr>
            <a:endParaRPr sz="2400" dirty="0">
              <a:solidFill>
                <a:srgbClr val="0C4599"/>
              </a:solidFill>
              <a:latin typeface="Calibri"/>
              <a:ea typeface="Calibri"/>
              <a:cs typeface="Calibri"/>
              <a:sym typeface="Calibri"/>
            </a:endParaRPr>
          </a:p>
          <a:p>
            <a:pPr marL="457200" lvl="0" indent="0" algn="l" rtl="0">
              <a:spcBef>
                <a:spcPts val="600"/>
              </a:spcBef>
              <a:spcAft>
                <a:spcPts val="0"/>
              </a:spcAft>
              <a:buNone/>
            </a:pPr>
            <a:endParaRPr sz="2400" dirty="0">
              <a:solidFill>
                <a:srgbClr val="0C4599"/>
              </a:solidFill>
              <a:latin typeface="Calibri"/>
              <a:ea typeface="Calibri"/>
              <a:cs typeface="Calibri"/>
              <a:sym typeface="Calibri"/>
            </a:endParaRPr>
          </a:p>
        </p:txBody>
      </p:sp>
      <p:pic>
        <p:nvPicPr>
          <p:cNvPr id="59" name="Google Shape;59;p12" descr="NGPF_LG.png"/>
          <p:cNvPicPr preferRelativeResize="0"/>
          <p:nvPr/>
        </p:nvPicPr>
        <p:blipFill>
          <a:blip r:embed="rId7">
            <a:alphaModFix/>
          </a:blip>
          <a:stretch>
            <a:fillRect/>
          </a:stretch>
        </p:blipFill>
        <p:spPr>
          <a:xfrm>
            <a:off x="289575" y="-51125"/>
            <a:ext cx="2743200" cy="1371600"/>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3"/>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lnSpc>
                <a:spcPct val="115000"/>
              </a:lnSpc>
              <a:spcBef>
                <a:spcPts val="0"/>
              </a:spcBef>
              <a:spcAft>
                <a:spcPts val="0"/>
              </a:spcAft>
              <a:buClr>
                <a:schemeClr val="dk1"/>
              </a:buClr>
              <a:buSzPts val="1100"/>
              <a:buFont typeface="Arial"/>
              <a:buNone/>
            </a:pPr>
            <a:r>
              <a:rPr lang="en" sz="1800" b="0" i="1" u="sng">
                <a:solidFill>
                  <a:srgbClr val="0C4599"/>
                </a:solidFill>
                <a:latin typeface="Calibri"/>
                <a:ea typeface="Calibri"/>
                <a:cs typeface="Calibri"/>
                <a:sym typeface="Calibri"/>
                <a:hlinkClick r:id="rId3"/>
              </a:rPr>
              <a:t>Budgeting Unit Plan</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4"/>
              </a:rPr>
              <a:t>6.1 Budgeting Basics</a:t>
            </a:r>
            <a:endParaRPr sz="14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5"/>
              </a:rPr>
              <a:t>NGPF Activity Bank</a:t>
            </a:r>
            <a:endParaRPr sz="1800" b="0" i="1">
              <a:solidFill>
                <a:srgbClr val="0C4599"/>
              </a:solidFill>
              <a:latin typeface="Calibri"/>
              <a:ea typeface="Calibri"/>
              <a:cs typeface="Calibri"/>
              <a:sym typeface="Calibri"/>
            </a:endParaRPr>
          </a:p>
        </p:txBody>
      </p:sp>
      <p:sp>
        <p:nvSpPr>
          <p:cNvPr id="65" name="Google Shape;65;p13"/>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5:  </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“Pay yourself first” by putting aside a percent of your net salary into a savings account.  Choose one of the percents below, and calculate how much you’ll be saving off your net salary.</a:t>
            </a:r>
            <a:endParaRPr sz="2400">
              <a:solidFill>
                <a:srgbClr val="0C4599"/>
              </a:solidFill>
              <a:latin typeface="Calibri"/>
              <a:ea typeface="Calibri"/>
              <a:cs typeface="Calibri"/>
              <a:sym typeface="Calibri"/>
            </a:endParaRPr>
          </a:p>
          <a:p>
            <a:pPr marL="457200" lvl="0" indent="0" algn="l" rtl="0">
              <a:spcBef>
                <a:spcPts val="600"/>
              </a:spcBef>
              <a:spcAft>
                <a:spcPts val="0"/>
              </a:spcAft>
              <a:buNone/>
            </a:pPr>
            <a:r>
              <a:rPr lang="en" sz="1800">
                <a:solidFill>
                  <a:srgbClr val="0C4599"/>
                </a:solidFill>
                <a:latin typeface="Calibri"/>
                <a:ea typeface="Calibri"/>
                <a:cs typeface="Calibri"/>
                <a:sym typeface="Calibri"/>
              </a:rPr>
              <a:t>5% → this is low, but better than nothing</a:t>
            </a:r>
            <a:endParaRPr sz="1800">
              <a:solidFill>
                <a:srgbClr val="0C4599"/>
              </a:solidFill>
              <a:latin typeface="Calibri"/>
              <a:ea typeface="Calibri"/>
              <a:cs typeface="Calibri"/>
              <a:sym typeface="Calibri"/>
            </a:endParaRPr>
          </a:p>
          <a:p>
            <a:pPr marL="457200" lvl="0" indent="0" algn="l" rtl="0">
              <a:spcBef>
                <a:spcPts val="600"/>
              </a:spcBef>
              <a:spcAft>
                <a:spcPts val="0"/>
              </a:spcAft>
              <a:buNone/>
            </a:pPr>
            <a:r>
              <a:rPr lang="en" sz="1800">
                <a:solidFill>
                  <a:srgbClr val="0C4599"/>
                </a:solidFill>
                <a:latin typeface="Calibri"/>
                <a:ea typeface="Calibri"/>
                <a:cs typeface="Calibri"/>
                <a:sym typeface="Calibri"/>
              </a:rPr>
              <a:t>10% → this is a good goal for your first career; increase later</a:t>
            </a:r>
            <a:endParaRPr sz="1800">
              <a:solidFill>
                <a:srgbClr val="0C4599"/>
              </a:solidFill>
              <a:latin typeface="Calibri"/>
              <a:ea typeface="Calibri"/>
              <a:cs typeface="Calibri"/>
              <a:sym typeface="Calibri"/>
            </a:endParaRPr>
          </a:p>
          <a:p>
            <a:pPr marL="457200" lvl="0" indent="0" algn="l" rtl="0">
              <a:spcBef>
                <a:spcPts val="600"/>
              </a:spcBef>
              <a:spcAft>
                <a:spcPts val="0"/>
              </a:spcAft>
              <a:buNone/>
            </a:pPr>
            <a:r>
              <a:rPr lang="en" sz="1800">
                <a:solidFill>
                  <a:srgbClr val="0C4599"/>
                </a:solidFill>
                <a:latin typeface="Calibri"/>
                <a:ea typeface="Calibri"/>
                <a:cs typeface="Calibri"/>
                <a:sym typeface="Calibri"/>
              </a:rPr>
              <a:t>15% → terrific savings goal!</a:t>
            </a:r>
            <a:endParaRPr sz="1800">
              <a:solidFill>
                <a:srgbClr val="0C4599"/>
              </a:solidFill>
              <a:latin typeface="Calibri"/>
              <a:ea typeface="Calibri"/>
              <a:cs typeface="Calibri"/>
              <a:sym typeface="Calibri"/>
            </a:endParaRPr>
          </a:p>
          <a:p>
            <a:pPr marL="457200" lvl="0" indent="0" algn="l" rtl="0">
              <a:spcBef>
                <a:spcPts val="600"/>
              </a:spcBef>
              <a:spcAft>
                <a:spcPts val="0"/>
              </a:spcAft>
              <a:buNone/>
            </a:pPr>
            <a:endParaRPr sz="18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r>
              <a:rPr lang="en" sz="2400">
                <a:solidFill>
                  <a:srgbClr val="E69138"/>
                </a:solidFill>
                <a:latin typeface="Calibri"/>
                <a:ea typeface="Calibri"/>
                <a:cs typeface="Calibri"/>
                <a:sym typeface="Calibri"/>
              </a:rPr>
              <a:t>Savings = Net Wage (monthly) * % savings (</a:t>
            </a:r>
            <a:r>
              <a:rPr lang="en" sz="2400" i="1">
                <a:solidFill>
                  <a:srgbClr val="E69138"/>
                </a:solidFill>
                <a:latin typeface="Calibri"/>
                <a:ea typeface="Calibri"/>
                <a:cs typeface="Calibri"/>
                <a:sym typeface="Calibri"/>
              </a:rPr>
              <a:t>remember 5% = .05</a:t>
            </a:r>
            <a:r>
              <a:rPr lang="en" sz="2400">
                <a:solidFill>
                  <a:srgbClr val="E69138"/>
                </a:solidFill>
                <a:latin typeface="Calibri"/>
                <a:ea typeface="Calibri"/>
                <a:cs typeface="Calibri"/>
                <a:sym typeface="Calibri"/>
              </a:rPr>
              <a:t>)</a:t>
            </a:r>
            <a:endParaRPr sz="2400">
              <a:solidFill>
                <a:srgbClr val="E69138"/>
              </a:solidFill>
              <a:latin typeface="Calibri"/>
              <a:ea typeface="Calibri"/>
              <a:cs typeface="Calibri"/>
              <a:sym typeface="Calibri"/>
            </a:endParaRPr>
          </a:p>
          <a:p>
            <a:pPr marL="0" lvl="0" indent="0" algn="l" rtl="0">
              <a:spcBef>
                <a:spcPts val="600"/>
              </a:spcBef>
              <a:spcAft>
                <a:spcPts val="0"/>
              </a:spcAft>
              <a:buNone/>
            </a:pPr>
            <a:endParaRPr sz="18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66" name="Google Shape;66;p13" descr="NGPF_LG.png"/>
          <p:cNvPicPr preferRelativeResize="0"/>
          <p:nvPr/>
        </p:nvPicPr>
        <p:blipFill>
          <a:blip r:embed="rId6">
            <a:alphaModFix/>
          </a:blip>
          <a:stretch>
            <a:fillRect/>
          </a:stretch>
        </p:blipFill>
        <p:spPr>
          <a:xfrm>
            <a:off x="289575" y="-51125"/>
            <a:ext cx="2743200" cy="1371600"/>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lnSpc>
                <a:spcPct val="115000"/>
              </a:lnSpc>
              <a:spcBef>
                <a:spcPts val="0"/>
              </a:spcBef>
              <a:spcAft>
                <a:spcPts val="0"/>
              </a:spcAft>
              <a:buClr>
                <a:schemeClr val="dk1"/>
              </a:buClr>
              <a:buSzPts val="1100"/>
              <a:buFont typeface="Arial"/>
              <a:buNone/>
            </a:pPr>
            <a:r>
              <a:rPr lang="en" sz="1800" b="0" i="1" u="sng">
                <a:solidFill>
                  <a:srgbClr val="0C4599"/>
                </a:solidFill>
                <a:latin typeface="Calibri"/>
                <a:ea typeface="Calibri"/>
                <a:cs typeface="Calibri"/>
                <a:sym typeface="Calibri"/>
                <a:hlinkClick r:id="rId3"/>
              </a:rPr>
              <a:t>Budgeting Unit Plan</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4"/>
              </a:rPr>
              <a:t>6.1 Budgeting Basics</a:t>
            </a:r>
            <a:endParaRPr sz="14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5"/>
              </a:rPr>
              <a:t>NGPF Activity Bank</a:t>
            </a:r>
            <a:endParaRPr sz="1800" b="0" i="1">
              <a:solidFill>
                <a:srgbClr val="0C4599"/>
              </a:solidFill>
              <a:latin typeface="Calibri"/>
              <a:ea typeface="Calibri"/>
              <a:cs typeface="Calibri"/>
              <a:sym typeface="Calibri"/>
            </a:endParaRPr>
          </a:p>
        </p:txBody>
      </p:sp>
      <p:sp>
        <p:nvSpPr>
          <p:cNvPr id="72" name="Google Shape;72;p14"/>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6:  </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It’s never too young to start saving for retirement.  You want to set aside another portion of your net salary to put toward retirement.</a:t>
            </a:r>
            <a:endParaRPr sz="2400">
              <a:solidFill>
                <a:srgbClr val="0C4599"/>
              </a:solidFill>
              <a:latin typeface="Calibri"/>
              <a:ea typeface="Calibri"/>
              <a:cs typeface="Calibri"/>
              <a:sym typeface="Calibri"/>
            </a:endParaRPr>
          </a:p>
          <a:p>
            <a:pPr marL="457200" lvl="0" indent="0" algn="l" rtl="0">
              <a:spcBef>
                <a:spcPts val="600"/>
              </a:spcBef>
              <a:spcAft>
                <a:spcPts val="0"/>
              </a:spcAft>
              <a:buNone/>
            </a:pPr>
            <a:r>
              <a:rPr lang="en" sz="1800">
                <a:solidFill>
                  <a:srgbClr val="0C4599"/>
                </a:solidFill>
                <a:latin typeface="Calibri"/>
                <a:ea typeface="Calibri"/>
                <a:cs typeface="Calibri"/>
                <a:sym typeface="Calibri"/>
              </a:rPr>
              <a:t>5% → this is low, but better than nothing</a:t>
            </a:r>
            <a:endParaRPr sz="1800">
              <a:solidFill>
                <a:srgbClr val="0C4599"/>
              </a:solidFill>
              <a:latin typeface="Calibri"/>
              <a:ea typeface="Calibri"/>
              <a:cs typeface="Calibri"/>
              <a:sym typeface="Calibri"/>
            </a:endParaRPr>
          </a:p>
          <a:p>
            <a:pPr marL="457200" lvl="0" indent="0" algn="l" rtl="0">
              <a:spcBef>
                <a:spcPts val="600"/>
              </a:spcBef>
              <a:spcAft>
                <a:spcPts val="0"/>
              </a:spcAft>
              <a:buNone/>
            </a:pPr>
            <a:r>
              <a:rPr lang="en" sz="1800">
                <a:solidFill>
                  <a:srgbClr val="0C4599"/>
                </a:solidFill>
                <a:latin typeface="Calibri"/>
                <a:ea typeface="Calibri"/>
                <a:cs typeface="Calibri"/>
                <a:sym typeface="Calibri"/>
              </a:rPr>
              <a:t>10% → this is a good goal for your first career; increase later</a:t>
            </a:r>
            <a:endParaRPr sz="1800">
              <a:solidFill>
                <a:srgbClr val="0C4599"/>
              </a:solidFill>
              <a:latin typeface="Calibri"/>
              <a:ea typeface="Calibri"/>
              <a:cs typeface="Calibri"/>
              <a:sym typeface="Calibri"/>
            </a:endParaRPr>
          </a:p>
          <a:p>
            <a:pPr marL="457200" lvl="0" indent="0" algn="l" rtl="0">
              <a:spcBef>
                <a:spcPts val="600"/>
              </a:spcBef>
              <a:spcAft>
                <a:spcPts val="0"/>
              </a:spcAft>
              <a:buNone/>
            </a:pPr>
            <a:r>
              <a:rPr lang="en" sz="1800">
                <a:solidFill>
                  <a:srgbClr val="0C4599"/>
                </a:solidFill>
                <a:latin typeface="Calibri"/>
                <a:ea typeface="Calibri"/>
                <a:cs typeface="Calibri"/>
                <a:sym typeface="Calibri"/>
              </a:rPr>
              <a:t>15% → terrific retirement goal!</a:t>
            </a:r>
            <a:endParaRPr sz="1800">
              <a:solidFill>
                <a:srgbClr val="0C4599"/>
              </a:solidFill>
              <a:latin typeface="Calibri"/>
              <a:ea typeface="Calibri"/>
              <a:cs typeface="Calibri"/>
              <a:sym typeface="Calibri"/>
            </a:endParaRPr>
          </a:p>
          <a:p>
            <a:pPr marL="457200" lvl="0" indent="0" algn="l" rtl="0">
              <a:spcBef>
                <a:spcPts val="600"/>
              </a:spcBef>
              <a:spcAft>
                <a:spcPts val="0"/>
              </a:spcAft>
              <a:buNone/>
            </a:pPr>
            <a:endParaRPr sz="18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r>
              <a:rPr lang="en" sz="2400">
                <a:solidFill>
                  <a:srgbClr val="E69138"/>
                </a:solidFill>
                <a:latin typeface="Calibri"/>
                <a:ea typeface="Calibri"/>
                <a:cs typeface="Calibri"/>
                <a:sym typeface="Calibri"/>
              </a:rPr>
              <a:t>Retirement = Net Salary (monthly) * % retirement (</a:t>
            </a:r>
            <a:r>
              <a:rPr lang="en" sz="2400" i="1">
                <a:solidFill>
                  <a:srgbClr val="E69138"/>
                </a:solidFill>
                <a:latin typeface="Calibri"/>
                <a:ea typeface="Calibri"/>
                <a:cs typeface="Calibri"/>
                <a:sym typeface="Calibri"/>
              </a:rPr>
              <a:t>5% = .05</a:t>
            </a:r>
            <a:r>
              <a:rPr lang="en" sz="2400">
                <a:solidFill>
                  <a:srgbClr val="E69138"/>
                </a:solidFill>
                <a:latin typeface="Calibri"/>
                <a:ea typeface="Calibri"/>
                <a:cs typeface="Calibri"/>
                <a:sym typeface="Calibri"/>
              </a:rPr>
              <a:t>)</a:t>
            </a:r>
            <a:endParaRPr sz="2400">
              <a:solidFill>
                <a:srgbClr val="E69138"/>
              </a:solidFill>
              <a:latin typeface="Calibri"/>
              <a:ea typeface="Calibri"/>
              <a:cs typeface="Calibri"/>
              <a:sym typeface="Calibri"/>
            </a:endParaRPr>
          </a:p>
          <a:p>
            <a:pPr marL="0" lvl="0" indent="0" algn="l" rtl="0">
              <a:spcBef>
                <a:spcPts val="600"/>
              </a:spcBef>
              <a:spcAft>
                <a:spcPts val="0"/>
              </a:spcAft>
              <a:buNone/>
            </a:pPr>
            <a:endParaRPr sz="18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73" name="Google Shape;73;p14" descr="NGPF_LG.png"/>
          <p:cNvPicPr preferRelativeResize="0"/>
          <p:nvPr/>
        </p:nvPicPr>
        <p:blipFill>
          <a:blip r:embed="rId6">
            <a:alphaModFix/>
          </a:blip>
          <a:stretch>
            <a:fillRect/>
          </a:stretch>
        </p:blipFill>
        <p:spPr>
          <a:xfrm>
            <a:off x="289575" y="-51125"/>
            <a:ext cx="2743200" cy="13716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lnSpc>
                <a:spcPct val="115000"/>
              </a:lnSpc>
              <a:spcBef>
                <a:spcPts val="0"/>
              </a:spcBef>
              <a:spcAft>
                <a:spcPts val="0"/>
              </a:spcAft>
              <a:buClr>
                <a:schemeClr val="dk1"/>
              </a:buClr>
              <a:buSzPts val="1100"/>
              <a:buFont typeface="Arial"/>
              <a:buNone/>
            </a:pPr>
            <a:r>
              <a:rPr lang="en" sz="1800" b="0" i="1" u="sng">
                <a:solidFill>
                  <a:srgbClr val="0C4599"/>
                </a:solidFill>
                <a:latin typeface="Calibri"/>
                <a:ea typeface="Calibri"/>
                <a:cs typeface="Calibri"/>
                <a:sym typeface="Calibri"/>
                <a:hlinkClick r:id="rId3"/>
              </a:rPr>
              <a:t>Budgeting Unit Plan</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4"/>
              </a:rPr>
              <a:t>6.1 Budgeting Basics</a:t>
            </a:r>
            <a:endParaRPr sz="14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5"/>
              </a:rPr>
              <a:t>NGPF Activity Bank</a:t>
            </a:r>
            <a:endParaRPr sz="1800" b="0" i="1">
              <a:solidFill>
                <a:srgbClr val="0C4599"/>
              </a:solidFill>
              <a:latin typeface="Calibri"/>
              <a:ea typeface="Calibri"/>
              <a:cs typeface="Calibri"/>
              <a:sym typeface="Calibri"/>
            </a:endParaRPr>
          </a:p>
        </p:txBody>
      </p:sp>
      <p:sp>
        <p:nvSpPr>
          <p:cNvPr id="79" name="Google Shape;79;p15"/>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7:  </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Calculate the total amount you’re saving each month.  </a:t>
            </a: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0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r>
              <a:rPr lang="en" sz="2400">
                <a:solidFill>
                  <a:srgbClr val="E69138"/>
                </a:solidFill>
                <a:latin typeface="Calibri"/>
                <a:ea typeface="Calibri"/>
                <a:cs typeface="Calibri"/>
                <a:sym typeface="Calibri"/>
              </a:rPr>
              <a:t>Total Monthly Savings = Monthly Savings Account + Monthly Retirement</a:t>
            </a:r>
            <a:endParaRPr sz="2400">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80" name="Google Shape;80;p15" descr="NGPF_LG.png"/>
          <p:cNvPicPr preferRelativeResize="0"/>
          <p:nvPr/>
        </p:nvPicPr>
        <p:blipFill>
          <a:blip r:embed="rId6">
            <a:alphaModFix/>
          </a:blip>
          <a:stretch>
            <a:fillRect/>
          </a:stretch>
        </p:blipFill>
        <p:spPr>
          <a:xfrm>
            <a:off x="289575" y="-51125"/>
            <a:ext cx="2743200" cy="13716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lnSpc>
                <a:spcPct val="115000"/>
              </a:lnSpc>
              <a:spcBef>
                <a:spcPts val="0"/>
              </a:spcBef>
              <a:spcAft>
                <a:spcPts val="0"/>
              </a:spcAft>
              <a:buClr>
                <a:schemeClr val="dk1"/>
              </a:buClr>
              <a:buSzPts val="1100"/>
              <a:buFont typeface="Arial"/>
              <a:buNone/>
            </a:pPr>
            <a:r>
              <a:rPr lang="en" sz="1800" b="0" i="1" u="sng">
                <a:solidFill>
                  <a:srgbClr val="0C4599"/>
                </a:solidFill>
                <a:latin typeface="Calibri"/>
                <a:ea typeface="Calibri"/>
                <a:cs typeface="Calibri"/>
                <a:sym typeface="Calibri"/>
                <a:hlinkClick r:id="rId3"/>
              </a:rPr>
              <a:t>Budgeting Unit Plan</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4"/>
              </a:rPr>
              <a:t>6.1 Budgeting Basics</a:t>
            </a:r>
            <a:endParaRPr sz="14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rgbClr val="0C4599"/>
                </a:solidFill>
                <a:latin typeface="Calibri"/>
                <a:ea typeface="Calibri"/>
                <a:cs typeface="Calibri"/>
                <a:sym typeface="Calibri"/>
                <a:hlinkClick r:id="rId5"/>
              </a:rPr>
              <a:t>NGPF Activities</a:t>
            </a:r>
            <a:endParaRPr sz="1800" b="0" i="1">
              <a:solidFill>
                <a:srgbClr val="0C4599"/>
              </a:solidFill>
              <a:latin typeface="Calibri"/>
              <a:ea typeface="Calibri"/>
              <a:cs typeface="Calibri"/>
              <a:sym typeface="Calibri"/>
            </a:endParaRPr>
          </a:p>
        </p:txBody>
      </p:sp>
      <p:sp>
        <p:nvSpPr>
          <p:cNvPr id="86" name="Google Shape;86;p16"/>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rgbClr val="0C4599"/>
                </a:solidFill>
                <a:latin typeface="Calibri"/>
                <a:ea typeface="Calibri"/>
                <a:cs typeface="Calibri"/>
                <a:sym typeface="Calibri"/>
              </a:rPr>
              <a:t>STEP 8:  </a:t>
            </a:r>
            <a:endParaRPr sz="2400">
              <a:solidFill>
                <a:srgbClr val="0C4599"/>
              </a:solidFill>
              <a:latin typeface="Calibri"/>
              <a:ea typeface="Calibri"/>
              <a:cs typeface="Calibri"/>
              <a:sym typeface="Calibri"/>
            </a:endParaRPr>
          </a:p>
          <a:p>
            <a:pPr marL="0" lvl="0" indent="0" algn="l" rtl="0">
              <a:spcBef>
                <a:spcPts val="600"/>
              </a:spcBef>
              <a:spcAft>
                <a:spcPts val="0"/>
              </a:spcAft>
              <a:buNone/>
            </a:pPr>
            <a:r>
              <a:rPr lang="en" sz="2400">
                <a:solidFill>
                  <a:srgbClr val="0C4599"/>
                </a:solidFill>
                <a:latin typeface="Calibri"/>
                <a:ea typeface="Calibri"/>
                <a:cs typeface="Calibri"/>
                <a:sym typeface="Calibri"/>
              </a:rPr>
              <a:t>Calculate the monthly amount you have to budget.  </a:t>
            </a:r>
            <a:endParaRPr sz="2400">
              <a:solidFill>
                <a:srgbClr val="0C4599"/>
              </a:solidFill>
              <a:latin typeface="Calibri"/>
              <a:ea typeface="Calibri"/>
              <a:cs typeface="Calibri"/>
              <a:sym typeface="Calibri"/>
            </a:endParaRPr>
          </a:p>
          <a:p>
            <a:pPr marL="457200" lvl="0" indent="0" algn="l" rtl="0">
              <a:spcBef>
                <a:spcPts val="600"/>
              </a:spcBef>
              <a:spcAft>
                <a:spcPts val="0"/>
              </a:spcAft>
              <a:buClr>
                <a:schemeClr val="dk1"/>
              </a:buClr>
              <a:buSzPts val="1100"/>
              <a:buFont typeface="Arial"/>
              <a:buNone/>
            </a:pPr>
            <a:r>
              <a:rPr lang="en" sz="2000" i="1">
                <a:solidFill>
                  <a:srgbClr val="0C4599"/>
                </a:solidFill>
                <a:latin typeface="Calibri"/>
                <a:ea typeface="Calibri"/>
                <a:cs typeface="Calibri"/>
                <a:sym typeface="Calibri"/>
              </a:rPr>
              <a:t>**Savings is NOT an expense; it’s the money you’re setting aside for your own future.  However, it’s also money that you shouldn’t spend on other things each month, so it gets taken out BEFORE you do your monthly budget.  </a:t>
            </a:r>
            <a:endParaRPr sz="2000" i="1">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r>
              <a:rPr lang="en" sz="2400">
                <a:solidFill>
                  <a:srgbClr val="E69138"/>
                </a:solidFill>
                <a:latin typeface="Calibri"/>
                <a:ea typeface="Calibri"/>
                <a:cs typeface="Calibri"/>
                <a:sym typeface="Calibri"/>
              </a:rPr>
              <a:t>Monthly Amount to Budget = Net Salary (monthly) - Total Savings</a:t>
            </a:r>
            <a:endParaRPr sz="2400">
              <a:solidFill>
                <a:srgbClr val="E69138"/>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0" lvl="0" indent="0" algn="l" rtl="0">
              <a:spcBef>
                <a:spcPts val="600"/>
              </a:spcBef>
              <a:spcAft>
                <a:spcPts val="0"/>
              </a:spcAft>
              <a:buNone/>
            </a:pPr>
            <a:endParaRPr sz="2400">
              <a:solidFill>
                <a:srgbClr val="0C4599"/>
              </a:solidFill>
              <a:latin typeface="Calibri"/>
              <a:ea typeface="Calibri"/>
              <a:cs typeface="Calibri"/>
              <a:sym typeface="Calibri"/>
            </a:endParaRPr>
          </a:p>
          <a:p>
            <a:pPr marL="457200" lvl="0" indent="0" algn="l" rtl="0">
              <a:spcBef>
                <a:spcPts val="600"/>
              </a:spcBef>
              <a:spcAft>
                <a:spcPts val="0"/>
              </a:spcAft>
              <a:buNone/>
            </a:pPr>
            <a:endParaRPr sz="2400">
              <a:solidFill>
                <a:srgbClr val="0C4599"/>
              </a:solidFill>
              <a:latin typeface="Calibri"/>
              <a:ea typeface="Calibri"/>
              <a:cs typeface="Calibri"/>
              <a:sym typeface="Calibri"/>
            </a:endParaRPr>
          </a:p>
        </p:txBody>
      </p:sp>
      <p:pic>
        <p:nvPicPr>
          <p:cNvPr id="87" name="Google Shape;87;p16" descr="NGPF_LG.png"/>
          <p:cNvPicPr preferRelativeResize="0"/>
          <p:nvPr/>
        </p:nvPicPr>
        <p:blipFill>
          <a:blip r:embed="rId6">
            <a:alphaModFix/>
          </a:blip>
          <a:stretch>
            <a:fillRect/>
          </a:stretch>
        </p:blipFill>
        <p:spPr>
          <a:xfrm>
            <a:off x="289575" y="-51125"/>
            <a:ext cx="2743200" cy="137160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149268EE4C661449F182776C46EC9BC" ma:contentTypeVersion="13" ma:contentTypeDescription="Create a new document." ma:contentTypeScope="" ma:versionID="a7fa92b4cf2bcdec4ada41f3c24f5f60">
  <xsd:schema xmlns:xsd="http://www.w3.org/2001/XMLSchema" xmlns:xs="http://www.w3.org/2001/XMLSchema" xmlns:p="http://schemas.microsoft.com/office/2006/metadata/properties" xmlns:ns1="http://schemas.microsoft.com/sharepoint/v3" xmlns:ns3="5377e0b9-45ad-4a3f-8ad6-b79183b0c6b7" xmlns:ns4="ef4eb765-6cb7-47cf-8d02-2d84a98f989a" targetNamespace="http://schemas.microsoft.com/office/2006/metadata/properties" ma:root="true" ma:fieldsID="f638229f27108136499befba6475d990" ns1:_="" ns3:_="" ns4:_="">
    <xsd:import namespace="http://schemas.microsoft.com/sharepoint/v3"/>
    <xsd:import namespace="5377e0b9-45ad-4a3f-8ad6-b79183b0c6b7"/>
    <xsd:import namespace="ef4eb765-6cb7-47cf-8d02-2d84a98f989a"/>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1:_ip_UnifiedCompliancePolicyProperties" minOccurs="0"/>
                <xsd:element ref="ns1:_ip_UnifiedCompliancePolicyUIAction"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Unified Compliance Policy Properties" ma:hidden="true" ma:internalName="_ip_UnifiedCompliancePolicyProperties">
      <xsd:simpleType>
        <xsd:restriction base="dms:Note"/>
      </xsd:simpleType>
    </xsd:element>
    <xsd:element name="_ip_UnifiedCompliancePolicyUIAction" ma:index="1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377e0b9-45ad-4a3f-8ad6-b79183b0c6b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f4eb765-6cb7-47cf-8d02-2d84a98f989a"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F4E80102-68F6-4E41-954C-73C34CF26B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377e0b9-45ad-4a3f-8ad6-b79183b0c6b7"/>
    <ds:schemaRef ds:uri="ef4eb765-6cb7-47cf-8d02-2d84a98f98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4046574-DB70-4026-B963-849233186004}">
  <ds:schemaRefs>
    <ds:schemaRef ds:uri="http://schemas.microsoft.com/sharepoint/v3/contenttype/forms"/>
  </ds:schemaRefs>
</ds:datastoreItem>
</file>

<file path=customXml/itemProps3.xml><?xml version="1.0" encoding="utf-8"?>
<ds:datastoreItem xmlns:ds="http://schemas.openxmlformats.org/officeDocument/2006/customXml" ds:itemID="{B3E378A2-7C47-45AD-B25B-A0BC61003EBD}">
  <ds:schemaRefs>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purl.org/dc/dcmitype/"/>
    <ds:schemaRef ds:uri="ef4eb765-6cb7-47cf-8d02-2d84a98f989a"/>
    <ds:schemaRef ds:uri="5377e0b9-45ad-4a3f-8ad6-b79183b0c6b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89</TotalTime>
  <Words>2129</Words>
  <Application>Microsoft Office PowerPoint</Application>
  <PresentationFormat>On-screen Show (16:9)</PresentationFormat>
  <Paragraphs>420</Paragraphs>
  <Slides>34</Slides>
  <Notes>34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Calibri</vt:lpstr>
      <vt:lpstr>Simple Light</vt:lpstr>
      <vt:lpstr>Budgeting Unit Plan 6.1 Budgeting Basics NGPF Activity Bank</vt:lpstr>
      <vt:lpstr>Budgeting Unit Plan 6.1 Budgeting Basics NGPF Activity Bank</vt:lpstr>
      <vt:lpstr>Budgeting Unit Plan 6.1 Budgeting Basics NGPF Activity Bank</vt:lpstr>
      <vt:lpstr>Budgeting Unit Plan 6.1 Budgeting Basics NGPF Activity Bank</vt:lpstr>
      <vt:lpstr>Budgeting Unit Plan 6.1 Budgeting Basics NGPF Activity Bank</vt:lpstr>
      <vt:lpstr>Budgeting Unit Plan 6.1 Budgeting Basics NGPF Activity Bank</vt:lpstr>
      <vt:lpstr>Budgeting Unit Plan 6.1 Budgeting Basics NGPF Activity Bank</vt:lpstr>
      <vt:lpstr>Budgeting Unit Plan 6.1 Budgeting Basics NGPF Activity Bank</vt:lpstr>
      <vt:lpstr>Budgeting Unit Plan 6.1 Budgeting Basics NGPF Activities</vt:lpstr>
      <vt:lpstr>Budgeting Unit Plan 6.1 Budgeting Basics NGPF Activity Bank</vt:lpstr>
      <vt:lpstr>Budgeting Unit Plan 6.1 Budgeting Basics NGPF Activity Bank</vt:lpstr>
      <vt:lpstr>Budgeting Unit Plan 6.1 Budgeting Basics NGPF Activity Bank</vt:lpstr>
      <vt:lpstr>Budgeting Unit Plan 6.1 Budgeting Basics NGPF Activity Bank</vt:lpstr>
      <vt:lpstr>Budgeting Unit Plan 6.1 Budgeting Basics NGPF Activity Bank</vt:lpstr>
      <vt:lpstr>Budgeting Unit Plan 6.1 Budgeting Basics NGPF Activity Bank</vt:lpstr>
      <vt:lpstr>Budgeting Unit Plan 6.1 Budgeting Basics NGPF Activity Bank</vt:lpstr>
      <vt:lpstr>Budgeting Unit Plan 6.1 Budgeting Basics NGPF Activity Bank</vt:lpstr>
      <vt:lpstr>Budgeting Unit Plan 6.1 Budgeting Basics NGPF Activity Bank</vt:lpstr>
      <vt:lpstr>Budgeting Unit Plan 6.1 Budgeting Basics NGPF Activity Bank</vt:lpstr>
      <vt:lpstr>Budgeting Unit Plan 6.1 Budgeting Basics NGPF Activity Bank</vt:lpstr>
      <vt:lpstr>Budgeting Unit Plan 6.1 Budgeting Basics NGPF Activity Bank</vt:lpstr>
      <vt:lpstr>Budgeting Unit Plan 6.1 Budgeting Basics NGPF Activity Bank</vt:lpstr>
      <vt:lpstr>Budgeting Unit Plan 6.1 Budgeting Basics NGPF Activity Bank</vt:lpstr>
      <vt:lpstr>Budgeting Unit Plan 6.1 Budgeting Basics NGPF Activity Bank</vt:lpstr>
      <vt:lpstr>Budgeting Unit Plan 6.1 Budgeting Basics NGPF Activity Bank</vt:lpstr>
      <vt:lpstr>Budgeting Unit Plan 6.1 Budgeting Basics NGPF Activity Bank</vt:lpstr>
      <vt:lpstr>Budgeting Unit Plan 6.1 Budgeting Basics NGPF Activity Bank</vt:lpstr>
      <vt:lpstr>Budgeting Unit Plan 6.1 Budgeting Basics NGPF Activity Bank</vt:lpstr>
      <vt:lpstr>Budgeting Unit Plan 6.1 Budgeting Basics NGPF Activity Bank</vt:lpstr>
      <vt:lpstr>Budgeting Unit Plan 6.1 Budgeting Basics NGPF Activity Bank</vt:lpstr>
      <vt:lpstr>Budgeting Unit Plan 6.1 Budgeting Basics NGPF Activity Bank</vt:lpstr>
      <vt:lpstr>Budgeting Unit Plan 6.1 Budgeting Basics NGPF Activity Bank</vt:lpstr>
      <vt:lpstr>Budgeting Unit Plan 6.1 Budgeting Basics NGPF Activity Bank</vt:lpstr>
      <vt:lpstr>Budgeting Unit Plan 6.1 Budgeting Basics NGPF Activity Bank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Budgeting Unit Plan 6.1 Budgeting Basics NGPF Activity Bank</dc:title>
  <dc:creator>Ivan Marynovskyy</dc:creator>
  <cp:lastModifiedBy>Ivan Marynovskyy</cp:lastModifiedBy>
  <cp:revision>9</cp:revision>
  <dcterms:modified xsi:type="dcterms:W3CDTF">2019-12-03T14:50:38Z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0x010100B149268EE4C661449F182776C46EC9BC</vt:lpwstr>
  </property>
</Properties>
</file>