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E8A3ED4-C21D-496B-9B31-034FE2924C36}">
  <a:tblStyle styleId="{3E8A3ED4-C21D-496B-9B31-034FE2924C3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4" d="100"/>
          <a:sy n="114" d="100"/>
        </p:scale>
        <p:origin x="3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" name="Google Shape;2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36908e114_0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36908e114_0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36908e114_0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36908e114_0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36908e114_0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36908e114_0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36908e114_0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36908e114_0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36908e114_0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36908e114_0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36908e114_0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36908e114_01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3942ce67b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3942ce67b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3909b3448_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3909b3448_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3909b3448_0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3909b3448_0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3909b3448_0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3909b3448_0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38ffe69f6_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" name="Google Shape;34;g38ffe69f6_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3909b3448_0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3909b3448_0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3909b3448_0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3909b3448_0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g38ffe69f6_0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" name="Google Shape;41;g38ffe69f6_0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g39001ed93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Google Shape;48;g39001ed93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39001ed93_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Google Shape;55;g39001ed93_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36869f9ab_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36869f9ab_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36908e114_0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36908e114_0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36908e114_0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36908e114_0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36908e114_0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36908e114_0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685800" y="2840054"/>
            <a:ext cx="7772400" cy="78473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6" cy="372568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2"/>
          </p:nvPr>
        </p:nvSpPr>
        <p:spPr>
          <a:xfrm>
            <a:off x="4692274" y="1200150"/>
            <a:ext cx="3994526" cy="372568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6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algn="ctr">
              <a:spcBef>
                <a:spcPts val="360"/>
              </a:spcBef>
              <a:spcAft>
                <a:spcPts val="0"/>
              </a:spcAft>
              <a:buSzPts val="18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Char char="●"/>
              <a:defRPr sz="3000">
                <a:solidFill>
                  <a:schemeClr val="dk1"/>
                </a:solidFill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 sz="2400">
                <a:solidFill>
                  <a:schemeClr val="dk1"/>
                </a:solidFill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 sz="2400">
                <a:solidFill>
                  <a:schemeClr val="dk1"/>
                </a:solidFill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 sz="1800">
                <a:solidFill>
                  <a:schemeClr val="dk1"/>
                </a:solidFill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 sz="1800">
                <a:solidFill>
                  <a:schemeClr val="dk1"/>
                </a:solidFill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 sz="1800">
                <a:solidFill>
                  <a:schemeClr val="dk1"/>
                </a:solidFill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 sz="1800">
                <a:solidFill>
                  <a:schemeClr val="dk1"/>
                </a:solidFill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 sz="1800">
                <a:solidFill>
                  <a:schemeClr val="dk1"/>
                </a:solidFill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://www.cli.re/ngpfgooru" TargetMode="External"/><Relationship Id="rId4" Type="http://schemas.openxmlformats.org/officeDocument/2006/relationships/hyperlink" Target="http://www.nextgenpersonalfinance.org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apps.mpi.mb.ca/Irc/intro_2.asp?lang=0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a.ca/gas-prices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hvPnOcQ2tH1ODepGqyAAWcuFtnd-LTcEN5pBcGFPnpY/edit?usp=sharin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youtu.be/4jvD2hvihGA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nsureye.com/average-home-insurance-premiums-canadians-pay-840-average-annually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8"/>
          <p:cNvSpPr txBox="1">
            <a:spLocks noGrp="1"/>
          </p:cNvSpPr>
          <p:nvPr>
            <p:ph type="title"/>
          </p:nvPr>
        </p:nvSpPr>
        <p:spPr>
          <a:xfrm>
            <a:off x="3263725" y="205975"/>
            <a:ext cx="54231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b="0" i="1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Investing</a:t>
            </a:r>
            <a:endParaRPr sz="1800" b="0" i="1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 b="0" i="1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7.6 Investing for Retirement</a:t>
            </a:r>
            <a:endParaRPr sz="1400" b="0" i="1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 b="0" i="1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rPr>
              <a:t>Project (90 mins)</a:t>
            </a:r>
            <a:endParaRPr sz="1800" b="0" i="1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28;p8"/>
          <p:cNvSpPr txBox="1">
            <a:spLocks noGrp="1"/>
          </p:cNvSpPr>
          <p:nvPr>
            <p:ph type="body" idx="1"/>
          </p:nvPr>
        </p:nvSpPr>
        <p:spPr>
          <a:xfrm>
            <a:off x="457200" y="950875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40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6000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Retirement Budgeting</a:t>
            </a:r>
            <a:endParaRPr sz="160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60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40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9" name="Google Shape;29;p8" descr="NGPF_LG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9575" y="-51125"/>
            <a:ext cx="2743200" cy="1371600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8"/>
          <p:cNvSpPr txBox="1"/>
          <p:nvPr/>
        </p:nvSpPr>
        <p:spPr>
          <a:xfrm>
            <a:off x="0" y="4838275"/>
            <a:ext cx="91440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www.nextgenpersonalfinance.org</a:t>
            </a:r>
            <a:r>
              <a:rPr lang="en" sz="1000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rPr>
              <a:t>				 </a:t>
            </a:r>
            <a:r>
              <a:rPr lang="en" sz="1000" u="sng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View all NGPF's lessons on Gooru</a:t>
            </a:r>
            <a:endParaRPr/>
          </a:p>
        </p:txBody>
      </p:sp>
      <p:pic>
        <p:nvPicPr>
          <p:cNvPr id="31" name="Google Shape;31;p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276600" y="2666800"/>
            <a:ext cx="2590800" cy="2009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7"/>
          <p:cNvSpPr txBox="1">
            <a:spLocks noGrp="1"/>
          </p:cNvSpPr>
          <p:nvPr>
            <p:ph type="title"/>
          </p:nvPr>
        </p:nvSpPr>
        <p:spPr>
          <a:xfrm>
            <a:off x="3263725" y="205975"/>
            <a:ext cx="54231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b="0" i="1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Investing</a:t>
            </a:r>
            <a:endParaRPr sz="1800" b="0" i="1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 b="0" i="1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7.6 Investing for Retirement</a:t>
            </a:r>
            <a:endParaRPr sz="1800" b="0" i="1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 b="0" i="1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rPr>
              <a:t>Retirement Budgeting</a:t>
            </a:r>
            <a:endParaRPr sz="1800" b="0" i="1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STEP 9:  </a:t>
            </a:r>
            <a:r>
              <a:rPr lang="en" sz="2400" dirty="0">
                <a:solidFill>
                  <a:srgbClr val="E69138"/>
                </a:solidFill>
                <a:latin typeface="Calibri"/>
                <a:ea typeface="Calibri"/>
                <a:cs typeface="Calibri"/>
                <a:sym typeface="Calibri"/>
              </a:rPr>
              <a:t>Car Insurance</a:t>
            </a:r>
            <a:endParaRPr sz="2400" dirty="0">
              <a:solidFill>
                <a:srgbClr val="E6913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If you’ll have a car, use this </a:t>
            </a:r>
            <a:r>
              <a:rPr lang="en" sz="2400" dirty="0" smtClean="0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calculator </a:t>
            </a:r>
            <a:r>
              <a:rPr lang="en" sz="2400" dirty="0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on </a:t>
            </a:r>
            <a:r>
              <a:rPr lang="en" sz="2400" u="sng" dirty="0" smtClean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MPI</a:t>
            </a:r>
            <a:r>
              <a:rPr lang="en" sz="2400" u="sng" dirty="0" smtClean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2400" dirty="0" smtClean="0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to </a:t>
            </a:r>
            <a:r>
              <a:rPr lang="en" sz="2400" dirty="0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determine your annual premium based on your retirement age. </a:t>
            </a:r>
            <a:r>
              <a:rPr lang="en" sz="2400" dirty="0">
                <a:solidFill>
                  <a:srgbClr val="FF9900"/>
                </a:solidFill>
                <a:latin typeface="Calibri"/>
                <a:ea typeface="Calibri"/>
                <a:cs typeface="Calibri"/>
                <a:sym typeface="Calibri"/>
              </a:rPr>
              <a:t>Car Insurance = Annual Premium / 12 months</a:t>
            </a:r>
            <a:endParaRPr sz="2400" dirty="0">
              <a:solidFill>
                <a:srgbClr val="FF99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400" dirty="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STEP 10:  </a:t>
            </a:r>
            <a:r>
              <a:rPr lang="en" sz="2400" dirty="0">
                <a:solidFill>
                  <a:srgbClr val="E69138"/>
                </a:solidFill>
                <a:latin typeface="Calibri"/>
                <a:ea typeface="Calibri"/>
                <a:cs typeface="Calibri"/>
                <a:sym typeface="Calibri"/>
              </a:rPr>
              <a:t>Car Maintenance</a:t>
            </a:r>
            <a:endParaRPr sz="2400" dirty="0">
              <a:solidFill>
                <a:srgbClr val="E6913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If you’ll have a car, assume $100 per month -- some months will be $0, but some will be expensive!</a:t>
            </a:r>
            <a:endParaRPr sz="2400" dirty="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400" dirty="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400" dirty="0">
              <a:solidFill>
                <a:srgbClr val="E6913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400" dirty="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400" dirty="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400" dirty="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400" dirty="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400" dirty="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0" name="Google Shape;100;p17" descr="NGPF_LG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9575" y="-51125"/>
            <a:ext cx="2743200" cy="137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8"/>
          <p:cNvSpPr txBox="1">
            <a:spLocks noGrp="1"/>
          </p:cNvSpPr>
          <p:nvPr>
            <p:ph type="title"/>
          </p:nvPr>
        </p:nvSpPr>
        <p:spPr>
          <a:xfrm>
            <a:off x="3263725" y="205975"/>
            <a:ext cx="54231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b="0" i="1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Investing</a:t>
            </a:r>
            <a:endParaRPr sz="1800" b="0" i="1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 b="0" i="1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7.6 Investing for Retirement</a:t>
            </a:r>
            <a:endParaRPr sz="1800" b="0" i="1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 b="0" i="1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rPr>
              <a:t>Retirement Budgeting</a:t>
            </a:r>
            <a:endParaRPr sz="1800" b="0" i="1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STEP 11:  </a:t>
            </a:r>
            <a:r>
              <a:rPr lang="en" sz="2400" dirty="0">
                <a:solidFill>
                  <a:srgbClr val="E69138"/>
                </a:solidFill>
                <a:latin typeface="Calibri"/>
                <a:ea typeface="Calibri"/>
                <a:cs typeface="Calibri"/>
                <a:sym typeface="Calibri"/>
              </a:rPr>
              <a:t>Gas</a:t>
            </a:r>
            <a:endParaRPr sz="2400" dirty="0">
              <a:solidFill>
                <a:srgbClr val="E6913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If you’ll have a car, use the </a:t>
            </a:r>
            <a:r>
              <a:rPr lang="en" sz="2400" u="sng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C</a:t>
            </a:r>
            <a:r>
              <a:rPr lang="en" sz="2400" u="sng" dirty="0" smtClean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AA </a:t>
            </a:r>
            <a:r>
              <a:rPr lang="en" sz="2400" u="sng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data</a:t>
            </a:r>
            <a:r>
              <a:rPr lang="en" sz="2400" dirty="0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 </a:t>
            </a:r>
            <a:r>
              <a:rPr lang="en" sz="2400" dirty="0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for current fuel prices in the </a:t>
            </a:r>
            <a:r>
              <a:rPr lang="en" sz="2400" dirty="0" smtClean="0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province </a:t>
            </a:r>
            <a:r>
              <a:rPr lang="en" sz="2400" dirty="0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where you’ll retire to calculate your monthly cost of gasoline. We’ll assume you drive </a:t>
            </a:r>
            <a:r>
              <a:rPr lang="en" sz="2400" dirty="0" smtClean="0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50 km </a:t>
            </a:r>
            <a:r>
              <a:rPr lang="en" sz="2400" dirty="0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per day.</a:t>
            </a:r>
            <a:endParaRPr sz="2400" dirty="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400" dirty="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dirty="0">
                <a:solidFill>
                  <a:srgbClr val="FF9900"/>
                </a:solidFill>
                <a:latin typeface="Calibri"/>
                <a:ea typeface="Calibri"/>
                <a:cs typeface="Calibri"/>
                <a:sym typeface="Calibri"/>
              </a:rPr>
              <a:t>Gas =  </a:t>
            </a:r>
            <a:r>
              <a:rPr lang="en" sz="2400" dirty="0" smtClean="0">
                <a:solidFill>
                  <a:srgbClr val="FF9900"/>
                </a:solidFill>
                <a:latin typeface="Calibri"/>
                <a:ea typeface="Calibri"/>
                <a:cs typeface="Calibri"/>
                <a:sym typeface="Calibri"/>
              </a:rPr>
              <a:t>(60 litres/mo</a:t>
            </a:r>
            <a:r>
              <a:rPr lang="en" sz="2400" dirty="0">
                <a:solidFill>
                  <a:srgbClr val="FF9900"/>
                </a:solidFill>
                <a:latin typeface="Calibri"/>
                <a:ea typeface="Calibri"/>
                <a:cs typeface="Calibri"/>
                <a:sym typeface="Calibri"/>
              </a:rPr>
              <a:t>) x (current fuel price in your </a:t>
            </a:r>
            <a:r>
              <a:rPr lang="en" sz="2400" dirty="0" smtClean="0">
                <a:solidFill>
                  <a:srgbClr val="FF9900"/>
                </a:solidFill>
                <a:latin typeface="Calibri"/>
                <a:ea typeface="Calibri"/>
                <a:cs typeface="Calibri"/>
                <a:sym typeface="Calibri"/>
              </a:rPr>
              <a:t>province/city)</a:t>
            </a:r>
            <a:endParaRPr sz="2400" dirty="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400" dirty="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400" dirty="0">
              <a:solidFill>
                <a:srgbClr val="E6913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400" dirty="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400" dirty="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400" dirty="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400" dirty="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400" dirty="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7" name="Google Shape;107;p18" descr="NGPF_LG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9575" y="-51125"/>
            <a:ext cx="2743200" cy="137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9"/>
          <p:cNvSpPr txBox="1">
            <a:spLocks noGrp="1"/>
          </p:cNvSpPr>
          <p:nvPr>
            <p:ph type="title"/>
          </p:nvPr>
        </p:nvSpPr>
        <p:spPr>
          <a:xfrm>
            <a:off x="3263725" y="205975"/>
            <a:ext cx="54231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b="0" i="1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Investing</a:t>
            </a:r>
            <a:endParaRPr sz="1800" b="0" i="1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 b="0" i="1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7.6 Investing for Retirement</a:t>
            </a:r>
            <a:endParaRPr sz="1800" b="0" i="1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 b="0" i="1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rPr>
              <a:t>Retirement Budgeting</a:t>
            </a:r>
            <a:endParaRPr sz="1800" b="0" i="1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1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STEP 12:  </a:t>
            </a:r>
            <a:endParaRPr sz="240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Calculate your total monthly budget for transportation.</a:t>
            </a:r>
            <a:endParaRPr sz="240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40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E69138"/>
                </a:solidFill>
                <a:latin typeface="Calibri"/>
                <a:ea typeface="Calibri"/>
                <a:cs typeface="Calibri"/>
                <a:sym typeface="Calibri"/>
              </a:rPr>
              <a:t>Cost of Transportation = Public Transportation + Car Payment + Car Insurance + Car Maintenance + Gas</a:t>
            </a:r>
            <a:endParaRPr sz="2400">
              <a:solidFill>
                <a:srgbClr val="E6913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40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40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40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4" name="Google Shape;114;p19" descr="NGPF_LG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9575" y="-51125"/>
            <a:ext cx="2743200" cy="137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0"/>
          <p:cNvSpPr txBox="1">
            <a:spLocks noGrp="1"/>
          </p:cNvSpPr>
          <p:nvPr>
            <p:ph type="title"/>
          </p:nvPr>
        </p:nvSpPr>
        <p:spPr>
          <a:xfrm>
            <a:off x="3263725" y="205975"/>
            <a:ext cx="54231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b="0" i="1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Investing</a:t>
            </a:r>
            <a:endParaRPr sz="1800" b="0" i="1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 b="0" i="1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7.6 Investing for Retirement</a:t>
            </a:r>
            <a:endParaRPr sz="1800" b="0" i="1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 b="0" i="1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rPr>
              <a:t>Retirement Budgeting</a:t>
            </a:r>
            <a:endParaRPr sz="1800" b="0" i="1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2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STEP 13:  </a:t>
            </a:r>
            <a:endParaRPr sz="240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Choose which meal plan you’re likely to follow for the cost of </a:t>
            </a:r>
            <a:r>
              <a:rPr lang="en" sz="2400">
                <a:solidFill>
                  <a:srgbClr val="E69138"/>
                </a:solidFill>
                <a:latin typeface="Calibri"/>
                <a:ea typeface="Calibri"/>
                <a:cs typeface="Calibri"/>
                <a:sym typeface="Calibri"/>
              </a:rPr>
              <a:t>Groceries</a:t>
            </a:r>
            <a:r>
              <a:rPr lang="en" sz="2400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endParaRPr sz="240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40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40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40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40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40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21" name="Google Shape;121;p20"/>
          <p:cNvGraphicFramePr/>
          <p:nvPr/>
        </p:nvGraphicFramePr>
        <p:xfrm>
          <a:off x="952500" y="2888475"/>
          <a:ext cx="7239000" cy="1188630"/>
        </p:xfrm>
        <a:graphic>
          <a:graphicData uri="http://schemas.openxmlformats.org/drawingml/2006/table">
            <a:tbl>
              <a:tblPr>
                <a:noFill/>
                <a:tableStyleId>{3E8A3ED4-C21D-496B-9B31-034FE2924C36}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Thrifty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Low Cost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Moderate Cost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Liberal Cost</a:t>
                      </a:r>
                      <a:endParaRPr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Females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$167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$211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$259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$332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Males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$188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$242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$303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$373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22" name="Google Shape;122;p20" descr="NGPF_LG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9575" y="-51125"/>
            <a:ext cx="2743200" cy="137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1"/>
          <p:cNvSpPr txBox="1">
            <a:spLocks noGrp="1"/>
          </p:cNvSpPr>
          <p:nvPr>
            <p:ph type="title"/>
          </p:nvPr>
        </p:nvSpPr>
        <p:spPr>
          <a:xfrm>
            <a:off x="3263725" y="205975"/>
            <a:ext cx="54231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b="0" i="1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Investing</a:t>
            </a:r>
            <a:endParaRPr sz="1800" b="0" i="1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 b="0" i="1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7.6 Investing for Retirement</a:t>
            </a:r>
            <a:endParaRPr sz="1800" b="0" i="1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 b="0" i="1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rPr>
              <a:t>Retirement Budgeting</a:t>
            </a:r>
            <a:endParaRPr sz="1800" b="0" i="1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2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STEP 14:  </a:t>
            </a:r>
            <a:endParaRPr sz="240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Choose which plan you’re likely to follow for the cost of </a:t>
            </a:r>
            <a:r>
              <a:rPr lang="en" sz="2400">
                <a:solidFill>
                  <a:srgbClr val="E69138"/>
                </a:solidFill>
                <a:latin typeface="Calibri"/>
                <a:ea typeface="Calibri"/>
                <a:cs typeface="Calibri"/>
                <a:sym typeface="Calibri"/>
              </a:rPr>
              <a:t>Dining Out</a:t>
            </a:r>
            <a:r>
              <a:rPr lang="en" sz="2400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endParaRPr sz="240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40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40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40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40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40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29" name="Google Shape;129;p21"/>
          <p:cNvGraphicFramePr/>
          <p:nvPr/>
        </p:nvGraphicFramePr>
        <p:xfrm>
          <a:off x="952500" y="2888475"/>
          <a:ext cx="7239000" cy="1981050"/>
        </p:xfrm>
        <a:graphic>
          <a:graphicData uri="http://schemas.openxmlformats.org/drawingml/2006/table">
            <a:tbl>
              <a:tblPr>
                <a:noFill/>
                <a:tableStyleId>{3E8A3ED4-C21D-496B-9B31-034FE2924C36}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$10/meal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$15/meal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$20/meal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$30/meal</a:t>
                      </a:r>
                      <a:endParaRPr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1 meal/week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$40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$60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$80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$120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2 meals/week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$80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$120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$160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$240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3 meals/week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$120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$180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$240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$360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5 meals/week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$200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$300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$400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$600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30" name="Google Shape;130;p21" descr="NGPF_LG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9575" y="-51125"/>
            <a:ext cx="2743200" cy="137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2"/>
          <p:cNvSpPr txBox="1">
            <a:spLocks noGrp="1"/>
          </p:cNvSpPr>
          <p:nvPr>
            <p:ph type="title"/>
          </p:nvPr>
        </p:nvSpPr>
        <p:spPr>
          <a:xfrm>
            <a:off x="3263725" y="205975"/>
            <a:ext cx="54231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b="0" i="1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Investing</a:t>
            </a:r>
            <a:endParaRPr sz="1800" b="0" i="1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 b="0" i="1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7.6 Investing for Retirement</a:t>
            </a:r>
            <a:endParaRPr sz="1800" b="0" i="1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 b="0" i="1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rPr>
              <a:t>Retirement Budgeting</a:t>
            </a:r>
            <a:endParaRPr sz="1800" b="0" i="1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2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STEP 15:  </a:t>
            </a:r>
            <a:endParaRPr sz="240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Calculate your total monthly budget for food.</a:t>
            </a:r>
            <a:endParaRPr sz="240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40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E69138"/>
                </a:solidFill>
                <a:latin typeface="Calibri"/>
                <a:ea typeface="Calibri"/>
                <a:cs typeface="Calibri"/>
                <a:sym typeface="Calibri"/>
              </a:rPr>
              <a:t>Cost of Food = Groceries + Eating Out</a:t>
            </a:r>
            <a:endParaRPr sz="2400">
              <a:solidFill>
                <a:srgbClr val="E6913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40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40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40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7" name="Google Shape;137;p22" descr="NGPF_LG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9575" y="-51125"/>
            <a:ext cx="2743200" cy="137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3"/>
          <p:cNvSpPr txBox="1">
            <a:spLocks noGrp="1"/>
          </p:cNvSpPr>
          <p:nvPr>
            <p:ph type="title"/>
          </p:nvPr>
        </p:nvSpPr>
        <p:spPr>
          <a:xfrm>
            <a:off x="3263725" y="205975"/>
            <a:ext cx="54231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b="0" i="1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Investing</a:t>
            </a:r>
            <a:endParaRPr sz="1800" b="0" i="1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 b="0" i="1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7.6 Investing for Retirement</a:t>
            </a:r>
            <a:endParaRPr sz="1800" b="0" i="1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 b="0" i="1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rPr>
              <a:t>Retirement Budgeting</a:t>
            </a:r>
            <a:endParaRPr sz="1800" b="0" i="1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2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Calculate the cost of your insurance</a:t>
            </a:r>
            <a:endParaRPr sz="240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STEP 16: </a:t>
            </a:r>
            <a:r>
              <a:rPr lang="en" sz="2400">
                <a:solidFill>
                  <a:srgbClr val="E69138"/>
                </a:solidFill>
                <a:latin typeface="Calibri"/>
                <a:ea typeface="Calibri"/>
                <a:cs typeface="Calibri"/>
                <a:sym typeface="Calibri"/>
              </a:rPr>
              <a:t>Health Insurance</a:t>
            </a:r>
            <a:endParaRPr sz="2400">
              <a:solidFill>
                <a:srgbClr val="E6913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81000" algn="l" rtl="0">
              <a:spcBef>
                <a:spcPts val="480"/>
              </a:spcBef>
              <a:spcAft>
                <a:spcPts val="0"/>
              </a:spcAft>
              <a:buClr>
                <a:srgbClr val="0C4599"/>
              </a:buClr>
              <a:buSzPts val="2400"/>
              <a:buFont typeface="Calibri"/>
              <a:buChar char="○"/>
            </a:pPr>
            <a:r>
              <a:rPr lang="en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Medicare Part B + Medicare Advantage = $146</a:t>
            </a:r>
            <a:endParaRPr i="1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40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STEP 17:</a:t>
            </a:r>
            <a:r>
              <a:rPr lang="en" sz="2400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2400">
                <a:solidFill>
                  <a:srgbClr val="E69138"/>
                </a:solidFill>
                <a:latin typeface="Calibri"/>
                <a:ea typeface="Calibri"/>
                <a:cs typeface="Calibri"/>
                <a:sym typeface="Calibri"/>
              </a:rPr>
              <a:t>Dental Insurance</a:t>
            </a:r>
            <a:r>
              <a:rPr lang="en" sz="2400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 - $25/month</a:t>
            </a:r>
            <a:endParaRPr sz="240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40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STEP 18:</a:t>
            </a:r>
            <a:r>
              <a:rPr lang="en" sz="2400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2400">
                <a:solidFill>
                  <a:srgbClr val="E69138"/>
                </a:solidFill>
                <a:latin typeface="Calibri"/>
                <a:ea typeface="Calibri"/>
                <a:cs typeface="Calibri"/>
                <a:sym typeface="Calibri"/>
              </a:rPr>
              <a:t>Vision Insurance</a:t>
            </a:r>
            <a:r>
              <a:rPr lang="en" sz="2400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 - $25/month</a:t>
            </a:r>
            <a:endParaRPr sz="240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40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40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40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40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4" name="Google Shape;144;p23" descr="NGPF_LG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9575" y="-51125"/>
            <a:ext cx="2743200" cy="137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STEP 19:  </a:t>
            </a:r>
            <a:r>
              <a:rPr lang="en" sz="2400" dirty="0">
                <a:solidFill>
                  <a:srgbClr val="E69138"/>
                </a:solidFill>
                <a:latin typeface="Calibri"/>
                <a:ea typeface="Calibri"/>
                <a:cs typeface="Calibri"/>
                <a:sym typeface="Calibri"/>
              </a:rPr>
              <a:t>Haircare	</a:t>
            </a:r>
            <a:endParaRPr sz="2400" dirty="0">
              <a:solidFill>
                <a:srgbClr val="E6913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If you already know how much you pay for a haircut, enter it.  If you’re not sure, use the US averages:</a:t>
            </a:r>
            <a:endParaRPr sz="2400" dirty="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45720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Men 	$28			Women 	</a:t>
            </a:r>
            <a:r>
              <a:rPr lang="en" sz="2400" dirty="0" smtClean="0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$130 </a:t>
            </a:r>
            <a:endParaRPr sz="2400" dirty="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**</a:t>
            </a:r>
            <a:r>
              <a:rPr lang="en" sz="1800" i="1" dirty="0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If you only get a haircut every 3 months, divide the cost by 3.</a:t>
            </a:r>
            <a:endParaRPr sz="1800" i="1" dirty="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400" dirty="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STEP 20:  </a:t>
            </a:r>
            <a:r>
              <a:rPr lang="en" sz="2400" dirty="0">
                <a:solidFill>
                  <a:srgbClr val="E69138"/>
                </a:solidFill>
                <a:latin typeface="Calibri"/>
                <a:ea typeface="Calibri"/>
                <a:cs typeface="Calibri"/>
                <a:sym typeface="Calibri"/>
              </a:rPr>
              <a:t>Other Grooming/Hygiene</a:t>
            </a:r>
            <a:endParaRPr sz="2400" dirty="0">
              <a:solidFill>
                <a:srgbClr val="E6913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Everyone’s different, but let’s assume $25/mo for other hygiene, medication, grooming, or personal needs.  </a:t>
            </a:r>
            <a:endParaRPr sz="2400" dirty="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400" dirty="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400" dirty="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400" dirty="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400" dirty="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0" name="Google Shape;150;p24" descr="NGPF_LG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9575" y="-51125"/>
            <a:ext cx="2743200" cy="1371600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24"/>
          <p:cNvSpPr txBox="1">
            <a:spLocks noGrp="1"/>
          </p:cNvSpPr>
          <p:nvPr>
            <p:ph type="title"/>
          </p:nvPr>
        </p:nvSpPr>
        <p:spPr>
          <a:xfrm>
            <a:off x="3263725" y="205975"/>
            <a:ext cx="54231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b="0" i="1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Investing</a:t>
            </a:r>
            <a:endParaRPr sz="1800" b="0" i="1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 b="0" i="1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7.6 Investing for Retirement</a:t>
            </a:r>
            <a:endParaRPr sz="1800" b="0" i="1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 b="0" i="1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rPr>
              <a:t>Retirement Budgeting</a:t>
            </a:r>
            <a:endParaRPr sz="1800" b="0" i="1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5"/>
          <p:cNvSpPr txBox="1">
            <a:spLocks noGrp="1"/>
          </p:cNvSpPr>
          <p:nvPr>
            <p:ph type="title"/>
          </p:nvPr>
        </p:nvSpPr>
        <p:spPr>
          <a:xfrm>
            <a:off x="3263725" y="205975"/>
            <a:ext cx="54231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b="0" i="1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Investing</a:t>
            </a:r>
            <a:endParaRPr sz="1800" b="0" i="1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 b="0" i="1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7.6 Investing for Retirement</a:t>
            </a:r>
            <a:endParaRPr sz="1800" b="0" i="1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 b="0" i="1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rPr>
              <a:t>Retirement Budgeting</a:t>
            </a:r>
            <a:endParaRPr sz="1800" b="0" i="1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2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STEP 21:  </a:t>
            </a:r>
            <a:endParaRPr sz="240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Calculate your total monthly budget for health.</a:t>
            </a:r>
            <a:endParaRPr sz="240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40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E69138"/>
                </a:solidFill>
                <a:latin typeface="Calibri"/>
                <a:ea typeface="Calibri"/>
                <a:cs typeface="Calibri"/>
                <a:sym typeface="Calibri"/>
              </a:rPr>
              <a:t>Cost of Health = Health Insurance + Dental Insurance + Vision Insurance + Haircuts + Other Grooming/Hygiene </a:t>
            </a:r>
            <a:endParaRPr sz="240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40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40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8" name="Google Shape;158;p25" descr="NGPF_LG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9575" y="-51125"/>
            <a:ext cx="2743200" cy="137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6"/>
          <p:cNvSpPr txBox="1">
            <a:spLocks noGrp="1"/>
          </p:cNvSpPr>
          <p:nvPr>
            <p:ph type="title"/>
          </p:nvPr>
        </p:nvSpPr>
        <p:spPr>
          <a:xfrm>
            <a:off x="3263725" y="205975"/>
            <a:ext cx="54231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b="0" i="1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Investing</a:t>
            </a:r>
            <a:endParaRPr sz="1800" b="0" i="1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 b="0" i="1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7.6 Investing for Retirement</a:t>
            </a:r>
            <a:endParaRPr sz="1800" b="0" i="1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 b="0" i="1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rPr>
              <a:t>Retirement Budgeting</a:t>
            </a:r>
            <a:endParaRPr sz="1800" b="0" i="1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2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STEP :  Discretionary Spending</a:t>
            </a:r>
            <a:endParaRPr sz="240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So far, your budget is neglecting FUN STUFF (clothes, going out with friends, entertainment, new technology, gift giving, donations, travel, vacations, a morning coffee, etc).  </a:t>
            </a:r>
            <a:endParaRPr sz="240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40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In the </a:t>
            </a:r>
            <a:r>
              <a:rPr lang="en" sz="2400">
                <a:solidFill>
                  <a:srgbClr val="E69138"/>
                </a:solidFill>
                <a:latin typeface="Calibri"/>
                <a:ea typeface="Calibri"/>
                <a:cs typeface="Calibri"/>
                <a:sym typeface="Calibri"/>
              </a:rPr>
              <a:t>Wants</a:t>
            </a:r>
            <a:r>
              <a:rPr lang="en" sz="2400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 category, record how much you’d </a:t>
            </a:r>
            <a:r>
              <a:rPr lang="en" sz="2400" i="1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like</a:t>
            </a:r>
            <a:r>
              <a:rPr lang="en" sz="2400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 to be able to spend on these items (total) per month.  </a:t>
            </a:r>
            <a:endParaRPr sz="240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40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5" name="Google Shape;165;p26" descr="NGPF_LG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9575" y="-51125"/>
            <a:ext cx="2743200" cy="137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 txBox="1">
            <a:spLocks noGrp="1"/>
          </p:cNvSpPr>
          <p:nvPr>
            <p:ph type="title"/>
          </p:nvPr>
        </p:nvSpPr>
        <p:spPr>
          <a:xfrm>
            <a:off x="3263725" y="205975"/>
            <a:ext cx="54231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b="0" i="1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Investing</a:t>
            </a:r>
            <a:endParaRPr sz="1800" b="0" i="1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 b="0" i="1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7.6 Investing for Retirement</a:t>
            </a:r>
            <a:endParaRPr sz="1800" b="0" i="1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0" i="1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rPr>
              <a:t>Retirement Budgeting</a:t>
            </a:r>
            <a:endParaRPr sz="1800" b="0" i="1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body" idx="1"/>
          </p:nvPr>
        </p:nvSpPr>
        <p:spPr>
          <a:xfrm>
            <a:off x="457200" y="1063375"/>
            <a:ext cx="8229600" cy="396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STEP 1:  </a:t>
            </a:r>
            <a:endParaRPr sz="2400" dirty="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Open the </a:t>
            </a:r>
            <a:r>
              <a:rPr lang="en" sz="2400" u="sng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Retirement Budgeting</a:t>
            </a:r>
            <a:r>
              <a:rPr lang="en" sz="2400" baseline="30000" dirty="0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" sz="2400" dirty="0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2400" dirty="0" smtClean="0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worksheet</a:t>
            </a:r>
            <a:endParaRPr lang="en" sz="2400" dirty="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 dirty="0" smtClean="0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 Name </a:t>
            </a:r>
            <a:r>
              <a:rPr lang="en" sz="2400" dirty="0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your worksheet “LAST NAME, FIRST INITIAL budget”</a:t>
            </a:r>
            <a:endParaRPr sz="2400" dirty="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400" dirty="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dirty="0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Use </a:t>
            </a:r>
            <a:r>
              <a:rPr lang="en" sz="2400" dirty="0" smtClean="0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the </a:t>
            </a:r>
            <a:r>
              <a:rPr lang="en" sz="2400" dirty="0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worksheet to record all the work for this project.</a:t>
            </a:r>
            <a:endParaRPr sz="800" dirty="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800" dirty="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 u="sng" baseline="30000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1</a:t>
            </a:r>
            <a:r>
              <a:rPr lang="en" sz="800" u="sng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How To: Entering &amp; Editing Data</a:t>
            </a:r>
            <a:endParaRPr sz="800" dirty="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400" dirty="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8" name="Google Shape;38;p9" descr="NGPF_LG.png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89575" y="-51125"/>
            <a:ext cx="2743200" cy="137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7"/>
          <p:cNvSpPr txBox="1">
            <a:spLocks noGrp="1"/>
          </p:cNvSpPr>
          <p:nvPr>
            <p:ph type="title"/>
          </p:nvPr>
        </p:nvSpPr>
        <p:spPr>
          <a:xfrm>
            <a:off x="3263725" y="205975"/>
            <a:ext cx="54231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b="0" i="1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Investing</a:t>
            </a:r>
            <a:endParaRPr sz="1800" b="0" i="1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 b="0" i="1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7.6 Investing for Retirement</a:t>
            </a:r>
            <a:endParaRPr sz="1800" b="0" i="1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 b="0" i="1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rPr>
              <a:t>Retirement Budgeting</a:t>
            </a:r>
            <a:endParaRPr sz="1800" b="0" i="1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2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STEP 31:  Monthly Spending</a:t>
            </a:r>
            <a:endParaRPr sz="240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It’s time to figure out how much you’re spending each month:</a:t>
            </a:r>
            <a:endParaRPr sz="240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40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E69138"/>
                </a:solidFill>
                <a:latin typeface="Calibri"/>
                <a:ea typeface="Calibri"/>
                <a:cs typeface="Calibri"/>
                <a:sym typeface="Calibri"/>
              </a:rPr>
              <a:t>Total Costs = Cost of Living + Transportation + Food + Health + Student Loan + Wants</a:t>
            </a:r>
            <a:endParaRPr sz="2400">
              <a:solidFill>
                <a:srgbClr val="E6913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40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40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2" name="Google Shape;172;p27" descr="NGPF_LG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9575" y="-51125"/>
            <a:ext cx="2743200" cy="137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8"/>
          <p:cNvSpPr txBox="1">
            <a:spLocks noGrp="1"/>
          </p:cNvSpPr>
          <p:nvPr>
            <p:ph type="title"/>
          </p:nvPr>
        </p:nvSpPr>
        <p:spPr>
          <a:xfrm>
            <a:off x="3263725" y="205975"/>
            <a:ext cx="54231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b="0" i="1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Investing</a:t>
            </a:r>
            <a:endParaRPr sz="1800" b="0" i="1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 b="0" i="1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7.6 Investing for Retirement</a:t>
            </a:r>
            <a:endParaRPr sz="1800" b="0" i="1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 b="0" i="1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rPr>
              <a:t>Retirement Budgeting</a:t>
            </a:r>
            <a:endParaRPr sz="1800" b="0" i="1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2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STEP 32:  Balance</a:t>
            </a:r>
            <a:endParaRPr sz="240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At the end of the month, how do your finances look?</a:t>
            </a:r>
            <a:endParaRPr sz="240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Clr>
                <a:srgbClr val="0C4599"/>
              </a:buClr>
              <a:buSzPts val="2400"/>
              <a:buFont typeface="Calibri"/>
              <a:buChar char="●"/>
            </a:pPr>
            <a:r>
              <a:rPr lang="en" sz="2400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Do you spend </a:t>
            </a:r>
            <a:r>
              <a:rPr lang="en" sz="2400" i="1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less</a:t>
            </a:r>
            <a:r>
              <a:rPr lang="en" sz="2400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 than you earn?  You have a </a:t>
            </a:r>
            <a:r>
              <a:rPr lang="en" sz="2400" u="sng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surplus</a:t>
            </a:r>
            <a:r>
              <a:rPr lang="en" sz="2400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, or money left over -- that’s good! </a:t>
            </a:r>
            <a:endParaRPr sz="240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C4599"/>
              </a:buClr>
              <a:buSzPts val="2400"/>
              <a:buFont typeface="Calibri"/>
              <a:buChar char="●"/>
            </a:pPr>
            <a:r>
              <a:rPr lang="en" sz="2400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Do you spend </a:t>
            </a:r>
            <a:r>
              <a:rPr lang="en" sz="2400" i="1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more</a:t>
            </a:r>
            <a:r>
              <a:rPr lang="en" sz="2400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 than you have in your budget?  You have a </a:t>
            </a:r>
            <a:r>
              <a:rPr lang="en" sz="2400" u="sng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deficit</a:t>
            </a:r>
            <a:r>
              <a:rPr lang="en" sz="2400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, or expenses not covered by your earnings -- that’s bad!</a:t>
            </a:r>
            <a:endParaRPr sz="240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E69138"/>
                </a:solidFill>
                <a:latin typeface="Calibri"/>
                <a:ea typeface="Calibri"/>
                <a:cs typeface="Calibri"/>
                <a:sym typeface="Calibri"/>
              </a:rPr>
              <a:t>Balance = Monthly Amount for Budget - Total Costs</a:t>
            </a:r>
            <a:endParaRPr sz="2400">
              <a:solidFill>
                <a:srgbClr val="E6913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40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40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9" name="Google Shape;179;p28" descr="NGPF_LG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9575" y="-51125"/>
            <a:ext cx="2743200" cy="137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0"/>
          <p:cNvSpPr txBox="1">
            <a:spLocks noGrp="1"/>
          </p:cNvSpPr>
          <p:nvPr>
            <p:ph type="title"/>
          </p:nvPr>
        </p:nvSpPr>
        <p:spPr>
          <a:xfrm>
            <a:off x="3263725" y="205975"/>
            <a:ext cx="54231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b="0" i="1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Investing</a:t>
            </a:r>
            <a:endParaRPr sz="1800" b="0" i="1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 b="0" i="1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7.6 Investing for Retirement</a:t>
            </a:r>
            <a:endParaRPr sz="1800" b="0" i="1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 b="0" i="1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rPr>
              <a:t>Retirement Budgeting</a:t>
            </a:r>
            <a:endParaRPr sz="1800" b="0" i="1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STEP 2:  </a:t>
            </a:r>
            <a:endParaRPr sz="240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Record your estimated monthly Social Security income from Part I of the project  as your </a:t>
            </a:r>
            <a:r>
              <a:rPr lang="en" sz="2400">
                <a:solidFill>
                  <a:srgbClr val="FF9900"/>
                </a:solidFill>
                <a:latin typeface="Calibri"/>
                <a:ea typeface="Calibri"/>
                <a:cs typeface="Calibri"/>
                <a:sym typeface="Calibri"/>
              </a:rPr>
              <a:t>Social Security Income</a:t>
            </a:r>
            <a:r>
              <a:rPr lang="en" sz="2400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 on step 2 of the budget worksheet. </a:t>
            </a:r>
            <a:endParaRPr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40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5" name="Google Shape;45;p10" descr="NGPF_LG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9575" y="-51125"/>
            <a:ext cx="2743200" cy="137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STEP 3:  </a:t>
            </a:r>
            <a:endParaRPr sz="240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Record your estimated monthly investment income from Part II of the project  as your </a:t>
            </a:r>
            <a:r>
              <a:rPr lang="en" sz="2400">
                <a:solidFill>
                  <a:srgbClr val="FF9900"/>
                </a:solidFill>
                <a:latin typeface="Calibri"/>
                <a:ea typeface="Calibri"/>
                <a:cs typeface="Calibri"/>
                <a:sym typeface="Calibri"/>
              </a:rPr>
              <a:t>Investment Income</a:t>
            </a:r>
            <a:r>
              <a:rPr lang="en" sz="2400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 on step 3 of the budget worksheet. </a:t>
            </a:r>
            <a:endParaRPr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40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40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40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40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1" name="Google Shape;51;p11" descr="NGPF_LG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9575" y="-51125"/>
            <a:ext cx="2743200" cy="1371600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11"/>
          <p:cNvSpPr txBox="1">
            <a:spLocks noGrp="1"/>
          </p:cNvSpPr>
          <p:nvPr>
            <p:ph type="title"/>
          </p:nvPr>
        </p:nvSpPr>
        <p:spPr>
          <a:xfrm>
            <a:off x="3263725" y="205975"/>
            <a:ext cx="54231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b="0" i="1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Investing</a:t>
            </a:r>
            <a:endParaRPr sz="1800" b="0" i="1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 b="0" i="1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7.6 Investing for Retirement</a:t>
            </a:r>
            <a:endParaRPr sz="1800" b="0" i="1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 b="0" i="1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rPr>
              <a:t>Retirement Budgeting</a:t>
            </a:r>
            <a:endParaRPr sz="1800" b="0" i="1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>
            <a:spLocks noGrp="1"/>
          </p:cNvSpPr>
          <p:nvPr>
            <p:ph type="title"/>
          </p:nvPr>
        </p:nvSpPr>
        <p:spPr>
          <a:xfrm>
            <a:off x="3263725" y="205975"/>
            <a:ext cx="54231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b="0" i="1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Investing</a:t>
            </a:r>
            <a:endParaRPr sz="1800" b="0" i="1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 b="0" i="1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7.6 Investing for Retirement</a:t>
            </a:r>
            <a:endParaRPr sz="1800" b="0" i="1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 b="0" i="1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rPr>
              <a:t>Retirement Budgeting</a:t>
            </a:r>
            <a:endParaRPr sz="1800" b="0" i="1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Google Shape;58;p12"/>
          <p:cNvSpPr txBox="1">
            <a:spLocks noGrp="1"/>
          </p:cNvSpPr>
          <p:nvPr>
            <p:ph type="body" idx="1"/>
          </p:nvPr>
        </p:nvSpPr>
        <p:spPr>
          <a:xfrm>
            <a:off x="498750" y="125000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STEP 4:  </a:t>
            </a:r>
            <a:endParaRPr sz="200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Your spreadsheet auto calculates your </a:t>
            </a:r>
            <a:r>
              <a:rPr lang="en" sz="2400">
                <a:solidFill>
                  <a:srgbClr val="FF9900"/>
                </a:solidFill>
                <a:latin typeface="Calibri"/>
                <a:ea typeface="Calibri"/>
                <a:cs typeface="Calibri"/>
                <a:sym typeface="Calibri"/>
              </a:rPr>
              <a:t>Monthly Income </a:t>
            </a:r>
            <a:r>
              <a:rPr lang="en" sz="2400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as Step 4 on your budget. This is the maximum amount you can possibly spend per month in retirement. </a:t>
            </a:r>
            <a:endParaRPr sz="2400">
              <a:solidFill>
                <a:srgbClr val="FF99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00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40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40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40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40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40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9" name="Google Shape;59;p12" descr="NGPF_LG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9575" y="-51125"/>
            <a:ext cx="2743200" cy="137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>
            <a:spLocks noGrp="1"/>
          </p:cNvSpPr>
          <p:nvPr>
            <p:ph type="title"/>
          </p:nvPr>
        </p:nvSpPr>
        <p:spPr>
          <a:xfrm>
            <a:off x="3263725" y="205975"/>
            <a:ext cx="54231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b="0" i="1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Investing</a:t>
            </a:r>
            <a:endParaRPr sz="1800" b="0" i="1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 b="0" i="1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7.6 Investing for Retirement</a:t>
            </a:r>
            <a:endParaRPr sz="1800" b="0" i="1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 b="0" i="1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rPr>
              <a:t>Retirement Budgeting</a:t>
            </a:r>
            <a:endParaRPr sz="1800" b="0" i="1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1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STEP 5:  HOMEOWNER’S INSURANCE</a:t>
            </a:r>
            <a:endParaRPr sz="2400" dirty="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We’re going to assume you own your home, so you don’t have a mortgage payment, but you do need to pay homeowner’s insurance. </a:t>
            </a:r>
            <a:endParaRPr sz="2400" dirty="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800" dirty="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Use this link to </a:t>
            </a:r>
            <a:r>
              <a:rPr lang="en" sz="2400" u="sng" dirty="0" smtClean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INSURANCE</a:t>
            </a:r>
            <a:r>
              <a:rPr lang="en" sz="2400" dirty="0" smtClean="0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2400" dirty="0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to record the average monthly </a:t>
            </a:r>
            <a:r>
              <a:rPr lang="en" sz="2400" dirty="0">
                <a:solidFill>
                  <a:srgbClr val="FF9900"/>
                </a:solidFill>
                <a:latin typeface="Calibri"/>
                <a:ea typeface="Calibri"/>
                <a:cs typeface="Calibri"/>
                <a:sym typeface="Calibri"/>
              </a:rPr>
              <a:t>homeowner’s insurance</a:t>
            </a:r>
            <a:r>
              <a:rPr lang="en" sz="2400" dirty="0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 premium for the </a:t>
            </a:r>
            <a:r>
              <a:rPr lang="en" sz="2400" dirty="0" smtClean="0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province </a:t>
            </a:r>
            <a:r>
              <a:rPr lang="en" sz="2400" dirty="0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you think you’ll retire in. </a:t>
            </a:r>
            <a:endParaRPr sz="2400" dirty="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6" name="Google Shape;66;p13" descr="NGPF_LG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9575" y="-51125"/>
            <a:ext cx="2743200" cy="137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 txBox="1">
            <a:spLocks noGrp="1"/>
          </p:cNvSpPr>
          <p:nvPr>
            <p:ph type="title"/>
          </p:nvPr>
        </p:nvSpPr>
        <p:spPr>
          <a:xfrm>
            <a:off x="3263725" y="205975"/>
            <a:ext cx="54231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b="0" i="1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Investing</a:t>
            </a:r>
            <a:endParaRPr sz="1800" b="0" i="1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 b="0" i="1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7.6 Investing for Retirement</a:t>
            </a:r>
            <a:endParaRPr sz="1800" b="0" i="1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 b="0" i="1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rPr>
              <a:t>Retirement Budgeting</a:t>
            </a:r>
            <a:endParaRPr sz="1800" b="0" i="1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Google Shape;72;p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STEP 6:  </a:t>
            </a:r>
            <a:r>
              <a:rPr lang="en" sz="2400" dirty="0" smtClean="0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Utilities – RESEARCH ALL</a:t>
            </a:r>
            <a:endParaRPr sz="2400" dirty="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E69138"/>
                </a:solidFill>
                <a:latin typeface="Calibri"/>
                <a:ea typeface="Calibri"/>
                <a:cs typeface="Calibri"/>
                <a:sym typeface="Calibri"/>
              </a:rPr>
              <a:t>Cable/Satellite	</a:t>
            </a:r>
            <a:r>
              <a:rPr lang="en" sz="1400" dirty="0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(Choose 1)</a:t>
            </a:r>
            <a:r>
              <a:rPr lang="en" sz="2400" dirty="0">
                <a:solidFill>
                  <a:srgbClr val="E69138"/>
                </a:solidFill>
                <a:latin typeface="Calibri"/>
                <a:ea typeface="Calibri"/>
                <a:cs typeface="Calibri"/>
                <a:sym typeface="Calibri"/>
              </a:rPr>
              <a:t>			   Internet</a:t>
            </a:r>
            <a:endParaRPr sz="2400" dirty="0">
              <a:solidFill>
                <a:srgbClr val="E6913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400" dirty="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								   </a:t>
            </a:r>
            <a:r>
              <a:rPr lang="en" sz="2400" dirty="0">
                <a:solidFill>
                  <a:srgbClr val="E69138"/>
                </a:solidFill>
                <a:latin typeface="Calibri"/>
                <a:ea typeface="Calibri"/>
                <a:cs typeface="Calibri"/>
                <a:sym typeface="Calibri"/>
              </a:rPr>
              <a:t>Home </a:t>
            </a:r>
            <a:r>
              <a:rPr lang="en" sz="2400" dirty="0" smtClean="0">
                <a:solidFill>
                  <a:srgbClr val="E69138"/>
                </a:solidFill>
                <a:latin typeface="Calibri"/>
                <a:ea typeface="Calibri"/>
                <a:cs typeface="Calibri"/>
                <a:sym typeface="Calibri"/>
              </a:rPr>
              <a:t>Phone </a:t>
            </a:r>
            <a:endParaRPr sz="2400" dirty="0">
              <a:solidFill>
                <a:srgbClr val="E6913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400" dirty="0">
              <a:solidFill>
                <a:srgbClr val="E6913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E69138"/>
                </a:solidFill>
                <a:latin typeface="Calibri"/>
                <a:ea typeface="Calibri"/>
                <a:cs typeface="Calibri"/>
                <a:sym typeface="Calibri"/>
              </a:rPr>
              <a:t>Cell Phone	</a:t>
            </a:r>
            <a:r>
              <a:rPr lang="en" sz="1400" dirty="0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(Choose 1)</a:t>
            </a:r>
            <a:r>
              <a:rPr lang="en" sz="2400" dirty="0">
                <a:solidFill>
                  <a:srgbClr val="E69138"/>
                </a:solidFill>
                <a:latin typeface="Calibri"/>
                <a:ea typeface="Calibri"/>
                <a:cs typeface="Calibri"/>
                <a:sym typeface="Calibri"/>
              </a:rPr>
              <a:t>				   </a:t>
            </a:r>
            <a:endParaRPr sz="2400" dirty="0">
              <a:solidFill>
                <a:srgbClr val="E6913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65760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E69138"/>
                </a:solidFill>
                <a:latin typeface="Calibri"/>
                <a:ea typeface="Calibri"/>
                <a:cs typeface="Calibri"/>
                <a:sym typeface="Calibri"/>
              </a:rPr>
              <a:t>   Gas/Electric</a:t>
            </a:r>
            <a:endParaRPr sz="2400" dirty="0">
              <a:solidFill>
                <a:srgbClr val="E6913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400" dirty="0">
              <a:solidFill>
                <a:srgbClr val="E6913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400" dirty="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400" dirty="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73" name="Google Shape;73;p14"/>
          <p:cNvGraphicFramePr/>
          <p:nvPr>
            <p:extLst>
              <p:ext uri="{D42A27DB-BD31-4B8C-83A1-F6EECF244321}">
                <p14:modId xmlns:p14="http://schemas.microsoft.com/office/powerpoint/2010/main" val="3510890503"/>
              </p:ext>
            </p:extLst>
          </p:nvPr>
        </p:nvGraphicFramePr>
        <p:xfrm>
          <a:off x="855677" y="2117412"/>
          <a:ext cx="1778466" cy="1005750"/>
        </p:xfrm>
        <a:graphic>
          <a:graphicData uri="http://schemas.openxmlformats.org/drawingml/2006/table">
            <a:tbl>
              <a:tblPr>
                <a:noFill/>
                <a:tableStyleId>{3E8A3ED4-C21D-496B-9B31-034FE2924C36}</a:tableStyleId>
              </a:tblPr>
              <a:tblGrid>
                <a:gridCol w="1271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70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Broadcast TV</a:t>
                      </a:r>
                      <a:endParaRPr sz="7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 smtClean="0"/>
                        <a:t>$</a:t>
                      </a:r>
                      <a:endParaRPr sz="10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/>
                        <a:t>Basic Cable</a:t>
                      </a:r>
                      <a:endParaRPr sz="7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 smtClean="0"/>
                        <a:t>$</a:t>
                      </a:r>
                      <a:endParaRPr sz="10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 dirty="0"/>
                        <a:t>Premium Cable</a:t>
                      </a:r>
                      <a:endParaRPr sz="7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 smtClean="0"/>
                        <a:t>$</a:t>
                      </a:r>
                      <a:endParaRPr sz="10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4" name="Google Shape;74;p14"/>
          <p:cNvGraphicFramePr/>
          <p:nvPr>
            <p:extLst>
              <p:ext uri="{D42A27DB-BD31-4B8C-83A1-F6EECF244321}">
                <p14:modId xmlns:p14="http://schemas.microsoft.com/office/powerpoint/2010/main" val="220684800"/>
              </p:ext>
            </p:extLst>
          </p:nvPr>
        </p:nvGraphicFramePr>
        <p:xfrm>
          <a:off x="4521666" y="2213983"/>
          <a:ext cx="2865448" cy="396210"/>
        </p:xfrm>
        <a:graphic>
          <a:graphicData uri="http://schemas.openxmlformats.org/drawingml/2006/table">
            <a:tbl>
              <a:tblPr>
                <a:noFill/>
                <a:tableStyleId>{3E8A3ED4-C21D-496B-9B31-034FE2924C36}</a:tableStyleId>
              </a:tblPr>
              <a:tblGrid>
                <a:gridCol w="20696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57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Average Cost</a:t>
                      </a: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 smtClean="0"/>
                        <a:t>$</a:t>
                      </a: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5" name="Google Shape;75;p14"/>
          <p:cNvGraphicFramePr/>
          <p:nvPr/>
        </p:nvGraphicFramePr>
        <p:xfrm>
          <a:off x="4429213" y="3001075"/>
          <a:ext cx="3092125" cy="792420"/>
        </p:xfrm>
        <a:graphic>
          <a:graphicData uri="http://schemas.openxmlformats.org/drawingml/2006/table">
            <a:tbl>
              <a:tblPr>
                <a:noFill/>
                <a:tableStyleId>{3E8A3ED4-C21D-496B-9B31-034FE2924C36}</a:tableStyleId>
              </a:tblPr>
              <a:tblGrid>
                <a:gridCol w="2233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8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None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$0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Average Cost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$20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6" name="Google Shape;76;p14"/>
          <p:cNvGraphicFramePr/>
          <p:nvPr>
            <p:extLst>
              <p:ext uri="{D42A27DB-BD31-4B8C-83A1-F6EECF244321}">
                <p14:modId xmlns:p14="http://schemas.microsoft.com/office/powerpoint/2010/main" val="131344432"/>
              </p:ext>
            </p:extLst>
          </p:nvPr>
        </p:nvGraphicFramePr>
        <p:xfrm>
          <a:off x="698997" y="4351080"/>
          <a:ext cx="2564728" cy="792420"/>
        </p:xfrm>
        <a:graphic>
          <a:graphicData uri="http://schemas.openxmlformats.org/drawingml/2006/table">
            <a:tbl>
              <a:tblPr>
                <a:noFill/>
                <a:tableStyleId>{3E8A3ED4-C21D-496B-9B31-034FE2924C36}</a:tableStyleId>
              </a:tblPr>
              <a:tblGrid>
                <a:gridCol w="1282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23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0279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Voice Only</a:t>
                      </a: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$40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279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Voice &amp; Data</a:t>
                      </a: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$75</a:t>
                      </a: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7" name="Google Shape;77;p14"/>
          <p:cNvGraphicFramePr/>
          <p:nvPr>
            <p:extLst>
              <p:ext uri="{D42A27DB-BD31-4B8C-83A1-F6EECF244321}">
                <p14:modId xmlns:p14="http://schemas.microsoft.com/office/powerpoint/2010/main" val="3807430050"/>
              </p:ext>
            </p:extLst>
          </p:nvPr>
        </p:nvGraphicFramePr>
        <p:xfrm>
          <a:off x="4371938" y="4719091"/>
          <a:ext cx="3149400" cy="396210"/>
        </p:xfrm>
        <a:graphic>
          <a:graphicData uri="http://schemas.openxmlformats.org/drawingml/2006/table">
            <a:tbl>
              <a:tblPr>
                <a:noFill/>
                <a:tableStyleId>{3E8A3ED4-C21D-496B-9B31-034FE2924C36}</a:tableStyleId>
              </a:tblPr>
              <a:tblGrid>
                <a:gridCol w="225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8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Average Cost</a:t>
                      </a: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$163</a:t>
                      </a: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78" name="Google Shape;78;p14" descr="NGPF_LG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9575" y="-51125"/>
            <a:ext cx="2743200" cy="137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5"/>
          <p:cNvSpPr txBox="1">
            <a:spLocks noGrp="1"/>
          </p:cNvSpPr>
          <p:nvPr>
            <p:ph type="title"/>
          </p:nvPr>
        </p:nvSpPr>
        <p:spPr>
          <a:xfrm>
            <a:off x="3263725" y="205975"/>
            <a:ext cx="54231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b="0" i="1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Investing</a:t>
            </a:r>
            <a:endParaRPr sz="1800" b="0" i="1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 b="0" i="1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7.6 Investing for Retirement</a:t>
            </a:r>
            <a:endParaRPr sz="1800" b="0" i="1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 b="0" i="1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rPr>
              <a:t>Retirement Budgeting</a:t>
            </a:r>
            <a:endParaRPr sz="1800" b="0" i="1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Google Shape;84;p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STEP 7:  </a:t>
            </a:r>
            <a:endParaRPr sz="240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Calculate your total monthly budget for the cost of living.</a:t>
            </a:r>
            <a:endParaRPr sz="240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40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E69138"/>
                </a:solidFill>
                <a:latin typeface="Calibri"/>
                <a:ea typeface="Calibri"/>
                <a:cs typeface="Calibri"/>
                <a:sym typeface="Calibri"/>
              </a:rPr>
              <a:t>Cost of Living = Homeowner’s Insurance + Cable/Satellite + Internet + Home Phone + Mobile Phone + Electricity/Gas</a:t>
            </a:r>
            <a:endParaRPr sz="2400">
              <a:solidFill>
                <a:srgbClr val="E6913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40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40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40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5" name="Google Shape;85;p15" descr="NGPF_LG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9575" y="-51125"/>
            <a:ext cx="2743200" cy="137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6"/>
          <p:cNvSpPr txBox="1">
            <a:spLocks noGrp="1"/>
          </p:cNvSpPr>
          <p:nvPr>
            <p:ph type="title"/>
          </p:nvPr>
        </p:nvSpPr>
        <p:spPr>
          <a:xfrm>
            <a:off x="3263725" y="205975"/>
            <a:ext cx="54231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b="0" i="1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Investing</a:t>
            </a:r>
            <a:endParaRPr sz="1800" b="0" i="1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 b="0" i="1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7.6 Investing for Retirement</a:t>
            </a:r>
            <a:endParaRPr sz="1800" b="0" i="1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 b="0" i="1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rPr>
              <a:t>Retirement Budgeting</a:t>
            </a:r>
            <a:endParaRPr sz="1800" b="0" i="1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STEP 8:  Public Transportation (Buses, Trains, etc.)</a:t>
            </a:r>
            <a:endParaRPr sz="2400" dirty="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Clr>
                <a:srgbClr val="0C4599"/>
              </a:buClr>
              <a:buSzPts val="2400"/>
              <a:buFont typeface="Calibri"/>
              <a:buChar char="●"/>
            </a:pPr>
            <a:r>
              <a:rPr lang="en" sz="2400" dirty="0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If you’re living in a city that allows you to get where you need via </a:t>
            </a:r>
            <a:r>
              <a:rPr lang="en" sz="2400" dirty="0">
                <a:solidFill>
                  <a:srgbClr val="E69138"/>
                </a:solidFill>
                <a:latin typeface="Calibri"/>
                <a:ea typeface="Calibri"/>
                <a:cs typeface="Calibri"/>
                <a:sym typeface="Calibri"/>
              </a:rPr>
              <a:t>Public Transportation</a:t>
            </a:r>
            <a:r>
              <a:rPr lang="en" sz="2400" dirty="0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, and you’re not going to have a car at all, </a:t>
            </a:r>
            <a:r>
              <a:rPr lang="en-US" sz="2400" dirty="0" smtClean="0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REASEARCH THE PRICES!</a:t>
            </a:r>
            <a:endParaRPr sz="2400" dirty="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400" dirty="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400" dirty="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400" dirty="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000" dirty="0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**</a:t>
            </a:r>
            <a:r>
              <a:rPr lang="en" sz="2000" i="1" dirty="0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If you will </a:t>
            </a:r>
            <a:r>
              <a:rPr lang="en" sz="2000" i="1" u="sng" dirty="0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only</a:t>
            </a:r>
            <a:r>
              <a:rPr lang="en" sz="2000" i="1" dirty="0">
                <a:solidFill>
                  <a:srgbClr val="0C4599"/>
                </a:solidFill>
                <a:latin typeface="Calibri"/>
                <a:ea typeface="Calibri"/>
                <a:cs typeface="Calibri"/>
                <a:sym typeface="Calibri"/>
              </a:rPr>
              <a:t> use public transportation, skip to Step 12 </a:t>
            </a:r>
            <a:endParaRPr sz="2000" i="1" dirty="0">
              <a:solidFill>
                <a:srgbClr val="0C45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3" name="Google Shape;93;p16" descr="NGPF_LG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9575" y="-51125"/>
            <a:ext cx="2743200" cy="137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1104</Words>
  <Application>Microsoft Office PowerPoint</Application>
  <PresentationFormat>On-screen Show (16:9)</PresentationFormat>
  <Paragraphs>239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>Simple Light</vt:lpstr>
      <vt:lpstr>Investing 7.6 Investing for Retirement Project (90 mins)</vt:lpstr>
      <vt:lpstr>Investing 7.6 Investing for Retirement Retirement Budgeting</vt:lpstr>
      <vt:lpstr>Investing 7.6 Investing for Retirement Retirement Budgeting</vt:lpstr>
      <vt:lpstr>Investing 7.6 Investing for Retirement Retirement Budgeting</vt:lpstr>
      <vt:lpstr>Investing 7.6 Investing for Retirement Retirement Budgeting</vt:lpstr>
      <vt:lpstr>Investing 7.6 Investing for Retirement Retirement Budgeting</vt:lpstr>
      <vt:lpstr>Investing 7.6 Investing for Retirement Retirement Budgeting</vt:lpstr>
      <vt:lpstr>Investing 7.6 Investing for Retirement Retirement Budgeting</vt:lpstr>
      <vt:lpstr>Investing 7.6 Investing for Retirement Retirement Budgeting</vt:lpstr>
      <vt:lpstr>Investing 7.6 Investing for Retirement Retirement Budgeting</vt:lpstr>
      <vt:lpstr>Investing 7.6 Investing for Retirement Retirement Budgeting</vt:lpstr>
      <vt:lpstr>Investing 7.6 Investing for Retirement Retirement Budgeting</vt:lpstr>
      <vt:lpstr>Investing 7.6 Investing for Retirement Retirement Budgeting</vt:lpstr>
      <vt:lpstr>Investing 7.6 Investing for Retirement Retirement Budgeting</vt:lpstr>
      <vt:lpstr>Investing 7.6 Investing for Retirement Retirement Budgeting</vt:lpstr>
      <vt:lpstr>Investing 7.6 Investing for Retirement Retirement Budgeting</vt:lpstr>
      <vt:lpstr>Investing 7.6 Investing for Retirement Retirement Budgeting</vt:lpstr>
      <vt:lpstr>Investing 7.6 Investing for Retirement Retirement Budgeting</vt:lpstr>
      <vt:lpstr>Investing 7.6 Investing for Retirement Retirement Budgeting</vt:lpstr>
      <vt:lpstr>Investing 7.6 Investing for Retirement Retirement Budgeting</vt:lpstr>
      <vt:lpstr>Investing 7.6 Investing for Retirement Retirement Budgeting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Investing 7.6 Investing for Retirement Project (90 mins)</dc:title>
  <dc:creator>Ivan Marynovskyy</dc:creator>
  <cp:lastModifiedBy>Ivan Marynovskyy</cp:lastModifiedBy>
  <cp:revision>6</cp:revision>
  <dcterms:modified xsi:type="dcterms:W3CDTF">2020-01-21T15:15:42Z</dcterms:modified>
</cp:coreProperties>
</file>