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71" r:id="rId3"/>
    <p:sldId id="328" r:id="rId4"/>
    <p:sldId id="330" r:id="rId5"/>
    <p:sldId id="293" r:id="rId6"/>
    <p:sldId id="331" r:id="rId7"/>
    <p:sldId id="329" r:id="rId8"/>
    <p:sldId id="333" r:id="rId9"/>
    <p:sldId id="332" r:id="rId10"/>
    <p:sldId id="334" r:id="rId11"/>
    <p:sldId id="335" r:id="rId12"/>
    <p:sldId id="336" r:id="rId13"/>
    <p:sldId id="35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6" autoAdjust="0"/>
    <p:restoredTop sz="96370" autoAdjust="0"/>
  </p:normalViewPr>
  <p:slideViewPr>
    <p:cSldViewPr>
      <p:cViewPr varScale="1">
        <p:scale>
          <a:sx n="86" d="100"/>
          <a:sy n="86" d="100"/>
        </p:scale>
        <p:origin x="14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598237-DB50-4176-83C0-30FFAC482C83}" type="datetimeFigureOut">
              <a:rPr lang="en-CA" smtClean="0"/>
              <a:t>2020-09-19</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625FD1-8E9F-4887-8690-27B0CBF1F8B1}" type="slidenum">
              <a:rPr lang="en-CA" smtClean="0"/>
              <a:t>‹#›</a:t>
            </a:fld>
            <a:endParaRPr lang="en-CA" dirty="0"/>
          </a:p>
        </p:txBody>
      </p:sp>
    </p:spTree>
    <p:extLst>
      <p:ext uri="{BB962C8B-B14F-4D97-AF65-F5344CB8AC3E}">
        <p14:creationId xmlns:p14="http://schemas.microsoft.com/office/powerpoint/2010/main" val="2341641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05573-BA44-46DD-A96F-F56F629964C9}" type="datetimeFigureOut">
              <a:rPr lang="en-CA" smtClean="0"/>
              <a:t>2020-09-19</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1720E-6455-43D4-84B1-6D028FD3D269}" type="slidenum">
              <a:rPr lang="en-CA" smtClean="0"/>
              <a:t>‹#›</a:t>
            </a:fld>
            <a:endParaRPr lang="en-CA" dirty="0"/>
          </a:p>
        </p:txBody>
      </p:sp>
    </p:spTree>
    <p:extLst>
      <p:ext uri="{BB962C8B-B14F-4D97-AF65-F5344CB8AC3E}">
        <p14:creationId xmlns:p14="http://schemas.microsoft.com/office/powerpoint/2010/main" val="2002441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Course outline</a:t>
            </a:r>
          </a:p>
          <a:p>
            <a:r>
              <a:rPr lang="en-CA" dirty="0"/>
              <a:t>Effective effort handout</a:t>
            </a:r>
          </a:p>
        </p:txBody>
      </p:sp>
      <p:sp>
        <p:nvSpPr>
          <p:cNvPr id="4" name="Slide Number Placeholder 3"/>
          <p:cNvSpPr>
            <a:spLocks noGrp="1"/>
          </p:cNvSpPr>
          <p:nvPr>
            <p:ph type="sldNum" sz="quarter" idx="10"/>
          </p:nvPr>
        </p:nvSpPr>
        <p:spPr/>
        <p:txBody>
          <a:bodyPr/>
          <a:lstStyle/>
          <a:p>
            <a:fld id="{58C1720E-6455-43D4-84B1-6D028FD3D269}" type="slidenum">
              <a:rPr lang="en-CA" smtClean="0"/>
              <a:t>1</a:t>
            </a:fld>
            <a:endParaRPr lang="en-CA" dirty="0"/>
          </a:p>
        </p:txBody>
      </p:sp>
    </p:spTree>
    <p:extLst>
      <p:ext uri="{BB962C8B-B14F-4D97-AF65-F5344CB8AC3E}">
        <p14:creationId xmlns:p14="http://schemas.microsoft.com/office/powerpoint/2010/main" val="419105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8C1720E-6455-43D4-84B1-6D028FD3D269}" type="slidenum">
              <a:rPr lang="en-CA" smtClean="0"/>
              <a:t>2</a:t>
            </a:fld>
            <a:endParaRPr lang="en-CA" dirty="0"/>
          </a:p>
        </p:txBody>
      </p:sp>
    </p:spTree>
    <p:extLst>
      <p:ext uri="{BB962C8B-B14F-4D97-AF65-F5344CB8AC3E}">
        <p14:creationId xmlns:p14="http://schemas.microsoft.com/office/powerpoint/2010/main" val="3349709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C1720E-6455-43D4-84B1-6D028FD3D26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6826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C1720E-6455-43D4-84B1-6D028FD3D26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6577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C1720E-6455-43D4-84B1-6D028FD3D26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4242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C1720E-6455-43D4-84B1-6D028FD3D26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2032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C1720E-6455-43D4-84B1-6D028FD3D269}"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995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22560-6334-45F4-8202-C9D62ACE1C5B}" type="datetimeFigureOut">
              <a:rPr lang="en-US" smtClean="0"/>
              <a:pPr/>
              <a:t>9/19/2020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451AB-A166-48AF-AB41-AC51AF51C2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22560-6334-45F4-8202-C9D62ACE1C5B}" type="datetimeFigureOut">
              <a:rPr lang="en-US" smtClean="0"/>
              <a:pPr/>
              <a:t>9/19/2020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451AB-A166-48AF-AB41-AC51AF51C22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hyperlink" Target="https://www.cba.ca/cheques-what-you-need-to-know" TargetMode="External"/><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masterjs.deviantart.com/art/Money-Wallet-2-189781807"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AUfOd4R8A-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piratepenguinreads.blogspot.com/2013/01/commenting-system.html"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laws-lois.justice.gc.ca/eng/acts/B-1.01/page-1.html" TargetMode="External"/><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depositguarantee.mb.ca/home/" TargetMode="External"/><Relationship Id="rId5" Type="http://schemas.openxmlformats.org/officeDocument/2006/relationships/hyperlink" Target="http://www.cdic.ca/en/about-di/what-we-cover/Pages/default.aspx" TargetMode="External"/><Relationship Id="rId4" Type="http://schemas.openxmlformats.org/officeDocument/2006/relationships/hyperlink" Target="http://www.mbfinancialinstitutions.ca/about-firb/"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itools-ioutils.fcac-acfc.gc.ca/ACT-OCC/SearchFilter-eng.aspx" TargetMode="External"/><Relationship Id="rId1" Type="http://schemas.openxmlformats.org/officeDocument/2006/relationships/slideLayout" Target="../slideLayouts/slideLayout7.xml"/><Relationship Id="rId4" Type="http://schemas.openxmlformats.org/officeDocument/2006/relationships/hyperlink" Target="https://www.canada.ca/en/financial-consumer-agency/services/banking/bank-accounts/chequing-accounts.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1EA298-65F5-4804-9975-98AB13CCD7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164096"/>
            <a:ext cx="6142978" cy="7022096"/>
          </a:xfrm>
          <a:prstGeom prst="rect">
            <a:avLst/>
          </a:prstGeom>
        </p:spPr>
      </p:pic>
      <p:sp>
        <p:nvSpPr>
          <p:cNvPr id="2" name="Title 1"/>
          <p:cNvSpPr>
            <a:spLocks noGrp="1"/>
          </p:cNvSpPr>
          <p:nvPr>
            <p:ph type="ctrTitle"/>
          </p:nvPr>
        </p:nvSpPr>
        <p:spPr>
          <a:xfrm>
            <a:off x="8878" y="-8878"/>
            <a:ext cx="9144000" cy="1470025"/>
          </a:xfrm>
          <a:solidFill>
            <a:srgbClr val="92D05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6000" dirty="0">
                <a:ln w="0"/>
                <a:solidFill>
                  <a:schemeClr val="tx1"/>
                </a:solidFill>
                <a:effectLst>
                  <a:outerShdw blurRad="38100" dist="19050" dir="2700000" algn="tl" rotWithShape="0">
                    <a:schemeClr val="dk1">
                      <a:alpha val="40000"/>
                    </a:schemeClr>
                  </a:outerShdw>
                </a:effectLst>
              </a:rPr>
              <a:t>Financial Institutions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C45AE2-704E-456A-9CC3-DFE1811C7B9D}"/>
              </a:ext>
            </a:extLst>
          </p:cNvPr>
          <p:cNvSpPr>
            <a:spLocks noGrp="1"/>
          </p:cNvSpPr>
          <p:nvPr>
            <p:ph idx="1"/>
          </p:nvPr>
        </p:nvSpPr>
        <p:spPr>
          <a:xfrm>
            <a:off x="457200" y="1295400"/>
            <a:ext cx="8229600" cy="5867400"/>
          </a:xfrm>
        </p:spPr>
        <p:txBody>
          <a:bodyPr>
            <a:normAutofit fontScale="25000" lnSpcReduction="20000"/>
          </a:bodyPr>
          <a:lstStyle/>
          <a:p>
            <a:pPr marL="0" indent="0">
              <a:buNone/>
            </a:pPr>
            <a:endParaRPr lang="en-US" sz="6200" dirty="0"/>
          </a:p>
          <a:p>
            <a:pPr marL="400050" lvl="1" indent="0">
              <a:buNone/>
            </a:pPr>
            <a:r>
              <a:rPr lang="en-US" sz="5800" dirty="0"/>
              <a:t>The FCAC (Financial Consumer Agency of Canada) suggests that you consider the following items when shopping for a savings account:</a:t>
            </a:r>
          </a:p>
          <a:p>
            <a:endParaRPr lang="en-US" sz="6200" dirty="0"/>
          </a:p>
          <a:p>
            <a:pPr lvl="0"/>
            <a:r>
              <a:rPr lang="en-US" sz="6200" b="1" dirty="0">
                <a:solidFill>
                  <a:srgbClr val="FF0000"/>
                </a:solidFill>
              </a:rPr>
              <a:t>Minimum Deposit </a:t>
            </a:r>
            <a:r>
              <a:rPr lang="en-US" sz="6200" dirty="0"/>
              <a:t>(Some accounts may require you to keep a minimum amount in your savings account in order to get the interest advertised.)</a:t>
            </a:r>
          </a:p>
          <a:p>
            <a:endParaRPr lang="en-US" sz="6200" dirty="0"/>
          </a:p>
          <a:p>
            <a:pPr lvl="0"/>
            <a:r>
              <a:rPr lang="en-US" sz="6400" b="1" dirty="0">
                <a:solidFill>
                  <a:srgbClr val="FF0000"/>
                </a:solidFill>
              </a:rPr>
              <a:t>Interest Rates </a:t>
            </a:r>
            <a:r>
              <a:rPr lang="en-US" sz="6200" dirty="0"/>
              <a:t>(The higher the interest rate, the more money you’ll earn. Sometimes financial institutions offer high-interest introductory rates that only run for a specific period of time. Make sure you understand the interest rate that is offered.)</a:t>
            </a:r>
          </a:p>
          <a:p>
            <a:endParaRPr lang="en-US" sz="6200" dirty="0"/>
          </a:p>
          <a:p>
            <a:pPr lvl="0"/>
            <a:r>
              <a:rPr lang="en-US" sz="6400" b="1" dirty="0">
                <a:solidFill>
                  <a:srgbClr val="FF0000"/>
                </a:solidFill>
              </a:rPr>
              <a:t>Service Fees </a:t>
            </a:r>
            <a:r>
              <a:rPr lang="en-US" sz="6200" dirty="0"/>
              <a:t>(You don’t usually pay monthly fees to have a savings account; however, you may still pay fees for withdrawals or transfers and you may have limited transactions. Make sure you read your account agreement carefully.)</a:t>
            </a:r>
          </a:p>
          <a:p>
            <a:endParaRPr lang="en-US" sz="6200" dirty="0"/>
          </a:p>
          <a:p>
            <a:pPr lvl="0"/>
            <a:r>
              <a:rPr lang="en-US" sz="6400" b="1" dirty="0">
                <a:solidFill>
                  <a:srgbClr val="FF0000"/>
                </a:solidFill>
              </a:rPr>
              <a:t>Accessing the Money in your Savings Account </a:t>
            </a:r>
            <a:r>
              <a:rPr lang="en-US" sz="6200" dirty="0"/>
              <a:t>(If you need to access your savings account can you do so through a nearby automated teller machine (ATM) and/or can you manage your account online?) </a:t>
            </a:r>
          </a:p>
          <a:p>
            <a:endParaRPr lang="en-US" sz="6200" dirty="0"/>
          </a:p>
          <a:p>
            <a:pPr lvl="0"/>
            <a:r>
              <a:rPr lang="en-US" sz="6400" b="1" dirty="0">
                <a:solidFill>
                  <a:srgbClr val="FF0000"/>
                </a:solidFill>
              </a:rPr>
              <a:t>How your Financial Institution Calculates Interest </a:t>
            </a:r>
            <a:r>
              <a:rPr lang="en-US" sz="6200" dirty="0"/>
              <a:t>(Make sure you understand the terms of your account agreement to find out how your financial institution will apply interest. Some financial institutions apply two or more different interest rates to your balance.)*You will learn more about interest in Unit 6.</a:t>
            </a:r>
          </a:p>
          <a:p>
            <a:endParaRPr lang="en-US" dirty="0"/>
          </a:p>
          <a:p>
            <a:pPr marL="0" indent="0">
              <a:buNone/>
            </a:pPr>
            <a:endParaRPr lang="en-US" dirty="0"/>
          </a:p>
        </p:txBody>
      </p:sp>
      <p:sp>
        <p:nvSpPr>
          <p:cNvPr id="4" name="Title 1">
            <a:extLst>
              <a:ext uri="{FF2B5EF4-FFF2-40B4-BE49-F238E27FC236}">
                <a16:creationId xmlns:a16="http://schemas.microsoft.com/office/drawing/2014/main" id="{4FDC1893-5519-4A9B-807E-EBCE3518BB8E}"/>
              </a:ext>
            </a:extLst>
          </p:cNvPr>
          <p:cNvSpPr txBox="1">
            <a:spLocks/>
          </p:cNvSpPr>
          <p:nvPr/>
        </p:nvSpPr>
        <p:spPr>
          <a:xfrm>
            <a:off x="8878" y="-8878"/>
            <a:ext cx="9144000" cy="1470025"/>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a:ea typeface="+mn-ea"/>
                <a:cs typeface="+mn-cs"/>
              </a:rPr>
              <a:t>Savings Account Considerations</a:t>
            </a:r>
          </a:p>
        </p:txBody>
      </p:sp>
      <p:pic>
        <p:nvPicPr>
          <p:cNvPr id="6" name="Picture 5">
            <a:extLst>
              <a:ext uri="{FF2B5EF4-FFF2-40B4-BE49-F238E27FC236}">
                <a16:creationId xmlns:a16="http://schemas.microsoft.com/office/drawing/2014/main" id="{C09F462F-C9F8-4529-AFE6-F7725E6DFDAA}"/>
              </a:ext>
            </a:extLst>
          </p:cNvPr>
          <p:cNvPicPr>
            <a:picLocks noChangeAspect="1"/>
          </p:cNvPicPr>
          <p:nvPr/>
        </p:nvPicPr>
        <p:blipFill>
          <a:blip r:embed="rId2" cstate="print">
            <a:extLst>
              <a:ext uri="{BEBA8EAE-BF5A-486C-A8C5-ECC9F3942E4B}">
                <a14:imgProps xmlns:a14="http://schemas.microsoft.com/office/drawing/2010/main">
                  <a14:imgLayer r:embed="rId3">
                    <a14:imgEffect>
                      <a14:artisticPastelsSmooth/>
                    </a14:imgEffect>
                  </a14:imgLayer>
                </a14:imgProps>
              </a:ext>
              <a:ext uri="{28A0092B-C50C-407E-A947-70E740481C1C}">
                <a14:useLocalDpi xmlns:a14="http://schemas.microsoft.com/office/drawing/2010/main" val="0"/>
              </a:ext>
            </a:extLst>
          </a:blip>
          <a:stretch>
            <a:fillRect/>
          </a:stretch>
        </p:blipFill>
        <p:spPr>
          <a:xfrm rot="9244517" flipH="1">
            <a:off x="256324" y="789565"/>
            <a:ext cx="854927" cy="1717972"/>
          </a:xfrm>
          <a:prstGeom prst="rect">
            <a:avLst/>
          </a:prstGeom>
        </p:spPr>
      </p:pic>
    </p:spTree>
    <p:extLst>
      <p:ext uri="{BB962C8B-B14F-4D97-AF65-F5344CB8AC3E}">
        <p14:creationId xmlns:p14="http://schemas.microsoft.com/office/powerpoint/2010/main" val="553759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52DB7E4-FA57-4998-B3B0-30EA35AC267A}"/>
              </a:ext>
            </a:extLst>
          </p:cNvPr>
          <p:cNvSpPr>
            <a:spLocks noGrp="1"/>
          </p:cNvSpPr>
          <p:nvPr>
            <p:ph idx="1"/>
          </p:nvPr>
        </p:nvSpPr>
        <p:spPr>
          <a:xfrm>
            <a:off x="457200" y="228600"/>
            <a:ext cx="8229600" cy="5897563"/>
          </a:xfrm>
        </p:spPr>
        <p:txBody>
          <a:bodyPr>
            <a:noAutofit/>
          </a:bodyPr>
          <a:lstStyle/>
          <a:p>
            <a:pPr marL="0" indent="0">
              <a:buNone/>
            </a:pPr>
            <a:r>
              <a:rPr lang="en-US" sz="2400" b="1" dirty="0" err="1"/>
              <a:t>Chequing</a:t>
            </a:r>
            <a:r>
              <a:rPr lang="en-US" sz="2400" b="1" dirty="0"/>
              <a:t> and savings accounts serve different purposes</a:t>
            </a:r>
            <a:r>
              <a:rPr lang="en-US" sz="2400" dirty="0"/>
              <a:t>; if you pay for all of your purchases and bills using your </a:t>
            </a:r>
            <a:r>
              <a:rPr lang="en-US" sz="2400" dirty="0" err="1"/>
              <a:t>chequing</a:t>
            </a:r>
            <a:r>
              <a:rPr lang="en-US" sz="2400" dirty="0"/>
              <a:t> account, you can keep better track of what you are spending as well as your balance. Savings accounts should be used primarily for deposits so that you can continue to save; you should only withdraw money in an emergency or when you are ready to use the money for the purpose you had saved for. In fact, some individuals choose to open multiple savings accounts for specific purposes. </a:t>
            </a:r>
          </a:p>
          <a:p>
            <a:pPr marL="0" indent="0">
              <a:buNone/>
            </a:pPr>
            <a:endParaRPr lang="en-US" sz="2400" dirty="0"/>
          </a:p>
        </p:txBody>
      </p:sp>
      <p:grpSp>
        <p:nvGrpSpPr>
          <p:cNvPr id="22" name="Group 21">
            <a:extLst>
              <a:ext uri="{FF2B5EF4-FFF2-40B4-BE49-F238E27FC236}">
                <a16:creationId xmlns:a16="http://schemas.microsoft.com/office/drawing/2014/main" id="{5E64FD61-2E7D-444E-B768-77850CAAEF24}"/>
              </a:ext>
            </a:extLst>
          </p:cNvPr>
          <p:cNvGrpSpPr/>
          <p:nvPr/>
        </p:nvGrpSpPr>
        <p:grpSpPr>
          <a:xfrm>
            <a:off x="1510346" y="3810000"/>
            <a:ext cx="6123307" cy="1614171"/>
            <a:chOff x="0" y="0"/>
            <a:chExt cx="6123307" cy="1614171"/>
          </a:xfrm>
        </p:grpSpPr>
        <p:grpSp>
          <p:nvGrpSpPr>
            <p:cNvPr id="23" name="Group 22">
              <a:extLst>
                <a:ext uri="{FF2B5EF4-FFF2-40B4-BE49-F238E27FC236}">
                  <a16:creationId xmlns:a16="http://schemas.microsoft.com/office/drawing/2014/main" id="{BFAEE8BF-EC90-41BD-99E3-C19EE60B540C}"/>
                </a:ext>
              </a:extLst>
            </p:cNvPr>
            <p:cNvGrpSpPr/>
            <p:nvPr/>
          </p:nvGrpSpPr>
          <p:grpSpPr>
            <a:xfrm>
              <a:off x="0" y="0"/>
              <a:ext cx="6123307" cy="1614171"/>
              <a:chOff x="0" y="0"/>
              <a:chExt cx="6123307" cy="1614796"/>
            </a:xfrm>
          </p:grpSpPr>
          <p:pic>
            <p:nvPicPr>
              <p:cNvPr id="25" name="Picture 24">
                <a:extLst>
                  <a:ext uri="{FF2B5EF4-FFF2-40B4-BE49-F238E27FC236}">
                    <a16:creationId xmlns:a16="http://schemas.microsoft.com/office/drawing/2014/main" id="{9D9244EF-C28F-4CFE-B757-207B12D81F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189990" cy="1585595"/>
              </a:xfrm>
              <a:prstGeom prst="rect">
                <a:avLst/>
              </a:prstGeom>
            </p:spPr>
          </p:pic>
          <p:grpSp>
            <p:nvGrpSpPr>
              <p:cNvPr id="26" name="Group 25">
                <a:extLst>
                  <a:ext uri="{FF2B5EF4-FFF2-40B4-BE49-F238E27FC236}">
                    <a16:creationId xmlns:a16="http://schemas.microsoft.com/office/drawing/2014/main" id="{A2C66CB0-1FCC-4E50-80F6-8EC282C44BFC}"/>
                  </a:ext>
                </a:extLst>
              </p:cNvPr>
              <p:cNvGrpSpPr/>
              <p:nvPr/>
            </p:nvGrpSpPr>
            <p:grpSpPr>
              <a:xfrm>
                <a:off x="1257300" y="0"/>
                <a:ext cx="1190444" cy="1585595"/>
                <a:chOff x="0" y="0"/>
                <a:chExt cx="1190625" cy="1585595"/>
              </a:xfrm>
            </p:grpSpPr>
            <p:pic>
              <p:nvPicPr>
                <p:cNvPr id="34" name="Picture 33">
                  <a:extLst>
                    <a:ext uri="{FF2B5EF4-FFF2-40B4-BE49-F238E27FC236}">
                      <a16:creationId xmlns:a16="http://schemas.microsoft.com/office/drawing/2014/main" id="{11354AC4-55E7-4ADF-AD0F-3BA6FE18B8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190625" cy="1585595"/>
                </a:xfrm>
                <a:prstGeom prst="rect">
                  <a:avLst/>
                </a:prstGeom>
              </p:spPr>
            </p:pic>
            <p:sp>
              <p:nvSpPr>
                <p:cNvPr id="35" name="Text Box 96">
                  <a:extLst>
                    <a:ext uri="{FF2B5EF4-FFF2-40B4-BE49-F238E27FC236}">
                      <a16:creationId xmlns:a16="http://schemas.microsoft.com/office/drawing/2014/main" id="{5382F933-C180-40B2-82E4-740D6826BC67}"/>
                    </a:ext>
                  </a:extLst>
                </p:cNvPr>
                <p:cNvSpPr txBox="1"/>
                <p:nvPr/>
              </p:nvSpPr>
              <p:spPr>
                <a:xfrm rot="17403067">
                  <a:off x="-137981" y="433265"/>
                  <a:ext cx="977900" cy="376334"/>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University</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College</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CA" sz="10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CA" sz="10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p:txBody>
            </p:sp>
          </p:grpSp>
          <p:grpSp>
            <p:nvGrpSpPr>
              <p:cNvPr id="27" name="Group 26">
                <a:extLst>
                  <a:ext uri="{FF2B5EF4-FFF2-40B4-BE49-F238E27FC236}">
                    <a16:creationId xmlns:a16="http://schemas.microsoft.com/office/drawing/2014/main" id="{0E75AADE-1E25-4C2C-9D9D-EDB56B4A7DD6}"/>
                  </a:ext>
                </a:extLst>
              </p:cNvPr>
              <p:cNvGrpSpPr/>
              <p:nvPr/>
            </p:nvGrpSpPr>
            <p:grpSpPr>
              <a:xfrm>
                <a:off x="2447744" y="9525"/>
                <a:ext cx="3675563" cy="1605271"/>
                <a:chOff x="-28770" y="0"/>
                <a:chExt cx="3677400" cy="1605271"/>
              </a:xfrm>
            </p:grpSpPr>
            <p:pic>
              <p:nvPicPr>
                <p:cNvPr id="28" name="Picture 27">
                  <a:extLst>
                    <a:ext uri="{FF2B5EF4-FFF2-40B4-BE49-F238E27FC236}">
                      <a16:creationId xmlns:a16="http://schemas.microsoft.com/office/drawing/2014/main" id="{704ADDCE-2275-4B78-9DE4-B73DAB5625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770" y="0"/>
                  <a:ext cx="1190625" cy="1585595"/>
                </a:xfrm>
                <a:prstGeom prst="rect">
                  <a:avLst/>
                </a:prstGeom>
              </p:spPr>
            </p:pic>
            <p:sp>
              <p:nvSpPr>
                <p:cNvPr id="29" name="Text Box 116">
                  <a:extLst>
                    <a:ext uri="{FF2B5EF4-FFF2-40B4-BE49-F238E27FC236}">
                      <a16:creationId xmlns:a16="http://schemas.microsoft.com/office/drawing/2014/main" id="{476888AC-53A2-4CC1-A450-82CF3DA42A7C}"/>
                    </a:ext>
                  </a:extLst>
                </p:cNvPr>
                <p:cNvSpPr txBox="1"/>
                <p:nvPr/>
              </p:nvSpPr>
              <p:spPr>
                <a:xfrm rot="17403067">
                  <a:off x="-170726" y="575841"/>
                  <a:ext cx="977900" cy="31051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Car</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p:txBody>
            </p:sp>
            <p:pic>
              <p:nvPicPr>
                <p:cNvPr id="30" name="Picture 29">
                  <a:extLst>
                    <a:ext uri="{FF2B5EF4-FFF2-40B4-BE49-F238E27FC236}">
                      <a16:creationId xmlns:a16="http://schemas.microsoft.com/office/drawing/2014/main" id="{D7D26017-3A27-4283-AAA3-184024F033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295" y="19050"/>
                  <a:ext cx="1190625" cy="1585595"/>
                </a:xfrm>
                <a:prstGeom prst="rect">
                  <a:avLst/>
                </a:prstGeom>
              </p:spPr>
            </p:pic>
            <p:sp>
              <p:nvSpPr>
                <p:cNvPr id="31" name="Text Box 152">
                  <a:extLst>
                    <a:ext uri="{FF2B5EF4-FFF2-40B4-BE49-F238E27FC236}">
                      <a16:creationId xmlns:a16="http://schemas.microsoft.com/office/drawing/2014/main" id="{53AE3DB4-AEC4-4EA1-B3CB-0D2FE7F9E4EF}"/>
                    </a:ext>
                  </a:extLst>
                </p:cNvPr>
                <p:cNvSpPr txBox="1"/>
                <p:nvPr/>
              </p:nvSpPr>
              <p:spPr>
                <a:xfrm rot="17403067">
                  <a:off x="1024915" y="623467"/>
                  <a:ext cx="977900" cy="31051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Moving Out</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p:txBody>
            </p:sp>
            <p:pic>
              <p:nvPicPr>
                <p:cNvPr id="32" name="Picture 31">
                  <a:extLst>
                    <a:ext uri="{FF2B5EF4-FFF2-40B4-BE49-F238E27FC236}">
                      <a16:creationId xmlns:a16="http://schemas.microsoft.com/office/drawing/2014/main" id="{A0B0553B-8A27-4F0C-8E08-3E4E7D16A6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8005" y="19676"/>
                  <a:ext cx="1190625" cy="1585595"/>
                </a:xfrm>
                <a:prstGeom prst="rect">
                  <a:avLst/>
                </a:prstGeom>
              </p:spPr>
            </p:pic>
            <p:sp>
              <p:nvSpPr>
                <p:cNvPr id="33" name="Text Box 154">
                  <a:extLst>
                    <a:ext uri="{FF2B5EF4-FFF2-40B4-BE49-F238E27FC236}">
                      <a16:creationId xmlns:a16="http://schemas.microsoft.com/office/drawing/2014/main" id="{D02F1356-9E4C-4855-8BE3-39BC211DE9C7}"/>
                    </a:ext>
                  </a:extLst>
                </p:cNvPr>
                <p:cNvSpPr txBox="1"/>
                <p:nvPr/>
              </p:nvSpPr>
              <p:spPr>
                <a:xfrm rot="17403067">
                  <a:off x="2268221" y="642546"/>
                  <a:ext cx="977900" cy="31051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Clothes</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p:txBody>
            </p:sp>
          </p:grpSp>
        </p:grpSp>
        <p:sp>
          <p:nvSpPr>
            <p:cNvPr id="24" name="Text Box 90">
              <a:extLst>
                <a:ext uri="{FF2B5EF4-FFF2-40B4-BE49-F238E27FC236}">
                  <a16:creationId xmlns:a16="http://schemas.microsoft.com/office/drawing/2014/main" id="{B8202795-017F-4084-AB3E-11B2DFFF0C9F}"/>
                </a:ext>
              </a:extLst>
            </p:cNvPr>
            <p:cNvSpPr txBox="1"/>
            <p:nvPr/>
          </p:nvSpPr>
          <p:spPr>
            <a:xfrm rot="17403067">
              <a:off x="-200025" y="619125"/>
              <a:ext cx="977900" cy="30988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Travel</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CA" sz="1000" b="1"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CA" sz="10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endParaRPr>
            </a:p>
          </p:txBody>
        </p:sp>
      </p:grpSp>
      <p:sp>
        <p:nvSpPr>
          <p:cNvPr id="37" name="Rectangle 36">
            <a:extLst>
              <a:ext uri="{FF2B5EF4-FFF2-40B4-BE49-F238E27FC236}">
                <a16:creationId xmlns:a16="http://schemas.microsoft.com/office/drawing/2014/main" id="{914C4AB3-78E4-46EE-91D2-1E1097FA7440}"/>
              </a:ext>
            </a:extLst>
          </p:cNvPr>
          <p:cNvSpPr/>
          <p:nvPr/>
        </p:nvSpPr>
        <p:spPr>
          <a:xfrm>
            <a:off x="685800" y="5619252"/>
            <a:ext cx="8153400" cy="923330"/>
          </a:xfrm>
          <a:prstGeom prst="rect">
            <a:avLst/>
          </a:prstGeom>
          <a:solidFill>
            <a:schemeClr val="accent3">
              <a:lumMod val="40000"/>
              <a:lumOff val="60000"/>
            </a:schemeClr>
          </a:solidFill>
        </p:spPr>
        <p:txBody>
          <a:bodyPr wrap="square">
            <a:spAutoFit/>
          </a:bodyPr>
          <a:lstStyle/>
          <a:p>
            <a:r>
              <a:rPr lang="en-US" b="1" dirty="0">
                <a:latin typeface="Calibri" panose="020F0502020204030204" pitchFamily="34" charset="0"/>
                <a:ea typeface="Times New Roman" panose="02020603050405020304" pitchFamily="18" charset="0"/>
                <a:cs typeface="Times New Roman" panose="02020603050405020304" pitchFamily="18" charset="0"/>
              </a:rPr>
              <a:t>Think About</a:t>
            </a:r>
            <a:r>
              <a:rPr lang="en-US" dirty="0">
                <a:latin typeface="Calibri" panose="020F0502020204030204" pitchFamily="34" charset="0"/>
                <a:ea typeface="Times New Roman" panose="02020603050405020304" pitchFamily="18" charset="0"/>
                <a:cs typeface="Times New Roman" panose="02020603050405020304" pitchFamily="18" charset="0"/>
              </a:rPr>
              <a:t>:</a:t>
            </a:r>
          </a:p>
          <a:p>
            <a:r>
              <a:rPr lang="en-US" dirty="0">
                <a:latin typeface="Calibri" panose="020F0502020204030204" pitchFamily="34" charset="0"/>
                <a:ea typeface="Times New Roman" panose="02020603050405020304" pitchFamily="18" charset="0"/>
                <a:cs typeface="Times New Roman" panose="02020603050405020304" pitchFamily="18" charset="0"/>
              </a:rPr>
              <a:t>What are some things you want to save up for?</a:t>
            </a:r>
          </a:p>
          <a:p>
            <a:r>
              <a:rPr 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8" name="Picture 37">
            <a:extLst>
              <a:ext uri="{FF2B5EF4-FFF2-40B4-BE49-F238E27FC236}">
                <a16:creationId xmlns:a16="http://schemas.microsoft.com/office/drawing/2014/main" id="{079B0AF9-5BFE-45A1-A95B-55B223565198}"/>
              </a:ext>
            </a:extLst>
          </p:cNvPr>
          <p:cNvPicPr>
            <a:picLocks noChangeAspect="1"/>
          </p:cNvPicPr>
          <p:nvPr/>
        </p:nvPicPr>
        <p:blipFill>
          <a:blip r:embed="rId4" cstate="print">
            <a:extLst>
              <a:ext uri="{BEBA8EAE-BF5A-486C-A8C5-ECC9F3942E4B}">
                <a14:imgProps xmlns:a14="http://schemas.microsoft.com/office/drawing/2010/main">
                  <a14:imgLayer r:embed="rId5">
                    <a14:imgEffect>
                      <a14:artisticPastelsSmooth/>
                    </a14:imgEffect>
                  </a14:imgLayer>
                </a14:imgProps>
              </a:ext>
              <a:ext uri="{28A0092B-C50C-407E-A947-70E740481C1C}">
                <a14:useLocalDpi xmlns:a14="http://schemas.microsoft.com/office/drawing/2010/main" val="0"/>
              </a:ext>
            </a:extLst>
          </a:blip>
          <a:stretch>
            <a:fillRect/>
          </a:stretch>
        </p:blipFill>
        <p:spPr>
          <a:xfrm rot="8549067" flipH="1">
            <a:off x="649539" y="3290528"/>
            <a:ext cx="854927" cy="1717972"/>
          </a:xfrm>
          <a:prstGeom prst="rect">
            <a:avLst/>
          </a:prstGeom>
        </p:spPr>
      </p:pic>
    </p:spTree>
    <p:extLst>
      <p:ext uri="{BB962C8B-B14F-4D97-AF65-F5344CB8AC3E}">
        <p14:creationId xmlns:p14="http://schemas.microsoft.com/office/powerpoint/2010/main" val="2261823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4AEC571-54E7-4B91-BEB2-11210790A0A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49102" tIns="45720" rIns="549102"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2049" name="Picture 1">
            <a:extLst>
              <a:ext uri="{FF2B5EF4-FFF2-40B4-BE49-F238E27FC236}">
                <a16:creationId xmlns:a16="http://schemas.microsoft.com/office/drawing/2014/main" id="{A233ECA3-BFCF-4888-A6E5-87702CC09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352800"/>
            <a:ext cx="1057275" cy="9874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D58BEC7D-4A91-462F-8A32-49A90748F743}"/>
              </a:ext>
            </a:extLst>
          </p:cNvPr>
          <p:cNvSpPr>
            <a:spLocks noChangeArrowheads="1"/>
          </p:cNvSpPr>
          <p:nvPr/>
        </p:nvSpPr>
        <p:spPr bwMode="auto">
          <a:xfrm>
            <a:off x="2067595" y="2579640"/>
            <a:ext cx="439921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700" b="1" i="0" u="none" strike="noStrike" kern="1200" cap="none" spc="0" normalizeH="0" baseline="0" noProof="0" dirty="0">
                <a:ln>
                  <a:noFill/>
                </a:ln>
                <a:solidFill>
                  <a:srgbClr val="0070C0"/>
                </a:solidFill>
                <a:effectLst/>
                <a:uLnTx/>
                <a:uFillTx/>
                <a:latin typeface="Calibri" panose="020F0502020204030204" pitchFamily="34" charset="0"/>
                <a:ea typeface="Times New Roman" panose="02020603050405020304" pitchFamily="18" charset="0"/>
                <a:cs typeface="Calibri" panose="020F0502020204030204" pitchFamily="34" charset="0"/>
              </a:rPr>
              <a:t>Financial Institutions and You</a:t>
            </a:r>
            <a:endParaRPr kumimoji="0" lang="en-US" altLang="en-US" sz="600" b="0" i="0" u="none" strike="noStrike" kern="1200" cap="none" spc="0" normalizeH="0" baseline="0" noProof="0" dirty="0">
              <a:ln>
                <a:noFill/>
              </a:ln>
              <a:solidFill>
                <a:srgbClr val="0070C0"/>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700" b="1" i="0" u="none" strike="noStrike" kern="1200" cap="none" spc="0" normalizeH="0" baseline="0" noProof="0" dirty="0">
                <a:ln>
                  <a:noFill/>
                </a:ln>
                <a:solidFill>
                  <a:srgbClr val="0070C0"/>
                </a:solidFill>
                <a:effectLst/>
                <a:uLnTx/>
                <a:uFillTx/>
                <a:latin typeface="Calibri" panose="020F0502020204030204" pitchFamily="34" charset="0"/>
                <a:ea typeface="Times New Roman" panose="02020603050405020304" pitchFamily="18" charset="0"/>
                <a:cs typeface="Calibri" panose="020F0502020204030204" pitchFamily="34" charset="0"/>
              </a:rPr>
              <a:t>Assignment #2</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70C0"/>
              </a:solidFill>
              <a:effectLst/>
              <a:uLnTx/>
              <a:uFillTx/>
              <a:latin typeface="Arial" panose="020B06040202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lang="en-US" altLang="en-US" dirty="0">
              <a:solidFill>
                <a:srgbClr val="0070C0"/>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70C0"/>
              </a:solidFill>
              <a:effectLst/>
              <a:uLnTx/>
              <a:uFillTx/>
              <a:latin typeface="Arial" panose="020B0604020202020204" pitchFamily="34" charset="0"/>
              <a:ea typeface="+mn-ea"/>
              <a:cs typeface="+mn-cs"/>
            </a:endParaRPr>
          </a:p>
          <a:p>
            <a:pPr marL="285750" marR="0" lvl="0" indent="-2857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en-US" dirty="0">
                <a:solidFill>
                  <a:srgbClr val="0070C0"/>
                </a:solidFill>
                <a:latin typeface="Arial" panose="020B0604020202020204" pitchFamily="34" charset="0"/>
              </a:rPr>
              <a:t>Banking Terms Activity</a:t>
            </a:r>
          </a:p>
          <a:p>
            <a:pPr marL="285750" marR="0" lvl="0" indent="-2857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800" b="0" i="0" u="none" strike="noStrike" kern="1200" cap="none" spc="0" normalizeH="0" baseline="0" noProof="0" dirty="0">
                <a:ln>
                  <a:noFill/>
                </a:ln>
                <a:solidFill>
                  <a:srgbClr val="0070C0"/>
                </a:solidFill>
                <a:effectLst/>
                <a:uLnTx/>
                <a:uFillTx/>
                <a:latin typeface="Arial" panose="020B0604020202020204" pitchFamily="34" charset="0"/>
                <a:ea typeface="+mn-ea"/>
                <a:cs typeface="+mn-cs"/>
                <a:hlinkClick r:id="rId3"/>
              </a:rPr>
              <a:t>Making Your </a:t>
            </a:r>
            <a:r>
              <a:rPr kumimoji="0" lang="en-US" altLang="en-US" sz="1800" b="0" i="0" u="none" strike="noStrike" kern="1200" cap="none" spc="0" normalizeH="0" baseline="0" noProof="0" dirty="0" err="1">
                <a:ln>
                  <a:noFill/>
                </a:ln>
                <a:solidFill>
                  <a:srgbClr val="0070C0"/>
                </a:solidFill>
                <a:effectLst/>
                <a:uLnTx/>
                <a:uFillTx/>
                <a:latin typeface="Arial" panose="020B0604020202020204" pitchFamily="34" charset="0"/>
                <a:ea typeface="+mn-ea"/>
                <a:cs typeface="+mn-cs"/>
                <a:hlinkClick r:id="rId3"/>
              </a:rPr>
              <a:t>Chequebook</a:t>
            </a:r>
            <a:endParaRPr kumimoji="0" lang="en-US" altLang="en-US" sz="1800" b="0" i="0" u="none" strike="noStrike" kern="1200" cap="none" spc="0" normalizeH="0" baseline="0" noProof="0" dirty="0">
              <a:ln>
                <a:noFill/>
              </a:ln>
              <a:solidFill>
                <a:srgbClr val="0070C0"/>
              </a:solidFill>
              <a:effectLst/>
              <a:uLnTx/>
              <a:uFillTx/>
              <a:latin typeface="Arial" panose="020B0604020202020204" pitchFamily="34" charset="0"/>
              <a:ea typeface="+mn-ea"/>
              <a:cs typeface="+mn-cs"/>
            </a:endParaRPr>
          </a:p>
        </p:txBody>
      </p:sp>
      <p:pic>
        <p:nvPicPr>
          <p:cNvPr id="7" name="Picture 6">
            <a:extLst>
              <a:ext uri="{FF2B5EF4-FFF2-40B4-BE49-F238E27FC236}">
                <a16:creationId xmlns:a16="http://schemas.microsoft.com/office/drawing/2014/main" id="{7514C6B4-4245-4C46-9E6E-F1FF546AC5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609600"/>
            <a:ext cx="1523829" cy="1523829"/>
          </a:xfrm>
          <a:prstGeom prst="rect">
            <a:avLst/>
          </a:prstGeom>
        </p:spPr>
      </p:pic>
    </p:spTree>
    <p:extLst>
      <p:ext uri="{BB962C8B-B14F-4D97-AF65-F5344CB8AC3E}">
        <p14:creationId xmlns:p14="http://schemas.microsoft.com/office/powerpoint/2010/main" val="2120465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4AEC571-54E7-4B91-BEB2-11210790A0A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49102" tIns="45720" rIns="549102"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2049" name="Picture 1">
            <a:extLst>
              <a:ext uri="{FF2B5EF4-FFF2-40B4-BE49-F238E27FC236}">
                <a16:creationId xmlns:a16="http://schemas.microsoft.com/office/drawing/2014/main" id="{A233ECA3-BFCF-4888-A6E5-87702CC09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352800"/>
            <a:ext cx="1057275" cy="9874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D58BEC7D-4A91-462F-8A32-49A90748F743}"/>
              </a:ext>
            </a:extLst>
          </p:cNvPr>
          <p:cNvSpPr>
            <a:spLocks noChangeArrowheads="1"/>
          </p:cNvSpPr>
          <p:nvPr/>
        </p:nvSpPr>
        <p:spPr bwMode="auto">
          <a:xfrm>
            <a:off x="2067595" y="2856639"/>
            <a:ext cx="439921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700" b="1" i="0" u="none" strike="noStrike" kern="1200" cap="none" spc="0" normalizeH="0" baseline="0" noProof="0" dirty="0">
                <a:ln>
                  <a:noFill/>
                </a:ln>
                <a:solidFill>
                  <a:srgbClr val="0070C0"/>
                </a:solidFill>
                <a:effectLst/>
                <a:uLnTx/>
                <a:uFillTx/>
                <a:latin typeface="Calibri" panose="020F0502020204030204" pitchFamily="34" charset="0"/>
                <a:ea typeface="Times New Roman" panose="02020603050405020304" pitchFamily="18" charset="0"/>
                <a:cs typeface="Calibri" panose="020F0502020204030204" pitchFamily="34" charset="0"/>
              </a:rPr>
              <a:t>Financial Institutions and You</a:t>
            </a:r>
            <a:endParaRPr kumimoji="0" lang="en-US" altLang="en-US" sz="600" b="0" i="0" u="none" strike="noStrike" kern="1200" cap="none" spc="0" normalizeH="0" baseline="0" noProof="0" dirty="0">
              <a:ln>
                <a:noFill/>
              </a:ln>
              <a:solidFill>
                <a:srgbClr val="0070C0"/>
              </a:solidFill>
              <a:effectLst/>
              <a:uLnTx/>
              <a:uFillTx/>
              <a:latin typeface="Calibri"/>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700" b="1" i="0" u="none" strike="noStrike" kern="1200" cap="none" spc="0" normalizeH="0" baseline="0" noProof="0" dirty="0">
                <a:ln>
                  <a:noFill/>
                </a:ln>
                <a:solidFill>
                  <a:srgbClr val="0070C0"/>
                </a:solidFill>
                <a:effectLst/>
                <a:uLnTx/>
                <a:uFillTx/>
                <a:latin typeface="Calibri" panose="020F0502020204030204" pitchFamily="34" charset="0"/>
                <a:ea typeface="Times New Roman" panose="02020603050405020304" pitchFamily="18" charset="0"/>
                <a:cs typeface="Calibri" panose="020F0502020204030204" pitchFamily="34" charset="0"/>
              </a:rPr>
              <a:t>Assignment #3</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70C0"/>
              </a:solidFill>
              <a:effectLst/>
              <a:uLnTx/>
              <a:uFillTx/>
              <a:latin typeface="Arial" panose="020B06040202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70C0"/>
              </a:solidFill>
              <a:effectLst/>
              <a:uLnTx/>
              <a:uFillTx/>
              <a:latin typeface="Arial" panose="020B06040202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70C0"/>
              </a:solidFill>
              <a:effectLst/>
              <a:uLnTx/>
              <a:uFillTx/>
              <a:latin typeface="Arial" panose="020B0604020202020204" pitchFamily="34" charset="0"/>
              <a:ea typeface="+mn-ea"/>
              <a:cs typeface="+mn-cs"/>
            </a:endParaRPr>
          </a:p>
        </p:txBody>
      </p:sp>
      <p:pic>
        <p:nvPicPr>
          <p:cNvPr id="7" name="Picture 6">
            <a:extLst>
              <a:ext uri="{FF2B5EF4-FFF2-40B4-BE49-F238E27FC236}">
                <a16:creationId xmlns:a16="http://schemas.microsoft.com/office/drawing/2014/main" id="{7514C6B4-4245-4C46-9E6E-F1FF546AC5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609600"/>
            <a:ext cx="1523829" cy="1523829"/>
          </a:xfrm>
          <a:prstGeom prst="rect">
            <a:avLst/>
          </a:prstGeom>
        </p:spPr>
      </p:pic>
    </p:spTree>
    <p:extLst>
      <p:ext uri="{BB962C8B-B14F-4D97-AF65-F5344CB8AC3E}">
        <p14:creationId xmlns:p14="http://schemas.microsoft.com/office/powerpoint/2010/main" val="814187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p:spPr>
        <p:style>
          <a:lnRef idx="0">
            <a:schemeClr val="accent5"/>
          </a:lnRef>
          <a:fillRef idx="3">
            <a:schemeClr val="accent5"/>
          </a:fillRef>
          <a:effectRef idx="3">
            <a:schemeClr val="accent5"/>
          </a:effectRef>
          <a:fontRef idx="minor">
            <a:schemeClr val="lt1"/>
          </a:fontRef>
        </p:style>
        <p:txBody>
          <a:bodyPr>
            <a:normAutofit/>
          </a:bodyPr>
          <a:lstStyle/>
          <a:p>
            <a:r>
              <a:rPr lang="en-US" sz="6000" dirty="0">
                <a:ln w="0"/>
                <a:solidFill>
                  <a:schemeClr val="tx1"/>
                </a:solidFill>
                <a:effectLst>
                  <a:outerShdw blurRad="38100" dist="19050" dir="2700000" algn="tl" rotWithShape="0">
                    <a:schemeClr val="dk1">
                      <a:alpha val="40000"/>
                    </a:schemeClr>
                  </a:outerShdw>
                </a:effectLst>
              </a:rPr>
              <a:t>Banking &amp; You</a:t>
            </a:r>
          </a:p>
        </p:txBody>
      </p:sp>
      <p:sp>
        <p:nvSpPr>
          <p:cNvPr id="5" name="Content Placeholder 4">
            <a:extLst>
              <a:ext uri="{FF2B5EF4-FFF2-40B4-BE49-F238E27FC236}">
                <a16:creationId xmlns:a16="http://schemas.microsoft.com/office/drawing/2014/main" id="{F52DB7E4-FA57-4998-B3B0-30EA35AC267A}"/>
              </a:ext>
            </a:extLst>
          </p:cNvPr>
          <p:cNvSpPr>
            <a:spLocks noGrp="1"/>
          </p:cNvSpPr>
          <p:nvPr>
            <p:ph idx="1"/>
          </p:nvPr>
        </p:nvSpPr>
        <p:spPr/>
        <p:txBody>
          <a:bodyPr/>
          <a:lstStyle/>
          <a:p>
            <a:endParaRPr lang="en-US" dirty="0"/>
          </a:p>
          <a:p>
            <a:r>
              <a:rPr lang="en-US" sz="2400" dirty="0"/>
              <a:t>Where do you put the money that you have to keep it safe? Do you keep it in a wallet or hide it somewhere in your house? </a:t>
            </a:r>
          </a:p>
          <a:p>
            <a:r>
              <a:rPr lang="en-US" sz="2400" dirty="0"/>
              <a:t>Do you have your own bank account? </a:t>
            </a:r>
          </a:p>
          <a:p>
            <a:r>
              <a:rPr lang="en-US" sz="2400" dirty="0"/>
              <a:t>Do you prefer to carry cash or use a debit card? </a:t>
            </a:r>
          </a:p>
          <a:p>
            <a:endParaRPr lang="en-US" dirty="0"/>
          </a:p>
        </p:txBody>
      </p:sp>
      <p:sp>
        <p:nvSpPr>
          <p:cNvPr id="9" name="Title 1">
            <a:extLst>
              <a:ext uri="{FF2B5EF4-FFF2-40B4-BE49-F238E27FC236}">
                <a16:creationId xmlns:a16="http://schemas.microsoft.com/office/drawing/2014/main" id="{16B03DF2-D88F-4EC8-95EC-5263A9343888}"/>
              </a:ext>
            </a:extLst>
          </p:cNvPr>
          <p:cNvSpPr txBox="1">
            <a:spLocks/>
          </p:cNvSpPr>
          <p:nvPr/>
        </p:nvSpPr>
        <p:spPr>
          <a:xfrm>
            <a:off x="8878" y="-8878"/>
            <a:ext cx="9144000" cy="1470025"/>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6000" dirty="0">
                <a:ln w="0"/>
                <a:solidFill>
                  <a:schemeClr val="tx1"/>
                </a:solidFill>
                <a:effectLst>
                  <a:outerShdw blurRad="38100" dist="19050" dir="2700000" algn="tl" rotWithShape="0">
                    <a:schemeClr val="dk1">
                      <a:alpha val="40000"/>
                    </a:schemeClr>
                  </a:outerShdw>
                </a:effectLst>
              </a:rPr>
              <a:t>Money &amp; You</a:t>
            </a:r>
          </a:p>
        </p:txBody>
      </p:sp>
      <p:pic>
        <p:nvPicPr>
          <p:cNvPr id="8" name="Picture 7">
            <a:extLst>
              <a:ext uri="{FF2B5EF4-FFF2-40B4-BE49-F238E27FC236}">
                <a16:creationId xmlns:a16="http://schemas.microsoft.com/office/drawing/2014/main" id="{DB1433E6-54A2-4DC2-8E55-FA44E8DBAD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533400"/>
            <a:ext cx="1418476" cy="1484667"/>
          </a:xfrm>
          <a:prstGeom prst="rect">
            <a:avLst/>
          </a:prstGeom>
        </p:spPr>
      </p:pic>
      <p:pic>
        <p:nvPicPr>
          <p:cNvPr id="10" name="Picture 9">
            <a:extLst>
              <a:ext uri="{FF2B5EF4-FFF2-40B4-BE49-F238E27FC236}">
                <a16:creationId xmlns:a16="http://schemas.microsoft.com/office/drawing/2014/main" id="{4E766D0B-BFBD-429E-8C05-1AB38B6B21D2}"/>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712679" y="4190999"/>
            <a:ext cx="2126524" cy="2235213"/>
          </a:xfrm>
          <a:prstGeom prst="rect">
            <a:avLst/>
          </a:prstGeom>
        </p:spPr>
      </p:pic>
    </p:spTree>
    <p:extLst>
      <p:ext uri="{BB962C8B-B14F-4D97-AF65-F5344CB8AC3E}">
        <p14:creationId xmlns:p14="http://schemas.microsoft.com/office/powerpoint/2010/main" val="1094018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p:spPr>
        <p:style>
          <a:lnRef idx="0">
            <a:schemeClr val="accent5"/>
          </a:lnRef>
          <a:fillRef idx="3">
            <a:schemeClr val="accent5"/>
          </a:fillRef>
          <a:effectRef idx="3">
            <a:schemeClr val="accent5"/>
          </a:effectRef>
          <a:fontRef idx="minor">
            <a:schemeClr val="lt1"/>
          </a:fontRef>
        </p:style>
        <p:txBody>
          <a:bodyPr>
            <a:normAutofit/>
          </a:bodyPr>
          <a:lstStyle/>
          <a:p>
            <a:r>
              <a:rPr lang="en-US" sz="6000" dirty="0">
                <a:ln w="0"/>
                <a:solidFill>
                  <a:schemeClr val="tx1"/>
                </a:solidFill>
                <a:effectLst>
                  <a:outerShdw blurRad="38100" dist="19050" dir="2700000" algn="tl" rotWithShape="0">
                    <a:schemeClr val="dk1">
                      <a:alpha val="40000"/>
                    </a:schemeClr>
                  </a:outerShdw>
                </a:effectLst>
              </a:rPr>
              <a:t>Banking &amp; You</a:t>
            </a:r>
          </a:p>
        </p:txBody>
      </p:sp>
      <p:sp>
        <p:nvSpPr>
          <p:cNvPr id="5" name="Content Placeholder 4">
            <a:extLst>
              <a:ext uri="{FF2B5EF4-FFF2-40B4-BE49-F238E27FC236}">
                <a16:creationId xmlns:a16="http://schemas.microsoft.com/office/drawing/2014/main" id="{F52DB7E4-FA57-4998-B3B0-30EA35AC267A}"/>
              </a:ext>
            </a:extLst>
          </p:cNvPr>
          <p:cNvSpPr>
            <a:spLocks noGrp="1"/>
          </p:cNvSpPr>
          <p:nvPr>
            <p:ph idx="1"/>
          </p:nvPr>
        </p:nvSpPr>
        <p:spPr/>
        <p:txBody>
          <a:bodyPr>
            <a:normAutofit/>
          </a:bodyPr>
          <a:lstStyle/>
          <a:p>
            <a:pPr marL="0" indent="0">
              <a:buNone/>
            </a:pPr>
            <a:r>
              <a:rPr lang="en-US" sz="2400" dirty="0"/>
              <a:t>There are actually many different types of financial institutions offering various services and </a:t>
            </a:r>
            <a:r>
              <a:rPr lang="en-US" sz="2400" b="1" dirty="0"/>
              <a:t>knowing the differences between each will help you to make a more informed choice </a:t>
            </a:r>
            <a:r>
              <a:rPr lang="en-US" sz="2400" dirty="0"/>
              <a:t>on where you would like to put your money and who you would like to manage it. </a:t>
            </a:r>
          </a:p>
          <a:p>
            <a:r>
              <a:rPr lang="en-CA" sz="2400" dirty="0"/>
              <a:t>B</a:t>
            </a:r>
            <a:r>
              <a:rPr lang="en-US" sz="2400" dirty="0" err="1"/>
              <a:t>anks</a:t>
            </a:r>
            <a:endParaRPr lang="en-US" sz="2400" dirty="0"/>
          </a:p>
          <a:p>
            <a:r>
              <a:rPr lang="en-CA" sz="2400" dirty="0">
                <a:hlinkClick r:id="rId3"/>
              </a:rPr>
              <a:t>C</a:t>
            </a:r>
            <a:r>
              <a:rPr lang="en-US" sz="2400" dirty="0" err="1">
                <a:hlinkClick r:id="rId3"/>
              </a:rPr>
              <a:t>redit</a:t>
            </a:r>
            <a:r>
              <a:rPr lang="en-US" sz="2400" dirty="0">
                <a:hlinkClick r:id="rId3"/>
              </a:rPr>
              <a:t> Unions</a:t>
            </a:r>
            <a:endParaRPr lang="en-US" sz="2400" dirty="0"/>
          </a:p>
          <a:p>
            <a:r>
              <a:rPr lang="en-CA" sz="2400" dirty="0"/>
              <a:t>Brokerage Firms</a:t>
            </a:r>
          </a:p>
          <a:p>
            <a:r>
              <a:rPr lang="en-CA" sz="2400" dirty="0"/>
              <a:t>Wealth Management/Trust Companies</a:t>
            </a:r>
            <a:endParaRPr lang="en-US" sz="2400" dirty="0"/>
          </a:p>
        </p:txBody>
      </p:sp>
      <p:sp>
        <p:nvSpPr>
          <p:cNvPr id="9" name="Title 1">
            <a:extLst>
              <a:ext uri="{FF2B5EF4-FFF2-40B4-BE49-F238E27FC236}">
                <a16:creationId xmlns:a16="http://schemas.microsoft.com/office/drawing/2014/main" id="{16B03DF2-D88F-4EC8-95EC-5263A9343888}"/>
              </a:ext>
            </a:extLst>
          </p:cNvPr>
          <p:cNvSpPr txBox="1">
            <a:spLocks/>
          </p:cNvSpPr>
          <p:nvPr/>
        </p:nvSpPr>
        <p:spPr>
          <a:xfrm>
            <a:off x="8878" y="-8878"/>
            <a:ext cx="9144000" cy="1470025"/>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a:ea typeface="+mn-ea"/>
                <a:cs typeface="+mn-cs"/>
              </a:rPr>
              <a:t>Different Types of Financial Institutions</a:t>
            </a:r>
          </a:p>
        </p:txBody>
      </p:sp>
      <p:pic>
        <p:nvPicPr>
          <p:cNvPr id="11" name="Picture 10">
            <a:extLst>
              <a:ext uri="{FF2B5EF4-FFF2-40B4-BE49-F238E27FC236}">
                <a16:creationId xmlns:a16="http://schemas.microsoft.com/office/drawing/2014/main" id="{F34C06DD-49CD-4482-B1E6-659E66622C7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5943600" y="3128770"/>
            <a:ext cx="2340293" cy="3227990"/>
          </a:xfrm>
          <a:prstGeom prst="rect">
            <a:avLst/>
          </a:prstGeom>
        </p:spPr>
      </p:pic>
      <p:sp>
        <p:nvSpPr>
          <p:cNvPr id="13" name="TextBox 12">
            <a:extLst>
              <a:ext uri="{FF2B5EF4-FFF2-40B4-BE49-F238E27FC236}">
                <a16:creationId xmlns:a16="http://schemas.microsoft.com/office/drawing/2014/main" id="{1B370535-0DFF-4D61-AFAB-9B235F018D0D}"/>
              </a:ext>
            </a:extLst>
          </p:cNvPr>
          <p:cNvSpPr txBox="1"/>
          <p:nvPr/>
        </p:nvSpPr>
        <p:spPr>
          <a:xfrm>
            <a:off x="18402" y="5908771"/>
            <a:ext cx="6534797" cy="369332"/>
          </a:xfrm>
          <a:prstGeom prst="rect">
            <a:avLst/>
          </a:prstGeom>
          <a:noFill/>
        </p:spPr>
        <p:txBody>
          <a:bodyPr wrap="square" rtlCol="0">
            <a:spAutoFit/>
          </a:bodyPr>
          <a:lstStyle/>
          <a:p>
            <a:r>
              <a:rPr lang="en-CA" b="1" dirty="0"/>
              <a:t>Required Reading</a:t>
            </a:r>
            <a:r>
              <a:rPr lang="en-CA" dirty="0"/>
              <a:t>: Different Types of Financial Institutions</a:t>
            </a:r>
            <a:endParaRPr lang="en-US" dirty="0"/>
          </a:p>
        </p:txBody>
      </p:sp>
    </p:spTree>
    <p:extLst>
      <p:ext uri="{BB962C8B-B14F-4D97-AF65-F5344CB8AC3E}">
        <p14:creationId xmlns:p14="http://schemas.microsoft.com/office/powerpoint/2010/main" val="2779979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p:spPr>
        <p:style>
          <a:lnRef idx="0">
            <a:schemeClr val="accent5"/>
          </a:lnRef>
          <a:fillRef idx="3">
            <a:schemeClr val="accent5"/>
          </a:fillRef>
          <a:effectRef idx="3">
            <a:schemeClr val="accent5"/>
          </a:effectRef>
          <a:fontRef idx="minor">
            <a:schemeClr val="lt1"/>
          </a:fontRef>
        </p:style>
        <p:txBody>
          <a:bodyPr>
            <a:normAutofit/>
          </a:bodyPr>
          <a:lstStyle/>
          <a:p>
            <a:r>
              <a:rPr lang="en-US" sz="6000" dirty="0">
                <a:ln w="0"/>
                <a:solidFill>
                  <a:schemeClr val="tx1"/>
                </a:solidFill>
                <a:effectLst>
                  <a:outerShdw blurRad="38100" dist="19050" dir="2700000" algn="tl" rotWithShape="0">
                    <a:schemeClr val="dk1">
                      <a:alpha val="40000"/>
                    </a:schemeClr>
                  </a:outerShdw>
                </a:effectLst>
              </a:rPr>
              <a:t>Banking &amp; You</a:t>
            </a:r>
          </a:p>
        </p:txBody>
      </p:sp>
      <p:sp>
        <p:nvSpPr>
          <p:cNvPr id="9" name="Title 1">
            <a:extLst>
              <a:ext uri="{FF2B5EF4-FFF2-40B4-BE49-F238E27FC236}">
                <a16:creationId xmlns:a16="http://schemas.microsoft.com/office/drawing/2014/main" id="{16B03DF2-D88F-4EC8-95EC-5263A9343888}"/>
              </a:ext>
            </a:extLst>
          </p:cNvPr>
          <p:cNvSpPr txBox="1">
            <a:spLocks/>
          </p:cNvSpPr>
          <p:nvPr/>
        </p:nvSpPr>
        <p:spPr>
          <a:xfrm>
            <a:off x="8878" y="-8878"/>
            <a:ext cx="9144000" cy="1470025"/>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a:ea typeface="+mn-ea"/>
                <a:cs typeface="+mn-cs"/>
              </a:rPr>
              <a:t>How Safe is Your Money?</a:t>
            </a:r>
          </a:p>
        </p:txBody>
      </p:sp>
      <p:graphicFrame>
        <p:nvGraphicFramePr>
          <p:cNvPr id="3" name="Table 2">
            <a:extLst>
              <a:ext uri="{FF2B5EF4-FFF2-40B4-BE49-F238E27FC236}">
                <a16:creationId xmlns:a16="http://schemas.microsoft.com/office/drawing/2014/main" id="{96137DB9-CE13-4CF3-B084-CDDAA1B813AD}"/>
              </a:ext>
            </a:extLst>
          </p:cNvPr>
          <p:cNvGraphicFramePr>
            <a:graphicFrameLocks noGrp="1"/>
          </p:cNvGraphicFramePr>
          <p:nvPr>
            <p:extLst>
              <p:ext uri="{D42A27DB-BD31-4B8C-83A1-F6EECF244321}">
                <p14:modId xmlns:p14="http://schemas.microsoft.com/office/powerpoint/2010/main" val="3987470894"/>
              </p:ext>
            </p:extLst>
          </p:nvPr>
        </p:nvGraphicFramePr>
        <p:xfrm>
          <a:off x="533400" y="3247708"/>
          <a:ext cx="8153400" cy="3274340"/>
        </p:xfrm>
        <a:graphic>
          <a:graphicData uri="http://schemas.openxmlformats.org/drawingml/2006/table">
            <a:tbl>
              <a:tblPr firstRow="1" firstCol="1" bandRow="1">
                <a:tableStyleId>{F2DE63D5-997A-4646-A377-4702673A728D}</a:tableStyleId>
              </a:tblPr>
              <a:tblGrid>
                <a:gridCol w="2494853">
                  <a:extLst>
                    <a:ext uri="{9D8B030D-6E8A-4147-A177-3AD203B41FA5}">
                      <a16:colId xmlns:a16="http://schemas.microsoft.com/office/drawing/2014/main" val="153718576"/>
                    </a:ext>
                  </a:extLst>
                </a:gridCol>
                <a:gridCol w="2801805">
                  <a:extLst>
                    <a:ext uri="{9D8B030D-6E8A-4147-A177-3AD203B41FA5}">
                      <a16:colId xmlns:a16="http://schemas.microsoft.com/office/drawing/2014/main" val="2138016267"/>
                    </a:ext>
                  </a:extLst>
                </a:gridCol>
                <a:gridCol w="2856742">
                  <a:extLst>
                    <a:ext uri="{9D8B030D-6E8A-4147-A177-3AD203B41FA5}">
                      <a16:colId xmlns:a16="http://schemas.microsoft.com/office/drawing/2014/main" val="2893055419"/>
                    </a:ext>
                  </a:extLst>
                </a:gridCol>
              </a:tblGrid>
              <a:tr h="185476">
                <a:tc>
                  <a:txBody>
                    <a:bodyPr/>
                    <a:lstStyle/>
                    <a:p>
                      <a:pPr marL="0" marR="0">
                        <a:spcBef>
                          <a:spcPts val="0"/>
                        </a:spcBef>
                        <a:spcAft>
                          <a:spcPts val="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Banks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Credit Unions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54498302"/>
                  </a:ext>
                </a:extLst>
              </a:tr>
              <a:tr h="927380">
                <a:tc>
                  <a:txBody>
                    <a:bodyPr/>
                    <a:lstStyle/>
                    <a:p>
                      <a:pPr marL="0" marR="0">
                        <a:spcBef>
                          <a:spcPts val="0"/>
                        </a:spcBef>
                        <a:spcAft>
                          <a:spcPts val="0"/>
                        </a:spcAft>
                      </a:pPr>
                      <a:r>
                        <a:rPr lang="en-US" sz="1400">
                          <a:effectLst/>
                        </a:rPr>
                        <a:t>How are they regulated?</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Canada’s banks are federally regulated according to the </a:t>
                      </a:r>
                      <a:r>
                        <a:rPr lang="en-US" sz="1400" dirty="0">
                          <a:effectLst/>
                          <a:hlinkClick r:id="rId3"/>
                        </a:rPr>
                        <a:t>Bank Act</a:t>
                      </a:r>
                      <a:r>
                        <a:rPr lang="en-US" sz="1400" dirty="0">
                          <a:effectLst/>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Credit unions and Caisse populaires are regulated provincially under the </a:t>
                      </a:r>
                      <a:r>
                        <a:rPr lang="en-US" sz="1400" u="sng">
                          <a:effectLst/>
                          <a:hlinkClick r:id="rId4"/>
                        </a:rPr>
                        <a:t>FIRB</a:t>
                      </a:r>
                      <a:r>
                        <a:rPr lang="en-US" sz="1400">
                          <a:effectLst/>
                        </a:rPr>
                        <a:t> or Financial Institutions Regulation Branch.</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59676317"/>
                  </a:ext>
                </a:extLst>
              </a:tr>
              <a:tr h="2040236">
                <a:tc>
                  <a:txBody>
                    <a:bodyPr/>
                    <a:lstStyle/>
                    <a:p>
                      <a:pPr marL="0" marR="0">
                        <a:spcBef>
                          <a:spcPts val="0"/>
                        </a:spcBef>
                        <a:spcAft>
                          <a:spcPts val="0"/>
                        </a:spcAft>
                      </a:pPr>
                      <a:r>
                        <a:rPr lang="en-US" sz="1400">
                          <a:effectLst/>
                        </a:rPr>
                        <a:t>How much money is insured?</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The CDIC (</a:t>
                      </a:r>
                      <a:r>
                        <a:rPr lang="en-US" sz="1400" dirty="0">
                          <a:effectLst/>
                          <a:hlinkClick r:id="rId5"/>
                        </a:rPr>
                        <a:t>Canada Deposit Insurance Corporation</a:t>
                      </a:r>
                      <a:r>
                        <a:rPr lang="en-US" sz="1400" dirty="0">
                          <a:effectLst/>
                        </a:rPr>
                        <a:t>) ensures most Canadian deposits at a bank for up to a maximum of $100,000 per depositor in each institution. This means that if the financial institution you have your money at goes out of business, you are automatically insured for this amount.</a:t>
                      </a:r>
                    </a:p>
                    <a:p>
                      <a:pPr marL="0" marR="0">
                        <a:spcBef>
                          <a:spcPts val="0"/>
                        </a:spcBef>
                        <a:spcAft>
                          <a:spcPts val="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If you are a member of a credit union or a </a:t>
                      </a:r>
                      <a:r>
                        <a:rPr lang="en-US" sz="1400" dirty="0" err="1">
                          <a:effectLst/>
                        </a:rPr>
                        <a:t>caisse</a:t>
                      </a:r>
                      <a:r>
                        <a:rPr lang="en-US" sz="1400" dirty="0">
                          <a:effectLst/>
                        </a:rPr>
                        <a:t> </a:t>
                      </a:r>
                      <a:r>
                        <a:rPr lang="en-US" sz="1400" dirty="0" err="1">
                          <a:effectLst/>
                        </a:rPr>
                        <a:t>populaire</a:t>
                      </a:r>
                      <a:r>
                        <a:rPr lang="en-US" sz="1400" dirty="0">
                          <a:effectLst/>
                        </a:rPr>
                        <a:t> in Manitoba, your money is fully insured under the </a:t>
                      </a:r>
                      <a:r>
                        <a:rPr lang="en-US" sz="1400" dirty="0">
                          <a:effectLst/>
                          <a:hlinkClick r:id="rId6"/>
                        </a:rPr>
                        <a:t>Deposit Guarantee Corporation of Manitoba</a:t>
                      </a:r>
                      <a:r>
                        <a:rPr lang="en-US" sz="1400" dirty="0">
                          <a:effectLst/>
                        </a:rPr>
                        <a:t>. That means that ALL of your deposits are fully insured; there is no maximum limit.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92250281"/>
                  </a:ext>
                </a:extLst>
              </a:tr>
            </a:tbl>
          </a:graphicData>
        </a:graphic>
      </p:graphicFrame>
      <p:pic>
        <p:nvPicPr>
          <p:cNvPr id="6" name="Picture 5">
            <a:extLst>
              <a:ext uri="{FF2B5EF4-FFF2-40B4-BE49-F238E27FC236}">
                <a16:creationId xmlns:a16="http://schemas.microsoft.com/office/drawing/2014/main" id="{AA92F712-1552-4C6D-A517-B0E695E7A969}"/>
              </a:ext>
            </a:extLst>
          </p:cNvPr>
          <p:cNvPicPr>
            <a:picLocks noChangeAspect="1"/>
          </p:cNvPicPr>
          <p:nvPr/>
        </p:nvPicPr>
        <p:blipFill>
          <a:blip r:embed="rId7" cstate="print">
            <a:extLst>
              <a:ext uri="{BEBA8EAE-BF5A-486C-A8C5-ECC9F3942E4B}">
                <a14:imgProps xmlns:a14="http://schemas.microsoft.com/office/drawing/2010/main">
                  <a14:imgLayer r:embed="rId8">
                    <a14:imgEffect>
                      <a14:artisticPastelsSmooth/>
                    </a14:imgEffect>
                  </a14:imgLayer>
                </a14:imgProps>
              </a:ext>
              <a:ext uri="{28A0092B-C50C-407E-A947-70E740481C1C}">
                <a14:useLocalDpi xmlns:a14="http://schemas.microsoft.com/office/drawing/2010/main" val="0"/>
              </a:ext>
            </a:extLst>
          </a:blip>
          <a:stretch>
            <a:fillRect/>
          </a:stretch>
        </p:blipFill>
        <p:spPr>
          <a:xfrm rot="9244517" flipH="1">
            <a:off x="181122" y="1389193"/>
            <a:ext cx="1249319" cy="2510502"/>
          </a:xfrm>
          <a:prstGeom prst="rect">
            <a:avLst/>
          </a:prstGeom>
        </p:spPr>
      </p:pic>
      <p:sp>
        <p:nvSpPr>
          <p:cNvPr id="5" name="Content Placeholder 4">
            <a:extLst>
              <a:ext uri="{FF2B5EF4-FFF2-40B4-BE49-F238E27FC236}">
                <a16:creationId xmlns:a16="http://schemas.microsoft.com/office/drawing/2014/main" id="{F52DB7E4-FA57-4998-B3B0-30EA35AC267A}"/>
              </a:ext>
            </a:extLst>
          </p:cNvPr>
          <p:cNvSpPr>
            <a:spLocks noGrp="1"/>
          </p:cNvSpPr>
          <p:nvPr>
            <p:ph idx="1"/>
          </p:nvPr>
        </p:nvSpPr>
        <p:spPr/>
        <p:txBody>
          <a:bodyPr>
            <a:normAutofit/>
          </a:bodyPr>
          <a:lstStyle/>
          <a:p>
            <a:pPr marL="0" indent="0">
              <a:buNone/>
            </a:pPr>
            <a:r>
              <a:rPr lang="en-US" sz="2400" dirty="0"/>
              <a:t>We are lucky in Canada because we have a very stable financial system. One of the reasons for this is because the Bank of Canada oversees the operation of financial institutions and there are many regulations and laws in place to protect the system. </a:t>
            </a:r>
          </a:p>
          <a:p>
            <a:pPr marL="0" indent="0">
              <a:buNone/>
            </a:pPr>
            <a:endParaRPr lang="en-US" sz="2400" dirty="0"/>
          </a:p>
        </p:txBody>
      </p:sp>
    </p:spTree>
    <p:extLst>
      <p:ext uri="{BB962C8B-B14F-4D97-AF65-F5344CB8AC3E}">
        <p14:creationId xmlns:p14="http://schemas.microsoft.com/office/powerpoint/2010/main" val="428987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4AEC571-54E7-4B91-BEB2-11210790A0A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49102" tIns="45720" rIns="549102" bIns="45720" numCol="1" anchor="ctr" anchorCtr="0" compatLnSpc="1">
            <a:prstTxWarp prst="textNoShape">
              <a:avLst/>
            </a:prstTxWarp>
            <a:spAutoFit/>
          </a:bodyPr>
          <a:lstStyle/>
          <a:p>
            <a:endParaRPr lang="en-US" dirty="0"/>
          </a:p>
        </p:txBody>
      </p:sp>
      <p:pic>
        <p:nvPicPr>
          <p:cNvPr id="2049" name="Picture 1">
            <a:extLst>
              <a:ext uri="{FF2B5EF4-FFF2-40B4-BE49-F238E27FC236}">
                <a16:creationId xmlns:a16="http://schemas.microsoft.com/office/drawing/2014/main" id="{A233ECA3-BFCF-4888-A6E5-87702CC09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352800"/>
            <a:ext cx="1057275" cy="9874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D58BEC7D-4A91-462F-8A32-49A90748F743}"/>
              </a:ext>
            </a:extLst>
          </p:cNvPr>
          <p:cNvSpPr>
            <a:spLocks noChangeArrowheads="1"/>
          </p:cNvSpPr>
          <p:nvPr/>
        </p:nvSpPr>
        <p:spPr bwMode="auto">
          <a:xfrm>
            <a:off x="2067595" y="3272135"/>
            <a:ext cx="439921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7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Financial Institutions and You</a:t>
            </a:r>
            <a:endParaRPr kumimoji="0" lang="en-US" altLang="en-US" sz="600" b="0" i="0" u="none" strike="noStrike" cap="none" normalizeH="0" baseline="0" dirty="0">
              <a:ln>
                <a:noFill/>
              </a:ln>
              <a:solidFill>
                <a:srgbClr val="0070C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7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Assignment #1 (a)</a:t>
            </a:r>
            <a:endParaRPr kumimoji="0" lang="en-US" altLang="en-US" sz="1800" b="0" i="0" u="none" strike="noStrike" cap="none" normalizeH="0" baseline="0" dirty="0">
              <a:ln>
                <a:noFill/>
              </a:ln>
              <a:solidFill>
                <a:srgbClr val="0070C0"/>
              </a:solidFill>
              <a:effectLst/>
              <a:latin typeface="Arial" panose="020B0604020202020204" pitchFamily="34" charset="0"/>
            </a:endParaRPr>
          </a:p>
        </p:txBody>
      </p:sp>
      <p:pic>
        <p:nvPicPr>
          <p:cNvPr id="7" name="Picture 6">
            <a:extLst>
              <a:ext uri="{FF2B5EF4-FFF2-40B4-BE49-F238E27FC236}">
                <a16:creationId xmlns:a16="http://schemas.microsoft.com/office/drawing/2014/main" id="{7514C6B4-4245-4C46-9E6E-F1FF546AC5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609600"/>
            <a:ext cx="1523829" cy="1523829"/>
          </a:xfrm>
          <a:prstGeom prst="rect">
            <a:avLst/>
          </a:prstGeom>
        </p:spPr>
      </p:pic>
    </p:spTree>
    <p:extLst>
      <p:ext uri="{BB962C8B-B14F-4D97-AF65-F5344CB8AC3E}">
        <p14:creationId xmlns:p14="http://schemas.microsoft.com/office/powerpoint/2010/main" val="207874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p:spPr>
        <p:style>
          <a:lnRef idx="0">
            <a:schemeClr val="accent5"/>
          </a:lnRef>
          <a:fillRef idx="3">
            <a:schemeClr val="accent5"/>
          </a:fillRef>
          <a:effectRef idx="3">
            <a:schemeClr val="accent5"/>
          </a:effectRef>
          <a:fontRef idx="minor">
            <a:schemeClr val="lt1"/>
          </a:fontRef>
        </p:style>
        <p:txBody>
          <a:bodyPr>
            <a:normAutofit/>
          </a:bodyPr>
          <a:lstStyle/>
          <a:p>
            <a:r>
              <a:rPr lang="en-US" sz="6000" dirty="0">
                <a:ln w="0"/>
                <a:solidFill>
                  <a:schemeClr val="tx1"/>
                </a:solidFill>
                <a:effectLst>
                  <a:outerShdw blurRad="38100" dist="19050" dir="2700000" algn="tl" rotWithShape="0">
                    <a:schemeClr val="dk1">
                      <a:alpha val="40000"/>
                    </a:schemeClr>
                  </a:outerShdw>
                </a:effectLst>
              </a:rPr>
              <a:t>Banking &amp; You</a:t>
            </a:r>
          </a:p>
        </p:txBody>
      </p:sp>
      <p:sp>
        <p:nvSpPr>
          <p:cNvPr id="5" name="Content Placeholder 4">
            <a:extLst>
              <a:ext uri="{FF2B5EF4-FFF2-40B4-BE49-F238E27FC236}">
                <a16:creationId xmlns:a16="http://schemas.microsoft.com/office/drawing/2014/main" id="{F52DB7E4-FA57-4998-B3B0-30EA35AC267A}"/>
              </a:ext>
            </a:extLst>
          </p:cNvPr>
          <p:cNvSpPr>
            <a:spLocks noGrp="1"/>
          </p:cNvSpPr>
          <p:nvPr>
            <p:ph idx="1"/>
          </p:nvPr>
        </p:nvSpPr>
        <p:spPr>
          <a:xfrm>
            <a:off x="228600" y="1600200"/>
            <a:ext cx="8458200" cy="5029200"/>
          </a:xfrm>
        </p:spPr>
        <p:txBody>
          <a:bodyPr>
            <a:noAutofit/>
          </a:bodyPr>
          <a:lstStyle/>
          <a:p>
            <a:r>
              <a:rPr lang="en-US" sz="2400" dirty="0"/>
              <a:t>A </a:t>
            </a:r>
            <a:r>
              <a:rPr lang="en-US" sz="2400" b="1" dirty="0" err="1"/>
              <a:t>chequing</a:t>
            </a:r>
            <a:r>
              <a:rPr lang="en-US" sz="2400" b="1" dirty="0"/>
              <a:t> account</a:t>
            </a:r>
            <a:r>
              <a:rPr lang="en-US" sz="2400" dirty="0"/>
              <a:t> is a deposit account used for day-to-day spending</a:t>
            </a:r>
          </a:p>
          <a:p>
            <a:r>
              <a:rPr lang="en-US" sz="2400" dirty="0"/>
              <a:t>It is called a </a:t>
            </a:r>
            <a:r>
              <a:rPr lang="en-US" sz="2400" dirty="0" err="1"/>
              <a:t>chequing</a:t>
            </a:r>
            <a:r>
              <a:rPr lang="en-US" sz="2400" dirty="0"/>
              <a:t> account because before debit cards came along, writing </a:t>
            </a:r>
            <a:r>
              <a:rPr lang="en-US" sz="2400" dirty="0" err="1"/>
              <a:t>cheques</a:t>
            </a:r>
            <a:r>
              <a:rPr lang="en-US" sz="2400" dirty="0"/>
              <a:t> was the primary way individuals paid for items when they weren’t using cash</a:t>
            </a:r>
          </a:p>
          <a:p>
            <a:r>
              <a:rPr lang="en-US" sz="2400" dirty="0"/>
              <a:t>You can deposit and withdraw money from a </a:t>
            </a:r>
            <a:r>
              <a:rPr lang="en-US" sz="2400" dirty="0" err="1"/>
              <a:t>chequing</a:t>
            </a:r>
            <a:r>
              <a:rPr lang="en-US" sz="2400" dirty="0"/>
              <a:t> account and if you wish, your </a:t>
            </a:r>
            <a:r>
              <a:rPr lang="en-US" sz="2400" dirty="0" err="1"/>
              <a:t>chequing</a:t>
            </a:r>
            <a:r>
              <a:rPr lang="en-US" sz="2400" dirty="0"/>
              <a:t> account can be connected to a debit card or </a:t>
            </a:r>
            <a:r>
              <a:rPr lang="en-US" sz="2400" dirty="0" err="1"/>
              <a:t>cheques</a:t>
            </a:r>
            <a:endParaRPr lang="en-US" sz="2400" dirty="0"/>
          </a:p>
          <a:p>
            <a:r>
              <a:rPr lang="en-US" sz="2400" dirty="0"/>
              <a:t>Some banks and credit unions also pay a low interest rate on the balance in your </a:t>
            </a:r>
            <a:r>
              <a:rPr lang="en-US" sz="2400" dirty="0" err="1"/>
              <a:t>chequing</a:t>
            </a:r>
            <a:r>
              <a:rPr lang="en-US" sz="2400" dirty="0"/>
              <a:t> account</a:t>
            </a:r>
          </a:p>
          <a:p>
            <a:r>
              <a:rPr lang="en-US" sz="2400" b="1" dirty="0" err="1"/>
              <a:t>Chequing</a:t>
            </a:r>
            <a:r>
              <a:rPr lang="en-US" sz="2400" b="1" dirty="0"/>
              <a:t> accounts are designed to be used for day-to-day transactions</a:t>
            </a:r>
            <a:r>
              <a:rPr lang="en-US" sz="2400" dirty="0"/>
              <a:t> and if you use this account for your spending (purchases, bills) then it will be easier to track your money flow. </a:t>
            </a:r>
          </a:p>
        </p:txBody>
      </p:sp>
      <p:sp>
        <p:nvSpPr>
          <p:cNvPr id="9" name="Title 1">
            <a:extLst>
              <a:ext uri="{FF2B5EF4-FFF2-40B4-BE49-F238E27FC236}">
                <a16:creationId xmlns:a16="http://schemas.microsoft.com/office/drawing/2014/main" id="{16B03DF2-D88F-4EC8-95EC-5263A9343888}"/>
              </a:ext>
            </a:extLst>
          </p:cNvPr>
          <p:cNvSpPr txBox="1">
            <a:spLocks/>
          </p:cNvSpPr>
          <p:nvPr/>
        </p:nvSpPr>
        <p:spPr>
          <a:xfrm>
            <a:off x="8878" y="-8878"/>
            <a:ext cx="9144000" cy="1470025"/>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err="1">
                <a:ln w="0"/>
                <a:solidFill>
                  <a:prstClr val="black"/>
                </a:solidFill>
                <a:effectLst>
                  <a:outerShdw blurRad="38100" dist="19050" dir="2700000" algn="tl" rotWithShape="0">
                    <a:prstClr val="black">
                      <a:alpha val="40000"/>
                    </a:prstClr>
                  </a:outerShdw>
                </a:effectLst>
                <a:uLnTx/>
                <a:uFillTx/>
                <a:latin typeface="Calibri"/>
                <a:ea typeface="+mn-ea"/>
                <a:cs typeface="+mn-cs"/>
              </a:rPr>
              <a:t>Chequing</a:t>
            </a:r>
            <a:r>
              <a:rPr kumimoji="0" lang="en-US" sz="6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a:ea typeface="+mn-ea"/>
                <a:cs typeface="+mn-cs"/>
              </a:rPr>
              <a:t> Accounts</a:t>
            </a:r>
          </a:p>
        </p:txBody>
      </p:sp>
    </p:spTree>
    <p:extLst>
      <p:ext uri="{BB962C8B-B14F-4D97-AF65-F5344CB8AC3E}">
        <p14:creationId xmlns:p14="http://schemas.microsoft.com/office/powerpoint/2010/main" val="9181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E136564-9AFC-4EDC-A157-6FA0455480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 y="457200"/>
            <a:ext cx="9144000" cy="5952901"/>
          </a:xfrm>
          <a:prstGeom prst="rect">
            <a:avLst/>
          </a:prstGeom>
        </p:spPr>
      </p:pic>
    </p:spTree>
    <p:extLst>
      <p:ext uri="{BB962C8B-B14F-4D97-AF65-F5344CB8AC3E}">
        <p14:creationId xmlns:p14="http://schemas.microsoft.com/office/powerpoint/2010/main" val="4196197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C757593-D59D-4E7B-B004-D77861B0D490}"/>
              </a:ext>
            </a:extLst>
          </p:cNvPr>
          <p:cNvGraphicFramePr>
            <a:graphicFrameLocks noGrp="1"/>
          </p:cNvGraphicFramePr>
          <p:nvPr>
            <p:extLst>
              <p:ext uri="{D42A27DB-BD31-4B8C-83A1-F6EECF244321}">
                <p14:modId xmlns:p14="http://schemas.microsoft.com/office/powerpoint/2010/main" val="2795552088"/>
              </p:ext>
            </p:extLst>
          </p:nvPr>
        </p:nvGraphicFramePr>
        <p:xfrm>
          <a:off x="376305" y="298518"/>
          <a:ext cx="7848600" cy="6129430"/>
        </p:xfrm>
        <a:graphic>
          <a:graphicData uri="http://schemas.openxmlformats.org/drawingml/2006/table">
            <a:tbl>
              <a:tblPr firstRow="1" firstCol="1" bandRow="1"/>
              <a:tblGrid>
                <a:gridCol w="2615640">
                  <a:extLst>
                    <a:ext uri="{9D8B030D-6E8A-4147-A177-3AD203B41FA5}">
                      <a16:colId xmlns:a16="http://schemas.microsoft.com/office/drawing/2014/main" val="1664852507"/>
                    </a:ext>
                  </a:extLst>
                </a:gridCol>
                <a:gridCol w="2616480">
                  <a:extLst>
                    <a:ext uri="{9D8B030D-6E8A-4147-A177-3AD203B41FA5}">
                      <a16:colId xmlns:a16="http://schemas.microsoft.com/office/drawing/2014/main" val="318973956"/>
                    </a:ext>
                  </a:extLst>
                </a:gridCol>
                <a:gridCol w="2616480">
                  <a:extLst>
                    <a:ext uri="{9D8B030D-6E8A-4147-A177-3AD203B41FA5}">
                      <a16:colId xmlns:a16="http://schemas.microsoft.com/office/drawing/2014/main" val="2764102447"/>
                    </a:ext>
                  </a:extLst>
                </a:gridCol>
              </a:tblGrid>
              <a:tr h="393290">
                <a:tc>
                  <a:txBody>
                    <a:bodyPr/>
                    <a:lstStyle/>
                    <a:p>
                      <a:pPr marL="0" marR="0" algn="ctr">
                        <a:spcBef>
                          <a:spcPts val="0"/>
                        </a:spcBef>
                        <a:spcAft>
                          <a:spcPts val="0"/>
                        </a:spcAft>
                        <a:tabLst>
                          <a:tab pos="1650365" algn="l"/>
                        </a:tabLst>
                      </a:pPr>
                      <a:r>
                        <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Step 1: </a:t>
                      </a:r>
                      <a:br>
                        <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Identify Your Banking Habits</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718" marR="61718" marT="0" marB="0">
                    <a:lnL w="12700" cap="flat" cmpd="sng" algn="ctr">
                      <a:solidFill>
                        <a:srgbClr val="F7CAAC"/>
                      </a:solidFill>
                      <a:prstDash val="solid"/>
                      <a:round/>
                      <a:headEnd type="none" w="med" len="med"/>
                      <a:tailEnd type="none" w="med" len="med"/>
                    </a:lnL>
                    <a:lnR w="12700" cap="flat" cmpd="sng" algn="ctr">
                      <a:solidFill>
                        <a:srgbClr val="F7CAAC"/>
                      </a:solidFill>
                      <a:prstDash val="solid"/>
                      <a:round/>
                      <a:headEnd type="none" w="med" len="med"/>
                      <a:tailEnd type="none" w="med" len="med"/>
                    </a:lnR>
                    <a:lnT w="12700" cap="flat" cmpd="sng" algn="ctr">
                      <a:solidFill>
                        <a:srgbClr val="F7CAAC"/>
                      </a:solidFill>
                      <a:prstDash val="solid"/>
                      <a:round/>
                      <a:headEnd type="none" w="med" len="med"/>
                      <a:tailEnd type="none" w="med" len="med"/>
                    </a:lnT>
                    <a:lnB w="19050" cap="flat" cmpd="sng" algn="ctr">
                      <a:solidFill>
                        <a:srgbClr val="F4B083"/>
                      </a:solidFill>
                      <a:prstDash val="solid"/>
                      <a:round/>
                      <a:headEnd type="none" w="med" len="med"/>
                      <a:tailEnd type="none" w="med" len="med"/>
                    </a:lnB>
                    <a:solidFill>
                      <a:schemeClr val="accent6">
                        <a:lumMod val="75000"/>
                      </a:schemeClr>
                    </a:solidFill>
                  </a:tcPr>
                </a:tc>
                <a:tc>
                  <a:txBody>
                    <a:bodyPr/>
                    <a:lstStyle/>
                    <a:p>
                      <a:pPr marL="0" marR="0" algn="ctr">
                        <a:spcBef>
                          <a:spcPts val="0"/>
                        </a:spcBef>
                        <a:spcAft>
                          <a:spcPts val="0"/>
                        </a:spcAft>
                        <a:tabLst>
                          <a:tab pos="1650365" algn="l"/>
                        </a:tabLst>
                      </a:pPr>
                      <a:r>
                        <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Step 2: </a:t>
                      </a:r>
                      <a:br>
                        <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Shop Around</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718" marR="61718" marT="0" marB="0">
                    <a:lnL w="12700" cap="flat" cmpd="sng" algn="ctr">
                      <a:solidFill>
                        <a:srgbClr val="F7CAAC"/>
                      </a:solidFill>
                      <a:prstDash val="solid"/>
                      <a:round/>
                      <a:headEnd type="none" w="med" len="med"/>
                      <a:tailEnd type="none" w="med" len="med"/>
                    </a:lnL>
                    <a:lnR w="12700" cap="flat" cmpd="sng" algn="ctr">
                      <a:solidFill>
                        <a:srgbClr val="F7CAAC"/>
                      </a:solidFill>
                      <a:prstDash val="solid"/>
                      <a:round/>
                      <a:headEnd type="none" w="med" len="med"/>
                      <a:tailEnd type="none" w="med" len="med"/>
                    </a:lnR>
                    <a:lnT w="12700" cap="flat" cmpd="sng" algn="ctr">
                      <a:solidFill>
                        <a:srgbClr val="F7CAAC"/>
                      </a:solidFill>
                      <a:prstDash val="solid"/>
                      <a:round/>
                      <a:headEnd type="none" w="med" len="med"/>
                      <a:tailEnd type="none" w="med" len="med"/>
                    </a:lnT>
                    <a:lnB w="19050" cap="flat" cmpd="sng" algn="ctr">
                      <a:solidFill>
                        <a:srgbClr val="F4B083"/>
                      </a:solidFill>
                      <a:prstDash val="solid"/>
                      <a:round/>
                      <a:headEnd type="none" w="med" len="med"/>
                      <a:tailEnd type="none" w="med" len="med"/>
                    </a:lnB>
                    <a:solidFill>
                      <a:schemeClr val="accent6">
                        <a:lumMod val="75000"/>
                      </a:schemeClr>
                    </a:solidFill>
                  </a:tcPr>
                </a:tc>
                <a:tc>
                  <a:txBody>
                    <a:bodyPr/>
                    <a:lstStyle/>
                    <a:p>
                      <a:pPr marL="0" marR="0" algn="ctr">
                        <a:spcBef>
                          <a:spcPts val="0"/>
                        </a:spcBef>
                        <a:spcAft>
                          <a:spcPts val="0"/>
                        </a:spcAft>
                        <a:tabLst>
                          <a:tab pos="1650365" algn="l"/>
                        </a:tabLst>
                      </a:pPr>
                      <a:r>
                        <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Step 3: </a:t>
                      </a:r>
                      <a:br>
                        <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Make the Final Decision</a:t>
                      </a:r>
                      <a:endParaRPr lang="en-US"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1718" marR="61718" marT="0" marB="0">
                    <a:lnL w="12700" cap="flat" cmpd="sng" algn="ctr">
                      <a:solidFill>
                        <a:srgbClr val="F7CAAC"/>
                      </a:solidFill>
                      <a:prstDash val="solid"/>
                      <a:round/>
                      <a:headEnd type="none" w="med" len="med"/>
                      <a:tailEnd type="none" w="med" len="med"/>
                    </a:lnL>
                    <a:lnR w="12700" cap="flat" cmpd="sng" algn="ctr">
                      <a:solidFill>
                        <a:srgbClr val="F7CAAC"/>
                      </a:solidFill>
                      <a:prstDash val="solid"/>
                      <a:round/>
                      <a:headEnd type="none" w="med" len="med"/>
                      <a:tailEnd type="none" w="med" len="med"/>
                    </a:lnR>
                    <a:lnT w="12700" cap="flat" cmpd="sng" algn="ctr">
                      <a:solidFill>
                        <a:srgbClr val="F7CAAC"/>
                      </a:solidFill>
                      <a:prstDash val="solid"/>
                      <a:round/>
                      <a:headEnd type="none" w="med" len="med"/>
                      <a:tailEnd type="none" w="med" len="med"/>
                    </a:lnT>
                    <a:lnB w="19050" cap="flat" cmpd="sng" algn="ctr">
                      <a:solidFill>
                        <a:srgbClr val="F4B083"/>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50314319"/>
                  </a:ext>
                </a:extLst>
              </a:tr>
              <a:tr h="5702710">
                <a:tc>
                  <a:txBody>
                    <a:bodyPr/>
                    <a:lstStyle/>
                    <a:p>
                      <a:pPr marL="342900" marR="0" lvl="0" indent="-342900">
                        <a:spcBef>
                          <a:spcPts val="0"/>
                        </a:spcBef>
                        <a:spcAft>
                          <a:spcPts val="0"/>
                        </a:spcAft>
                        <a:buFont typeface="Symbol" panose="05050102010706020507" pitchFamily="18" charset="2"/>
                        <a:buChar char=""/>
                        <a:tabLst>
                          <a:tab pos="1650365" algn="l"/>
                        </a:tabLs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Consider how often you bank</a:t>
                      </a:r>
                      <a:r>
                        <a:rPr lang="en-US" sz="1400">
                          <a:effectLst/>
                          <a:latin typeface="Calibri" panose="020F0502020204030204" pitchFamily="34" charset="0"/>
                          <a:ea typeface="Times New Roman" panose="02020603050405020304" pitchFamily="18" charset="0"/>
                          <a:cs typeface="Times New Roman" panose="02020603050405020304" pitchFamily="18" charset="0"/>
                        </a:rPr>
                        <a:t> (add up the number of transactions you typically do in a month and make sure that’s included in your banking package)</a:t>
                      </a:r>
                    </a:p>
                    <a:p>
                      <a:pPr marL="0" marR="0">
                        <a:spcBef>
                          <a:spcPts val="0"/>
                        </a:spcBef>
                        <a:spcAft>
                          <a:spcPts val="0"/>
                        </a:spcAft>
                        <a:tabLst>
                          <a:tab pos="1650365" algn="l"/>
                        </a:tabLs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1650365" algn="l"/>
                        </a:tabLs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Consider where you bank </a:t>
                      </a:r>
                      <a:r>
                        <a:rPr lang="en-US" sz="1400">
                          <a:effectLst/>
                          <a:latin typeface="Calibri" panose="020F0502020204030204" pitchFamily="34" charset="0"/>
                          <a:ea typeface="Times New Roman" panose="02020603050405020304" pitchFamily="18" charset="0"/>
                          <a:cs typeface="Times New Roman" panose="02020603050405020304" pitchFamily="18" charset="0"/>
                        </a:rPr>
                        <a:t>(do you prefer to use an ATM, bank online, over the phone or in-branch? Make sure your preference is available at the bank or credit union you are considering)</a:t>
                      </a:r>
                    </a:p>
                    <a:p>
                      <a:pPr marL="0" marR="0">
                        <a:spcBef>
                          <a:spcPts val="0"/>
                        </a:spcBef>
                        <a:spcAft>
                          <a:spcPts val="0"/>
                        </a:spcAft>
                        <a:tabLst>
                          <a:tab pos="1650365" algn="l"/>
                        </a:tabLst>
                      </a:pPr>
                      <a:r>
                        <a:rPr lang="en-US" sz="140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tabLst>
                          <a:tab pos="1650365" algn="l"/>
                        </a:tabLs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1650365" algn="l"/>
                        </a:tabLs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Think about what features you need </a:t>
                      </a:r>
                      <a:r>
                        <a:rPr lang="en-US" sz="1400">
                          <a:effectLst/>
                          <a:latin typeface="Calibri" panose="020F0502020204030204" pitchFamily="34" charset="0"/>
                          <a:ea typeface="Times New Roman" panose="02020603050405020304" pitchFamily="18" charset="0"/>
                          <a:cs typeface="Times New Roman" panose="02020603050405020304" pitchFamily="18" charset="0"/>
                        </a:rPr>
                        <a:t>(search for a chequing account that offers any additional features you might need such as personalized cheques, overdraft protection, safety deposit boxes, online spending trackers, etc.)</a:t>
                      </a:r>
                    </a:p>
                  </a:txBody>
                  <a:tcPr marL="61718" marR="61718" marT="0" marB="0">
                    <a:lnL w="12700" cap="flat" cmpd="sng" algn="ctr">
                      <a:solidFill>
                        <a:srgbClr val="F7CAAC"/>
                      </a:solidFill>
                      <a:prstDash val="solid"/>
                      <a:round/>
                      <a:headEnd type="none" w="med" len="med"/>
                      <a:tailEnd type="none" w="med" len="med"/>
                    </a:lnL>
                    <a:lnR w="12700" cap="flat" cmpd="sng" algn="ctr">
                      <a:solidFill>
                        <a:srgbClr val="F7CAAC"/>
                      </a:solidFill>
                      <a:prstDash val="solid"/>
                      <a:round/>
                      <a:headEnd type="none" w="med" len="med"/>
                      <a:tailEnd type="none" w="med" len="med"/>
                    </a:lnR>
                    <a:lnT w="19050" cap="flat" cmpd="sng" algn="ctr">
                      <a:solidFill>
                        <a:srgbClr val="F4B083"/>
                      </a:solidFill>
                      <a:prstDash val="solid"/>
                      <a:round/>
                      <a:headEnd type="none" w="med" len="med"/>
                      <a:tailEnd type="none" w="med" len="med"/>
                    </a:lnT>
                    <a:lnB w="12700" cap="flat" cmpd="sng" algn="ctr">
                      <a:solidFill>
                        <a:srgbClr val="F7CAAC"/>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tabLst>
                          <a:tab pos="1650365" algn="l"/>
                        </a:tabLst>
                      </a:pPr>
                      <a:r>
                        <a:rPr lang="en-US" sz="1400" b="1">
                          <a:effectLst/>
                          <a:latin typeface="Calibri" panose="020F0502020204030204" pitchFamily="34" charset="0"/>
                          <a:ea typeface="Times New Roman" panose="02020603050405020304" pitchFamily="18" charset="0"/>
                          <a:cs typeface="Times New Roman" panose="02020603050405020304" pitchFamily="18" charset="0"/>
                        </a:rPr>
                        <a:t>Think about the services you need and look for a bank or credit union that can meet these needs</a:t>
                      </a:r>
                      <a:r>
                        <a:rPr lang="en-US" sz="1400">
                          <a:effectLst/>
                          <a:latin typeface="Calibri" panose="020F0502020204030204" pitchFamily="34" charset="0"/>
                          <a:ea typeface="Times New Roman" panose="02020603050405020304" pitchFamily="18" charset="0"/>
                          <a:cs typeface="Times New Roman" panose="02020603050405020304" pitchFamily="18" charset="0"/>
                        </a:rPr>
                        <a:t>. You can use the FCAC Account Comparison tool to find the account that best suits your needs</a:t>
                      </a:r>
                    </a:p>
                    <a:p>
                      <a:pPr marL="0" marR="0">
                        <a:spcBef>
                          <a:spcPts val="0"/>
                        </a:spcBef>
                        <a:spcAft>
                          <a:spcPts val="0"/>
                        </a:spcAft>
                        <a:tabLst>
                          <a:tab pos="1650365" algn="l"/>
                        </a:tabLst>
                      </a:pPr>
                      <a:r>
                        <a:rPr lang="en-US" sz="140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tabLst>
                          <a:tab pos="1650365" algn="l"/>
                        </a:tabLst>
                      </a:pPr>
                      <a:r>
                        <a:rPr lang="en-US" sz="140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tabLst>
                          <a:tab pos="1650365" algn="l"/>
                        </a:tabLst>
                      </a:pPr>
                      <a:r>
                        <a:rPr lang="en-US" sz="140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tabLst>
                          <a:tab pos="1650365" algn="l"/>
                        </a:tabLst>
                      </a:pPr>
                      <a:r>
                        <a:rPr lang="en-US" sz="140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tabLst>
                          <a:tab pos="1650365" algn="l"/>
                        </a:tabLst>
                      </a:pPr>
                      <a:r>
                        <a:rPr lang="en-US" sz="140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tabLst>
                          <a:tab pos="1650365" algn="l"/>
                        </a:tabLst>
                      </a:pPr>
                      <a:r>
                        <a:rPr lang="en-US" sz="140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tabLst>
                          <a:tab pos="1650365" algn="l"/>
                        </a:tabLst>
                      </a:pPr>
                      <a:r>
                        <a:rPr lang="en-US" sz="140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tabLst>
                          <a:tab pos="1650365" algn="l"/>
                        </a:tabLst>
                      </a:pPr>
                      <a:r>
                        <a:rPr lang="en-US" sz="140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tabLst>
                          <a:tab pos="1650365" algn="l"/>
                        </a:tabLst>
                      </a:pPr>
                      <a:r>
                        <a:rPr lang="en-US" sz="140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gn="ctr">
                        <a:spcBef>
                          <a:spcPts val="0"/>
                        </a:spcBef>
                        <a:spcAft>
                          <a:spcPts val="0"/>
                        </a:spcAft>
                        <a:tabLst>
                          <a:tab pos="1650365" algn="l"/>
                        </a:tabLst>
                      </a:pPr>
                      <a:r>
                        <a:rPr lang="en-US" sz="1400" u="sng">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FCAC Account Comparison Tool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1718" marR="61718" marT="0" marB="0">
                    <a:lnL w="12700" cap="flat" cmpd="sng" algn="ctr">
                      <a:solidFill>
                        <a:srgbClr val="F7CAAC"/>
                      </a:solidFill>
                      <a:prstDash val="solid"/>
                      <a:round/>
                      <a:headEnd type="none" w="med" len="med"/>
                      <a:tailEnd type="none" w="med" len="med"/>
                    </a:lnL>
                    <a:lnR w="12700" cap="flat" cmpd="sng" algn="ctr">
                      <a:solidFill>
                        <a:srgbClr val="F7CAAC"/>
                      </a:solidFill>
                      <a:prstDash val="solid"/>
                      <a:round/>
                      <a:headEnd type="none" w="med" len="med"/>
                      <a:tailEnd type="none" w="med" len="med"/>
                    </a:lnR>
                    <a:lnT w="19050" cap="flat" cmpd="sng" algn="ctr">
                      <a:solidFill>
                        <a:srgbClr val="F4B083"/>
                      </a:solidFill>
                      <a:prstDash val="solid"/>
                      <a:round/>
                      <a:headEnd type="none" w="med" len="med"/>
                      <a:tailEnd type="none" w="med" len="med"/>
                    </a:lnT>
                    <a:lnB w="12700" cap="flat" cmpd="sng" algn="ctr">
                      <a:solidFill>
                        <a:srgbClr val="F7CAAC"/>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tabLst>
                          <a:tab pos="1650365" algn="l"/>
                        </a:tabLs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Make sure you understand what is included in the account and how much you’ll pay</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(be sure to ask about: monthly fees, the number and types of transactions included, extra fees that may be charged for certain transactions or if you go over your limit, discounts on fees, discounts if you are a youth or student, extra fees if you use another financial institution’s ATM, etc.)</a:t>
                      </a:r>
                    </a:p>
                    <a:p>
                      <a:pPr marL="0" marR="0">
                        <a:spcBef>
                          <a:spcPts val="0"/>
                        </a:spcBef>
                        <a:spcAft>
                          <a:spcPts val="0"/>
                        </a:spcAft>
                        <a:tabLst>
                          <a:tab pos="1650365" algn="l"/>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tabLst>
                          <a:tab pos="1650365" algn="l"/>
                        </a:tabLs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Make a choice based on the services that are important to you</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including: cost, customer service, ease of use</a:t>
                      </a:r>
                    </a:p>
                  </a:txBody>
                  <a:tcPr marL="61718" marR="61718" marT="0" marB="0">
                    <a:lnL w="12700" cap="flat" cmpd="sng" algn="ctr">
                      <a:solidFill>
                        <a:srgbClr val="F7CAAC"/>
                      </a:solidFill>
                      <a:prstDash val="solid"/>
                      <a:round/>
                      <a:headEnd type="none" w="med" len="med"/>
                      <a:tailEnd type="none" w="med" len="med"/>
                    </a:lnL>
                    <a:lnR w="12700" cap="flat" cmpd="sng" algn="ctr">
                      <a:solidFill>
                        <a:srgbClr val="F7CAAC"/>
                      </a:solidFill>
                      <a:prstDash val="solid"/>
                      <a:round/>
                      <a:headEnd type="none" w="med" len="med"/>
                      <a:tailEnd type="none" w="med" len="med"/>
                    </a:lnR>
                    <a:lnT w="19050" cap="flat" cmpd="sng" algn="ctr">
                      <a:solidFill>
                        <a:srgbClr val="F4B083"/>
                      </a:solidFill>
                      <a:prstDash val="solid"/>
                      <a:round/>
                      <a:headEnd type="none" w="med" len="med"/>
                      <a:tailEnd type="none" w="med" len="med"/>
                    </a:lnT>
                    <a:lnB w="12700" cap="flat" cmpd="sng" algn="ctr">
                      <a:solidFill>
                        <a:srgbClr val="F7CAAC"/>
                      </a:solidFill>
                      <a:prstDash val="solid"/>
                      <a:round/>
                      <a:headEnd type="none" w="med" len="med"/>
                      <a:tailEnd type="none" w="med" len="med"/>
                    </a:lnB>
                  </a:tcPr>
                </a:tc>
                <a:extLst>
                  <a:ext uri="{0D108BD9-81ED-4DB2-BD59-A6C34878D82A}">
                    <a16:rowId xmlns:a16="http://schemas.microsoft.com/office/drawing/2014/main" val="13752434"/>
                  </a:ext>
                </a:extLst>
              </a:tr>
            </a:tbl>
          </a:graphicData>
        </a:graphic>
      </p:graphicFrame>
      <p:sp>
        <p:nvSpPr>
          <p:cNvPr id="3" name="Right Arrow 1">
            <a:extLst>
              <a:ext uri="{FF2B5EF4-FFF2-40B4-BE49-F238E27FC236}">
                <a16:creationId xmlns:a16="http://schemas.microsoft.com/office/drawing/2014/main" id="{74F58918-9647-4FCD-A8CC-ED4AF75F74FD}"/>
              </a:ext>
            </a:extLst>
          </p:cNvPr>
          <p:cNvSpPr/>
          <p:nvPr/>
        </p:nvSpPr>
        <p:spPr>
          <a:xfrm>
            <a:off x="2608174" y="4940332"/>
            <a:ext cx="820826" cy="40148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2051" name="Picture 2">
            <a:extLst>
              <a:ext uri="{FF2B5EF4-FFF2-40B4-BE49-F238E27FC236}">
                <a16:creationId xmlns:a16="http://schemas.microsoft.com/office/drawing/2014/main" id="{8754F9B0-58E3-43BC-A735-5C5A44CD81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362200"/>
            <a:ext cx="1506363" cy="1506363"/>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5">
            <a:extLst>
              <a:ext uri="{FF2B5EF4-FFF2-40B4-BE49-F238E27FC236}">
                <a16:creationId xmlns:a16="http://schemas.microsoft.com/office/drawing/2014/main" id="{E97DF9E9-3ACC-439B-BC6A-4C4D4A918237}"/>
              </a:ext>
            </a:extLst>
          </p:cNvPr>
          <p:cNvSpPr/>
          <p:nvPr/>
        </p:nvSpPr>
        <p:spPr>
          <a:xfrm>
            <a:off x="5105400" y="4940332"/>
            <a:ext cx="820826" cy="39943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TextBox 3">
            <a:extLst>
              <a:ext uri="{FF2B5EF4-FFF2-40B4-BE49-F238E27FC236}">
                <a16:creationId xmlns:a16="http://schemas.microsoft.com/office/drawing/2014/main" id="{464C6BC2-D5C2-4186-A192-80943A82182F}"/>
              </a:ext>
            </a:extLst>
          </p:cNvPr>
          <p:cNvSpPr txBox="1"/>
          <p:nvPr/>
        </p:nvSpPr>
        <p:spPr>
          <a:xfrm>
            <a:off x="376305" y="6172200"/>
            <a:ext cx="7848600" cy="461665"/>
          </a:xfrm>
          <a:prstGeom prst="rect">
            <a:avLst/>
          </a:prstGeom>
          <a:noFill/>
        </p:spPr>
        <p:txBody>
          <a:bodyPr wrap="square" rtlCol="0">
            <a:spAutoFit/>
          </a:bodyPr>
          <a:lstStyle/>
          <a:p>
            <a:r>
              <a:rPr lang="en-US" sz="1000" dirty="0"/>
              <a:t>For more information, please visit: </a:t>
            </a:r>
            <a:r>
              <a:rPr lang="en-US" sz="1000" u="sng" dirty="0">
                <a:hlinkClick r:id="rId4"/>
              </a:rPr>
              <a:t>https://www.canada.ca/en/financial-consumer-agency/services/banking/bank-accounts/chequing-accounts.html</a:t>
            </a:r>
            <a:endParaRPr lang="en-US" sz="1000" dirty="0"/>
          </a:p>
          <a:p>
            <a:endParaRPr lang="en-US" sz="1400" dirty="0"/>
          </a:p>
        </p:txBody>
      </p:sp>
    </p:spTree>
    <p:extLst>
      <p:ext uri="{BB962C8B-B14F-4D97-AF65-F5344CB8AC3E}">
        <p14:creationId xmlns:p14="http://schemas.microsoft.com/office/powerpoint/2010/main" val="270186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p:spPr>
        <p:style>
          <a:lnRef idx="0">
            <a:schemeClr val="accent5"/>
          </a:lnRef>
          <a:fillRef idx="3">
            <a:schemeClr val="accent5"/>
          </a:fillRef>
          <a:effectRef idx="3">
            <a:schemeClr val="accent5"/>
          </a:effectRef>
          <a:fontRef idx="minor">
            <a:schemeClr val="lt1"/>
          </a:fontRef>
        </p:style>
        <p:txBody>
          <a:bodyPr>
            <a:normAutofit/>
          </a:bodyPr>
          <a:lstStyle/>
          <a:p>
            <a:r>
              <a:rPr lang="en-US" sz="6000" dirty="0">
                <a:ln w="0"/>
                <a:solidFill>
                  <a:schemeClr val="tx1"/>
                </a:solidFill>
                <a:effectLst>
                  <a:outerShdw blurRad="38100" dist="19050" dir="2700000" algn="tl" rotWithShape="0">
                    <a:schemeClr val="dk1">
                      <a:alpha val="40000"/>
                    </a:schemeClr>
                  </a:outerShdw>
                </a:effectLst>
              </a:rPr>
              <a:t>Banking &amp; You</a:t>
            </a:r>
          </a:p>
        </p:txBody>
      </p:sp>
      <p:sp>
        <p:nvSpPr>
          <p:cNvPr id="5" name="Content Placeholder 4">
            <a:extLst>
              <a:ext uri="{FF2B5EF4-FFF2-40B4-BE49-F238E27FC236}">
                <a16:creationId xmlns:a16="http://schemas.microsoft.com/office/drawing/2014/main" id="{F52DB7E4-FA57-4998-B3B0-30EA35AC267A}"/>
              </a:ext>
            </a:extLst>
          </p:cNvPr>
          <p:cNvSpPr>
            <a:spLocks noGrp="1"/>
          </p:cNvSpPr>
          <p:nvPr>
            <p:ph idx="1"/>
          </p:nvPr>
        </p:nvSpPr>
        <p:spPr/>
        <p:txBody>
          <a:bodyPr>
            <a:noAutofit/>
          </a:bodyPr>
          <a:lstStyle/>
          <a:p>
            <a:r>
              <a:rPr lang="en-US" sz="2400" dirty="0"/>
              <a:t>A </a:t>
            </a:r>
            <a:r>
              <a:rPr lang="en-US" sz="2400" b="1" dirty="0"/>
              <a:t>savings account</a:t>
            </a:r>
            <a:r>
              <a:rPr lang="en-US" sz="2400" dirty="0"/>
              <a:t> is a deposit account used for saving for unexpected expenses (sometimes called emergencies) or larger purchases in the future</a:t>
            </a:r>
          </a:p>
          <a:p>
            <a:endParaRPr lang="en-US" sz="2400" dirty="0"/>
          </a:p>
          <a:p>
            <a:r>
              <a:rPr lang="en-US" sz="2400" dirty="0"/>
              <a:t>Savings accounts allow for deposits and withdrawals as well; however, </a:t>
            </a:r>
            <a:r>
              <a:rPr lang="en-US" sz="2400" u="sng" dirty="0"/>
              <a:t>ideally you are making more deposits than withdrawals or you won’t save much</a:t>
            </a:r>
            <a:r>
              <a:rPr lang="en-US" sz="2400" dirty="0"/>
              <a:t>! </a:t>
            </a:r>
          </a:p>
          <a:p>
            <a:r>
              <a:rPr lang="en-US" sz="2400" dirty="0"/>
              <a:t>Banks and credit unions generally pay a modest interest rate on the balance of your savings account and may even offer a variety of savings accounts that offer higher interest rates if you meet certain criteria.</a:t>
            </a:r>
          </a:p>
          <a:p>
            <a:pPr marL="0" indent="0">
              <a:buNone/>
            </a:pPr>
            <a:endParaRPr lang="en-US" sz="2400" dirty="0"/>
          </a:p>
        </p:txBody>
      </p:sp>
      <p:sp>
        <p:nvSpPr>
          <p:cNvPr id="9" name="Title 1">
            <a:extLst>
              <a:ext uri="{FF2B5EF4-FFF2-40B4-BE49-F238E27FC236}">
                <a16:creationId xmlns:a16="http://schemas.microsoft.com/office/drawing/2014/main" id="{16B03DF2-D88F-4EC8-95EC-5263A9343888}"/>
              </a:ext>
            </a:extLst>
          </p:cNvPr>
          <p:cNvSpPr txBox="1">
            <a:spLocks/>
          </p:cNvSpPr>
          <p:nvPr/>
        </p:nvSpPr>
        <p:spPr>
          <a:xfrm>
            <a:off x="8878" y="-8878"/>
            <a:ext cx="9144000" cy="1470025"/>
          </a:xfrm>
          <a:prstGeom prst="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a:ea typeface="+mn-ea"/>
                <a:cs typeface="+mn-cs"/>
              </a:rPr>
              <a:t>Savings Accounts</a:t>
            </a:r>
          </a:p>
        </p:txBody>
      </p:sp>
    </p:spTree>
    <p:extLst>
      <p:ext uri="{BB962C8B-B14F-4D97-AF65-F5344CB8AC3E}">
        <p14:creationId xmlns:p14="http://schemas.microsoft.com/office/powerpoint/2010/main" val="3107414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1546</TotalTime>
  <Words>1105</Words>
  <Application>Microsoft Office PowerPoint</Application>
  <PresentationFormat>On-screen Show (4:3)</PresentationFormat>
  <Paragraphs>117</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Office Theme</vt:lpstr>
      <vt:lpstr>Financial Institutions</vt:lpstr>
      <vt:lpstr>Banking &amp; You</vt:lpstr>
      <vt:lpstr>Banking &amp; You</vt:lpstr>
      <vt:lpstr>Banking &amp; You</vt:lpstr>
      <vt:lpstr>PowerPoint Presentation</vt:lpstr>
      <vt:lpstr>Banking &amp; You</vt:lpstr>
      <vt:lpstr>PowerPoint Presentation</vt:lpstr>
      <vt:lpstr>PowerPoint Presentation</vt:lpstr>
      <vt:lpstr>Banking &amp; You</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Literacy</dc:title>
  <dc:creator>Angela J. Z. Baraniuk</dc:creator>
  <cp:lastModifiedBy>Ivan Marynovskyy</cp:lastModifiedBy>
  <cp:revision>136</cp:revision>
  <cp:lastPrinted>2011-09-07T16:06:07Z</cp:lastPrinted>
  <dcterms:created xsi:type="dcterms:W3CDTF">2011-09-02T16:07:50Z</dcterms:created>
  <dcterms:modified xsi:type="dcterms:W3CDTF">2020-09-19T21:51:32Z</dcterms:modified>
</cp:coreProperties>
</file>