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ada.ca/en/services/taxes/income-tax/personal-income-tax/doing-your-taxe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ada.ca/en/revenue-agency/services/forms-publications/tax-packages-years/general-income-tax-benefit-package/5000-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dget.gc.ca/2017/home-accueil-e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vnews.ca/politics/2016-2017-federal-budget-breakdown-1.282788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ada.ca/en/servic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mb.ca/government/department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Tax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Module 4 Lesson 2</a:t>
            </a:r>
          </a:p>
        </p:txBody>
      </p:sp>
    </p:spTree>
    <p:extLst>
      <p:ext uri="{BB962C8B-B14F-4D97-AF65-F5344CB8AC3E}">
        <p14:creationId xmlns:p14="http://schemas.microsoft.com/office/powerpoint/2010/main" val="161325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741" y="1247888"/>
            <a:ext cx="8692179" cy="541109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Most Canadians must fill out their tax forms and submit them to the Canada Revenue Agency by </a:t>
            </a:r>
            <a:r>
              <a:rPr lang="en-US" b="1" dirty="0"/>
              <a:t>April 30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dirty="0"/>
              <a:t>each year</a:t>
            </a:r>
            <a:endParaRPr lang="en-CA" dirty="0"/>
          </a:p>
          <a:p>
            <a:pPr lvl="0"/>
            <a:r>
              <a:rPr lang="en-US" dirty="0"/>
              <a:t>While you can still fill out your tax forms on paper, </a:t>
            </a:r>
            <a:r>
              <a:rPr lang="en-US" b="1" dirty="0"/>
              <a:t>most Canadians choose to file online </a:t>
            </a:r>
            <a:r>
              <a:rPr lang="en-US" dirty="0"/>
              <a:t>because it is faster (NETFILE is a free electronic filing service that lets you send your tax return directly to Canada Revenue Agency</a:t>
            </a:r>
            <a:endParaRPr lang="en-CA" dirty="0"/>
          </a:p>
          <a:p>
            <a:pPr lvl="0"/>
            <a:r>
              <a:rPr lang="en-US" dirty="0"/>
              <a:t>Before you start filling out your tax return, it is important to collect all of the necessary documentation that shows your income, including your </a:t>
            </a:r>
            <a:r>
              <a:rPr lang="en-US" b="1" dirty="0"/>
              <a:t>original T4 </a:t>
            </a:r>
            <a:r>
              <a:rPr lang="en-US" dirty="0"/>
              <a:t>(Statement of Remuneration Paid)</a:t>
            </a:r>
            <a:endParaRPr lang="en-CA" dirty="0"/>
          </a:p>
          <a:p>
            <a:pPr lvl="0"/>
            <a:r>
              <a:rPr lang="en-US" dirty="0"/>
              <a:t>Employers are required to give employees their T4s by the end of February each year</a:t>
            </a:r>
            <a:endParaRPr lang="en-CA" dirty="0"/>
          </a:p>
          <a:p>
            <a:pPr lvl="0"/>
            <a:r>
              <a:rPr lang="en-US" dirty="0"/>
              <a:t>It is </a:t>
            </a:r>
            <a:r>
              <a:rPr lang="en-US" b="1" dirty="0"/>
              <a:t>your responsibility to research what deductions, tax credits and expenses you can claim on your tax return </a:t>
            </a:r>
            <a:r>
              <a:rPr lang="en-US" dirty="0"/>
              <a:t>(which reduces the amount of tax you owe)</a:t>
            </a:r>
            <a:endParaRPr lang="en-CA" dirty="0"/>
          </a:p>
          <a:p>
            <a:pPr lvl="0"/>
            <a:r>
              <a:rPr lang="en-US" dirty="0"/>
              <a:t>You must </a:t>
            </a:r>
            <a:r>
              <a:rPr lang="en-US" b="1" dirty="0"/>
              <a:t>keep all of your documents related to each tax return for at least six years </a:t>
            </a:r>
            <a:r>
              <a:rPr lang="en-US" dirty="0"/>
              <a:t>in case Canada Revenue Agency asks to see them</a:t>
            </a:r>
            <a:endParaRPr lang="en-CA" dirty="0"/>
          </a:p>
          <a:p>
            <a:pPr lvl="0"/>
            <a:r>
              <a:rPr lang="en-US" b="1" dirty="0"/>
              <a:t>If you are entitled to a refund you will receive your refund money anytime between eight days to eight weeks </a:t>
            </a:r>
            <a:r>
              <a:rPr lang="en-US" dirty="0"/>
              <a:t>depending on how you filed your tax return</a:t>
            </a:r>
            <a:endParaRPr lang="en-CA" dirty="0"/>
          </a:p>
          <a:p>
            <a:pPr lvl="0"/>
            <a:r>
              <a:rPr lang="en-US" b="1" dirty="0"/>
              <a:t>If you must remit taxes (meaning you owe money) there are a variety of ways you can pay Canada Revenue Agency including online banking transfers, debit card, credit card, pre-authorized debit, etc.</a:t>
            </a:r>
            <a:endParaRPr lang="en-CA" b="1" dirty="0"/>
          </a:p>
          <a:p>
            <a:pPr lvl="0"/>
            <a:r>
              <a:rPr lang="en-US" b="1" dirty="0"/>
              <a:t>If you owe money, but cannot pay the full amount due, it is your responsibility to contact Canada Revenue Agency right away to set up a payment arrangement to avoid any interest or penalties</a:t>
            </a:r>
            <a:endParaRPr lang="en-CA" b="1" dirty="0"/>
          </a:p>
          <a:p>
            <a:r>
              <a:rPr lang="fr-CA" dirty="0"/>
              <a:t>Source: </a:t>
            </a:r>
            <a:r>
              <a:rPr lang="fr-CA" u="sng" dirty="0">
                <a:hlinkClick r:id="rId2"/>
              </a:rPr>
              <a:t>https://www.canada.ca/en/services/taxes/income-tax/personal-income-tax/doing-your-taxes.html</a:t>
            </a:r>
            <a:endParaRPr lang="en-CA" dirty="0"/>
          </a:p>
          <a:p>
            <a:pPr marL="616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74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Your T4 Slip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By the end of February each calendar year, your employer is required to give you a T4 slip so that you can do your taxes</a:t>
            </a:r>
          </a:p>
          <a:p>
            <a:r>
              <a:rPr lang="en-CA" dirty="0"/>
              <a:t>The formal name for the T4 slip is the T4 Statement of Remuneration Paid</a:t>
            </a:r>
          </a:p>
          <a:p>
            <a:r>
              <a:rPr lang="en-CA" dirty="0"/>
              <a:t>If you worked for more than one employer that year, you will receive multiple T4 Slips</a:t>
            </a:r>
          </a:p>
        </p:txBody>
      </p:sp>
    </p:spTree>
    <p:extLst>
      <p:ext uri="{BB962C8B-B14F-4D97-AF65-F5344CB8AC3E}">
        <p14:creationId xmlns:p14="http://schemas.microsoft.com/office/powerpoint/2010/main" val="178181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173354"/>
            <a:ext cx="7958331" cy="1077229"/>
          </a:xfrm>
        </p:spPr>
        <p:txBody>
          <a:bodyPr/>
          <a:lstStyle/>
          <a:p>
            <a:r>
              <a:rPr lang="en-CA" dirty="0"/>
              <a:t>Example for Dario Duplo who worked at Custom Cake Corner in 2017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22222" y="1499974"/>
            <a:ext cx="5860705" cy="5032615"/>
            <a:chOff x="0" y="0"/>
            <a:chExt cx="5125720" cy="3663315"/>
          </a:xfrm>
        </p:grpSpPr>
        <p:pic>
          <p:nvPicPr>
            <p:cNvPr id="5" name="Picture 4" descr="A picture containing screenshot&#10;&#10;Description generated with very high confiden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125720" cy="3663315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6" name="Text Box 59"/>
            <p:cNvSpPr txBox="1"/>
            <p:nvPr/>
          </p:nvSpPr>
          <p:spPr>
            <a:xfrm>
              <a:off x="431597" y="1806855"/>
              <a:ext cx="2113915" cy="218999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CA" sz="9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DUPLO			DARIO</a:t>
              </a:r>
              <a:endParaRPr lang="en-C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 Box 50"/>
          <p:cNvSpPr txBox="1"/>
          <p:nvPr/>
        </p:nvSpPr>
        <p:spPr>
          <a:xfrm>
            <a:off x="7819441" y="1499974"/>
            <a:ext cx="1933886" cy="4494000"/>
          </a:xfrm>
          <a:prstGeom prst="rect">
            <a:avLst/>
          </a:prstGeom>
          <a:solidFill>
            <a:srgbClr val="00206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CA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 14</a:t>
            </a: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Dario’s employment income for the year from Custom Cake Corner (his employer).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 16</a:t>
            </a: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total amount of CPP deducted off his paycheques by this employer.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 18</a:t>
            </a: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total amount of EI deducted off his paycheques by this employer.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 22</a:t>
            </a: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total amount of income tax deducted off his paycheques by this employer (this includes federal and provincial tax).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 46</a:t>
            </a: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indicates the amount of charitable donations deducted off his paycheques through this employer.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CA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75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Doing Your Taxes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Once you have your T4 slip(s), you can start completing your income tax return</a:t>
            </a:r>
          </a:p>
          <a:p>
            <a:r>
              <a:rPr lang="en-CA" dirty="0"/>
              <a:t>Let’s go through an example…</a:t>
            </a:r>
          </a:p>
          <a:p>
            <a:r>
              <a:rPr lang="en-CA">
                <a:hlinkClick r:id="rId2"/>
              </a:rPr>
              <a:t>https://www.canada.ca/en/revenue-agency/services/forms-publications/tax-packages-years/general-income-tax-benefit-package/5000-r.html</a:t>
            </a:r>
            <a:endParaRPr lang="en-CA"/>
          </a:p>
          <a:p>
            <a:pPr marL="6160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37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Lesson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 why Canadians pay taxes to various levels of government</a:t>
            </a:r>
          </a:p>
          <a:p>
            <a:r>
              <a:rPr lang="en-CA" dirty="0"/>
              <a:t>Prepare a personal income tax return</a:t>
            </a:r>
          </a:p>
        </p:txBody>
      </p:sp>
    </p:spTree>
    <p:extLst>
      <p:ext uri="{BB962C8B-B14F-4D97-AF65-F5344CB8AC3E}">
        <p14:creationId xmlns:p14="http://schemas.microsoft.com/office/powerpoint/2010/main" val="418675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learned that when you get paid for the work you do you don’t get to keep all of your earnings </a:t>
            </a:r>
          </a:p>
          <a:p>
            <a:pPr lvl="1"/>
            <a:r>
              <a:rPr lang="en-CA" dirty="0"/>
              <a:t>Mandatory deductions EI, CPP (if you’re 18 and over), and Income Tax</a:t>
            </a:r>
          </a:p>
          <a:p>
            <a:r>
              <a:rPr lang="en-CA" dirty="0"/>
              <a:t>This lesson looks at why Canadians have to pay taxes to the various levels of government and what some of this money is used for</a:t>
            </a:r>
          </a:p>
          <a:p>
            <a:r>
              <a:rPr lang="en-CA" dirty="0"/>
              <a:t>You will also learn how to prepare a basic income tax return</a:t>
            </a:r>
          </a:p>
        </p:txBody>
      </p:sp>
    </p:spTree>
    <p:extLst>
      <p:ext uri="{BB962C8B-B14F-4D97-AF65-F5344CB8AC3E}">
        <p14:creationId xmlns:p14="http://schemas.microsoft.com/office/powerpoint/2010/main" val="251086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are Taxes?</a:t>
            </a:r>
          </a:p>
          <a:p>
            <a:r>
              <a:rPr lang="en-CA" dirty="0"/>
              <a:t>A required contribution of money to a particular level of government</a:t>
            </a:r>
          </a:p>
          <a:p>
            <a:r>
              <a:rPr lang="en-CA" dirty="0"/>
              <a:t>We pay taxes on our income, property and most of the goods and services we buy</a:t>
            </a:r>
          </a:p>
          <a:p>
            <a:r>
              <a:rPr lang="en-CA" dirty="0"/>
              <a:t>Federal, provincial, and municipal governments use the tax money they collect to provide public goods and services</a:t>
            </a:r>
          </a:p>
          <a:p>
            <a:r>
              <a:rPr lang="en-CA" dirty="0"/>
              <a:t>Because we are talking about income tax in this lesson, we will focus on federal and provincial tax</a:t>
            </a:r>
          </a:p>
        </p:txBody>
      </p:sp>
    </p:spTree>
    <p:extLst>
      <p:ext uri="{BB962C8B-B14F-4D97-AF65-F5344CB8AC3E}">
        <p14:creationId xmlns:p14="http://schemas.microsoft.com/office/powerpoint/2010/main" val="306376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Federal Tax Money Used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63360" indent="-457200">
              <a:buFont typeface="+mj-lt"/>
              <a:buAutoNum type="arabicPeriod"/>
            </a:pPr>
            <a:r>
              <a:rPr lang="en-CA" dirty="0"/>
              <a:t>The federal government uses tax dollars to re-invest in our economy to help it to grow.</a:t>
            </a:r>
          </a:p>
          <a:p>
            <a:r>
              <a:rPr lang="en-CA" dirty="0"/>
              <a:t>In 2017, the federal government had a fiscal policy focused on investing heavily in </a:t>
            </a:r>
            <a:r>
              <a:rPr lang="en-CA" b="1" dirty="0"/>
              <a:t>infrastructure, social housing, education and innovation</a:t>
            </a:r>
            <a:r>
              <a:rPr lang="en-CA" dirty="0"/>
              <a:t>. </a:t>
            </a:r>
          </a:p>
          <a:p>
            <a:r>
              <a:rPr lang="en-CA" dirty="0"/>
              <a:t>Here are just a few examples of investments the federal government planned to make as outlined in the 2017 budget:</a:t>
            </a:r>
          </a:p>
          <a:p>
            <a:pPr lvl="1"/>
            <a:r>
              <a:rPr lang="en-CA" dirty="0"/>
              <a:t>	Investing $221 million to target 10,000 work-integrated placements for post-secondary students</a:t>
            </a:r>
          </a:p>
          <a:p>
            <a:pPr lvl="1"/>
            <a:r>
              <a:rPr lang="en-CA" dirty="0"/>
              <a:t>Investing $396 million to expand employment opportunities for young Canadians</a:t>
            </a:r>
          </a:p>
          <a:p>
            <a:pPr lvl="1"/>
            <a:r>
              <a:rPr lang="en-CA" dirty="0"/>
              <a:t>Investing $1 billion to make parental benefits more flexible and to create a new caregiving benefit and support training</a:t>
            </a:r>
          </a:p>
          <a:p>
            <a:pPr lvl="1"/>
            <a:r>
              <a:rPr lang="en-CA" dirty="0"/>
              <a:t>Investing $20 billion for better public transit systems</a:t>
            </a:r>
          </a:p>
          <a:p>
            <a:pPr lvl="1"/>
            <a:r>
              <a:rPr lang="en-CA" dirty="0"/>
              <a:t>Investing $7 billion for stronger, more efficient trade corridors</a:t>
            </a:r>
          </a:p>
          <a:p>
            <a:pPr lvl="1"/>
            <a:r>
              <a:rPr lang="en-CA" dirty="0"/>
              <a:t>Investing $11 billion for a National Housing Strategy</a:t>
            </a:r>
          </a:p>
          <a:p>
            <a:r>
              <a:rPr lang="fr-CA" dirty="0"/>
              <a:t>Source: </a:t>
            </a:r>
            <a:r>
              <a:rPr lang="fr-CA" u="sng" dirty="0">
                <a:hlinkClick r:id="rId2"/>
              </a:rPr>
              <a:t>http://www.budget.gc.ca/2017/home-accueil-en.html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532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Federal Tax Money Used For?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en-CA" dirty="0"/>
              <a:t>The federal government uses tax dollars to provide public goods and services</a:t>
            </a:r>
          </a:p>
        </p:txBody>
      </p:sp>
      <p:pic>
        <p:nvPicPr>
          <p:cNvPr id="1032" name="Picture 8" descr="Composition of Revenues for 2016â17 - For details, see the previous paragraph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468" y="1936376"/>
            <a:ext cx="6567906" cy="315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90568" y="5461760"/>
            <a:ext cx="8322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3"/>
              </a:rPr>
              <a:t>http://www.tbs-sct.gc.ca/ems-sgd/edb-bdd/index-eng.html#partition/dept/exp</a:t>
            </a:r>
          </a:p>
          <a:p>
            <a:r>
              <a:rPr lang="en-CA" dirty="0">
                <a:hlinkClick r:id="rId3"/>
              </a:rPr>
              <a:t>https://www.ctvnews.ca/politics/2016-2017-federal-budget-breakdown-1.2827888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315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Public Goods and Services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the federal government did not collect taxes, they would not be able to fund the departments and programs that they do</a:t>
            </a:r>
          </a:p>
          <a:p>
            <a:r>
              <a:rPr lang="en-CA" dirty="0">
                <a:hlinkClick r:id="rId2"/>
              </a:rPr>
              <a:t>https://www.canada.ca/en/services.html</a:t>
            </a:r>
            <a:endParaRPr lang="en-CA" dirty="0"/>
          </a:p>
          <a:p>
            <a:pPr marL="616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915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Provincial Tax Money Used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Much like the federal government, each province also collects income tax in order to </a:t>
            </a:r>
            <a:r>
              <a:rPr lang="en-CA" i="1" dirty="0"/>
              <a:t>invest or spend it to grow the economy as well as to provide public goods and services</a:t>
            </a:r>
          </a:p>
          <a:p>
            <a:r>
              <a:rPr lang="en-CA" dirty="0">
                <a:hlinkClick r:id="rId2"/>
              </a:rPr>
              <a:t>https://www.gov.mb.ca/government/departments.html</a:t>
            </a:r>
            <a:endParaRPr lang="en-CA" dirty="0"/>
          </a:p>
          <a:p>
            <a:pPr marL="6160" indent="0">
              <a:buNone/>
            </a:pP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303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Filing Your Income Tax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Doing your taxes (which involves completing the required paperwork and submitting any amount you owe) is your responsibility as a Canadian citizen</a:t>
            </a:r>
          </a:p>
          <a:p>
            <a:r>
              <a:rPr lang="en-CA" dirty="0"/>
              <a:t>When you fill in the tax forms required, you will be able to determine if you must </a:t>
            </a:r>
            <a:r>
              <a:rPr lang="en-CA" b="1" dirty="0"/>
              <a:t>remit</a:t>
            </a:r>
            <a:r>
              <a:rPr lang="en-CA" dirty="0"/>
              <a:t> (send in or submit) tax to the government or if you are owed a </a:t>
            </a:r>
            <a:r>
              <a:rPr lang="en-CA" b="1" dirty="0"/>
              <a:t>refund</a:t>
            </a:r>
            <a:r>
              <a:rPr lang="en-CA" dirty="0"/>
              <a:t> (return)</a:t>
            </a:r>
          </a:p>
          <a:p>
            <a:r>
              <a:rPr lang="en-CA" dirty="0"/>
              <a:t>Even if you have no income, it is a good idea to do your taxes so that you can get the benefits and tax credits that apply to you</a:t>
            </a:r>
          </a:p>
        </p:txBody>
      </p:sp>
    </p:spTree>
    <p:extLst>
      <p:ext uri="{BB962C8B-B14F-4D97-AF65-F5344CB8AC3E}">
        <p14:creationId xmlns:p14="http://schemas.microsoft.com/office/powerpoint/2010/main" val="4113517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28</TotalTime>
  <Words>832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Madison</vt:lpstr>
      <vt:lpstr>Tax Time</vt:lpstr>
      <vt:lpstr>Lesson Focus</vt:lpstr>
      <vt:lpstr>Introduction</vt:lpstr>
      <vt:lpstr>Review</vt:lpstr>
      <vt:lpstr>What is Federal Tax Money Used For?</vt:lpstr>
      <vt:lpstr>What is Federal Tax Money Used For?</vt:lpstr>
      <vt:lpstr>Public Goods and Services</vt:lpstr>
      <vt:lpstr>What is Provincial Tax Money Used For?</vt:lpstr>
      <vt:lpstr>Filing Your Income Tax Return</vt:lpstr>
      <vt:lpstr>Key Points</vt:lpstr>
      <vt:lpstr>Understanding Your T4 Slip</vt:lpstr>
      <vt:lpstr>Example for Dario Duplo who worked at Custom Cake Corner in 2017 </vt:lpstr>
      <vt:lpstr>Doing Your Taxes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Time</dc:title>
  <dc:creator>Sharon McRae</dc:creator>
  <cp:lastModifiedBy>Sharon McRae</cp:lastModifiedBy>
  <cp:revision>5</cp:revision>
  <dcterms:created xsi:type="dcterms:W3CDTF">2018-11-13T22:11:06Z</dcterms:created>
  <dcterms:modified xsi:type="dcterms:W3CDTF">2021-11-14T04:15:47Z</dcterms:modified>
</cp:coreProperties>
</file>