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3951" r:id="rId2"/>
  </p:sldMasterIdLst>
  <p:notesMasterIdLst>
    <p:notesMasterId r:id="rId42"/>
  </p:notesMasterIdLst>
  <p:sldIdLst>
    <p:sldId id="309" r:id="rId3"/>
    <p:sldId id="259" r:id="rId4"/>
    <p:sldId id="260" r:id="rId5"/>
    <p:sldId id="261" r:id="rId6"/>
    <p:sldId id="330" r:id="rId7"/>
    <p:sldId id="331" r:id="rId8"/>
    <p:sldId id="264" r:id="rId9"/>
    <p:sldId id="332" r:id="rId10"/>
    <p:sldId id="266" r:id="rId11"/>
    <p:sldId id="267" r:id="rId12"/>
    <p:sldId id="344" r:id="rId13"/>
    <p:sldId id="268" r:id="rId14"/>
    <p:sldId id="333" r:id="rId15"/>
    <p:sldId id="270" r:id="rId16"/>
    <p:sldId id="334" r:id="rId17"/>
    <p:sldId id="272" r:id="rId18"/>
    <p:sldId id="335" r:id="rId19"/>
    <p:sldId id="274" r:id="rId20"/>
    <p:sldId id="275" r:id="rId21"/>
    <p:sldId id="276" r:id="rId22"/>
    <p:sldId id="336" r:id="rId23"/>
    <p:sldId id="278" r:id="rId24"/>
    <p:sldId id="337" r:id="rId25"/>
    <p:sldId id="280" r:id="rId26"/>
    <p:sldId id="338" r:id="rId27"/>
    <p:sldId id="339" r:id="rId28"/>
    <p:sldId id="312" r:id="rId29"/>
    <p:sldId id="340" r:id="rId30"/>
    <p:sldId id="313" r:id="rId31"/>
    <p:sldId id="341" r:id="rId32"/>
    <p:sldId id="345" r:id="rId33"/>
    <p:sldId id="283" r:id="rId34"/>
    <p:sldId id="342" r:id="rId35"/>
    <p:sldId id="285" r:id="rId36"/>
    <p:sldId id="343" r:id="rId37"/>
    <p:sldId id="346" r:id="rId38"/>
    <p:sldId id="347" r:id="rId39"/>
    <p:sldId id="348" r:id="rId40"/>
    <p:sldId id="34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57"/>
    <a:srgbClr val="A2988A"/>
    <a:srgbClr val="FFFFFF"/>
    <a:srgbClr val="643C6C"/>
    <a:srgbClr val="3333CC"/>
    <a:srgbClr val="FF6600"/>
    <a:srgbClr val="ED1F1F"/>
    <a:srgbClr val="3333FF"/>
    <a:srgbClr val="A32A1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E1AD80-6DAB-4601-832C-E2E8C1DEA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11EE4-B161-490B-8345-745F2B1B539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528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6DCC8-8A51-4122-BD6A-C7B601BCF08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5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623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FB847-D2C8-47D2-85DD-D475405A372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675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011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F292F-D00B-448A-8035-EE670A066DC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311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EE9C6-620C-49B5-BD6C-AED0DB5DC41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870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9BED9-7A40-4CA8-84A0-0ED6106E2F1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7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066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42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BFB2D-B7AF-4C18-BD9A-3175F0EBD3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7168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362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7203C-E2C6-400A-921A-C580C07B882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9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27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955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EDCF2-0393-432B-8178-9A2B5EFB8E7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7373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426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88075-1F8E-49B4-AF16-972192B925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10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476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348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88A2D-1D33-4A1E-A000-70C7934E6E9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12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57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98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E1AD80-6DAB-4601-832C-E2E8C1DEA5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49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6DA82-DD18-4C9A-9B66-0F1C675518D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12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68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79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F7438-CF56-4125-8D95-0C5E447829A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68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2B804-537D-4357-BE91-9A1EFAB563E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12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88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9532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36CEA8-BA2A-4650-92BF-4611496773E7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9765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46919-DE18-4ED3-BCC0-FDDA9322257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13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798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1263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7A198-32F0-447F-89B3-157270BB39A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1344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7AAF0-7094-4104-8F54-977D3BB9A27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819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32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84146-4D74-4933-9266-9D846FCA6F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039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E0369-DC79-4645-BF46-1516B78503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66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04C42-FCCD-4B95-9888-8E5D68EAE7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91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CC7B1-2B7A-4A18-BC43-A0A377F1E1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0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224DE-0123-4357-8FF7-E7A82532D8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8500"/>
            <a:ext cx="4538662" cy="3403600"/>
          </a:xfrm>
          <a:ln w="12700" cap="flat"/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64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51DCD-6B65-4FC3-9A6C-A0710C3D53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55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104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6DCC8-8A51-4122-BD6A-C7B601BCF08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3" tIns="44448" rIns="90483" bIns="44448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5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ln w="12700" cap="flat"/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3" tIns="44448" rIns="90483" bIns="44448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62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9E3A-6827-4557-B7E3-AF9AF1AF1288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08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758A-365F-41AA-902B-5619F0A44F98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© 2015 by McGraw-Hill Ryerson Ltd.</a:t>
            </a:r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6464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4C90-E82B-4D8B-AC90-6F39CFF50AA9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© 2015 by McGraw-Hill Ryerson Ltd.</a:t>
            </a:r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9925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85FFD6-92E6-4FD3-952B-6684E6B378D0}" type="datetime1">
              <a:rPr lang="en-CA" smtClean="0"/>
              <a:t>2018-09-18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13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30DD0C-087D-4EED-BCC2-41CBB16170BB}" type="datetime1">
              <a:rPr lang="en-CA" smtClean="0"/>
              <a:t>2018-09-18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74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AC3422-C50D-4BB1-A367-B0187B10B994}" type="datetime1">
              <a:rPr lang="en-CA" smtClean="0"/>
              <a:t>2018-09-18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01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6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EA2C5D-9B51-4955-BC86-DCE9FEB37FA2}" type="datetime1">
              <a:rPr lang="en-CA" smtClean="0"/>
              <a:t>2018-09-18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35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40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40" y="2505076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FBA697-6CA5-466F-B676-A4F762F06016}" type="datetime1">
              <a:rPr lang="en-CA" smtClean="0"/>
              <a:t>2018-09-18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710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B7916C-8EBA-4EBE-BEA0-B7BBA3764C26}" type="datetime1">
              <a:rPr lang="en-CA" smtClean="0"/>
              <a:t>2018-09-18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653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8A5870-0B34-4EFC-8DFA-60289EDC2AB8}" type="datetime1">
              <a:rPr lang="en-CA" smtClean="0"/>
              <a:t>2018-09-18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243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FA150B-E994-4E12-BCA0-6F90260CFE13}" type="datetime1">
              <a:rPr lang="en-CA" smtClean="0"/>
              <a:t>2018-09-18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02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1F27-CD21-49E8-8AFD-482CDF2382D6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dirty="0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822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93F8C73-799D-4D1A-BA1E-495D332F38BC}" type="datetime1">
              <a:rPr lang="en-CA" smtClean="0"/>
              <a:t>2018-09-18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748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07BEB9B-04B9-463F-885C-A75F261A32FC}" type="datetime1">
              <a:rPr lang="en-CA" smtClean="0"/>
              <a:t>2018-09-18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638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63FE5-EF67-4112-B94F-93C388724E23}" type="datetime1">
              <a:rPr lang="en-CA" smtClean="0"/>
              <a:t>2018-09-18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22AF7D-3FDE-4160-A633-9D9CC1F7FE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87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029-8B35-40E2-A202-08833A865C49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22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624C-D027-46F8-BADC-210F428588E6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88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866-F0FA-4D76-A0B6-EA109A9373B1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3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11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35C-A775-4600-96E8-777144359DD9}" type="datetime1">
              <a:rPr lang="en-CA" smtClean="0"/>
              <a:t>2018-09-18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124-D427-4974-94C9-EE75BB4A15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5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8FCD-BA3B-4D53-81C1-AFD7715A51CD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dirty="0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74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95B0-34F0-440A-B4CA-BDE2882EEE9F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/>
              <a:t>© 2015 by McGraw-Hill Ryerson Ltd.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CA" smtClean="0"/>
            </a:lvl1pPr>
          </a:lstStyle>
          <a:p>
            <a:fld id="{CE305F03-1ED0-49DB-B297-4DFE5DE141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9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  <a:prstGeom prst="rect">
            <a:avLst/>
          </a:prstGeom>
          <a:solidFill>
            <a:srgbClr val="A2988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F1D433-B34B-46A0-B176-9DCB8BFFA3D9}" type="datetime1">
              <a:rPr lang="en-CA" smtClean="0">
                <a:gradFill flip="none" rotWithShape="1">
                  <a:gsLst>
                    <a:gs pos="28000">
                      <a:prstClr val="black">
                        <a:lumMod val="93000"/>
                      </a:prstClr>
                    </a:gs>
                    <a:gs pos="0">
                      <a:prstClr val="white">
                        <a:lumMod val="38000"/>
                        <a:lumOff val="62000"/>
                      </a:prstClr>
                    </a:gs>
                    <a:gs pos="100000">
                      <a:srgbClr val="4E3B30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t>2018-09-18</a:t>
            </a:fld>
            <a:endParaRPr lang="en-CA">
              <a:gradFill flip="none" rotWithShape="1">
                <a:gsLst>
                  <a:gs pos="28000">
                    <a:prstClr val="black">
                      <a:lumMod val="93000"/>
                    </a:prstClr>
                  </a:gs>
                  <a:gs pos="0">
                    <a:prstClr val="white">
                      <a:lumMod val="38000"/>
                      <a:lumOff val="62000"/>
                    </a:prstClr>
                  </a:gs>
                  <a:gs pos="100000">
                    <a:srgbClr val="4E3B30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CA" sz="9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E305F03-1ED0-49DB-B297-4DFE5DE1419A}" type="slidenum">
              <a:rPr lang="en-CA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dirty="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/>
              <a:t>© 2015 by McGraw-Hill Ryerson Ltd.</a:t>
            </a:r>
          </a:p>
        </p:txBody>
      </p:sp>
    </p:spTree>
    <p:extLst>
      <p:ext uri="{BB962C8B-B14F-4D97-AF65-F5344CB8AC3E}">
        <p14:creationId xmlns:p14="http://schemas.microsoft.com/office/powerpoint/2010/main" val="26760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hdr="0" dt="0"/>
  <p:txStyles>
    <p:titleStyle>
      <a:lvl1pPr marL="274320" algn="l" defTabSz="6858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rgbClr val="FFFFFF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643C6C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43C6C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43C6C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43C6C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43C6C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2015 by McGraw-Hill Ryerson Ltd.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2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ffonomics.com/Demand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okkingecon.com/?ms=144297256929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g3XHPdexN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youtube.com/watch?v=aTSwcXJ700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ffonomics.com/SupplyandDemand.html" TargetMode="External"/><Relationship Id="rId2" Type="http://schemas.openxmlformats.org/officeDocument/2006/relationships/hyperlink" Target="http://reffonomics.com/Suppl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okkingec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smailpembinatrails-my.sharepoint.com/personal/smcrae_pembinatrails_ca/Documents/Economics40S/Chapter2/Teaching%20Economic%20Concepts%20Through%20Games%20&amp;%20Simulations%20(1).pdf" TargetMode="Externa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cMcf_xOQU&amp;list=PL11CDA660F515D6B9&amp;index=1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reffonomics.com/SupplyandDemand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reffonomics.com/Utility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kkingecon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video/play/law-deman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"/>
            <a:ext cx="5105400" cy="63801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124-D427-4974-94C9-EE75BB4A156D}" type="slidenum">
              <a:rPr lang="en-CA" smtClean="0"/>
              <a:t>1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Demand Factors (b)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581025" y="1825626"/>
            <a:ext cx="7953376" cy="4497387"/>
          </a:xfrm>
        </p:spPr>
        <p:txBody>
          <a:bodyPr lIns="90488" tIns="44450" rIns="90488" bIns="44450">
            <a:noAutofit/>
          </a:bodyPr>
          <a:lstStyle/>
          <a:p>
            <a:pPr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Prices of other products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For </a:t>
            </a:r>
            <a:r>
              <a:rPr lang="en-US" sz="3200" u="sng">
                <a:latin typeface="Calibri" panose="020F0502020204030204" pitchFamily="34" charset="0"/>
              </a:rPr>
              <a:t>substitute products</a:t>
            </a:r>
            <a:r>
              <a:rPr lang="en-US" sz="3200">
                <a:latin typeface="Calibri" panose="020F0502020204030204" pitchFamily="34" charset="0"/>
              </a:rPr>
              <a:t>:  products that can be consumed in place of one another, a rise in the other product’s price causes a rightward demand shift.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For </a:t>
            </a:r>
            <a:r>
              <a:rPr lang="en-US" sz="3200" u="sng">
                <a:latin typeface="Calibri" panose="020F0502020204030204" pitchFamily="34" charset="0"/>
              </a:rPr>
              <a:t>complementary products</a:t>
            </a:r>
            <a:r>
              <a:rPr lang="en-US" sz="3200">
                <a:latin typeface="Calibri" panose="020F0502020204030204" pitchFamily="34" charset="0"/>
              </a:rPr>
              <a:t>:  products that are consumed together, a rise in the other product’s price causes a leftward demand shift.</a:t>
            </a: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Demand Factors (c)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981950" cy="4497387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 dirty="0">
                <a:latin typeface="Calibri" panose="020F0502020204030204" pitchFamily="34" charset="0"/>
              </a:rPr>
              <a:t>Consumer preferences</a:t>
            </a:r>
            <a:r>
              <a:rPr lang="en-US" sz="3600" dirty="0">
                <a:latin typeface="Calibri" panose="020F0502020204030204" pitchFamily="34" charset="0"/>
              </a:rPr>
              <a:t>:  current trends or events that affect people’s preferences</a:t>
            </a:r>
            <a:endParaRPr lang="en-US" sz="3600" u="sng" dirty="0">
              <a:latin typeface="Calibri" panose="020F0502020204030204" pitchFamily="34" charset="0"/>
            </a:endParaRPr>
          </a:p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 dirty="0">
                <a:latin typeface="Calibri" panose="020F0502020204030204" pitchFamily="34" charset="0"/>
              </a:rPr>
              <a:t>Consumer expectations</a:t>
            </a:r>
            <a:r>
              <a:rPr lang="en-US" sz="3600" dirty="0">
                <a:latin typeface="Calibri" panose="020F0502020204030204" pitchFamily="34" charset="0"/>
              </a:rPr>
              <a:t>:  about future prices and their own incomes affect their current purchases</a:t>
            </a:r>
          </a:p>
          <a:p>
            <a:pPr>
              <a:buSzPct val="60000"/>
            </a:pPr>
            <a:r>
              <a:rPr lang="en-US" sz="3200" dirty="0">
                <a:latin typeface="Calibri" panose="020F0502020204030204" pitchFamily="34" charset="0"/>
                <a:hlinkClick r:id="rId3"/>
              </a:rPr>
              <a:t>http://reffonomics.com/Demand.html</a:t>
            </a:r>
            <a:endParaRPr lang="en-US" sz="3200" dirty="0">
              <a:latin typeface="Calibri" panose="020F0502020204030204" pitchFamily="34" charset="0"/>
            </a:endParaRPr>
          </a:p>
          <a:p>
            <a:pPr marL="171450" lvl="1">
              <a:spcBef>
                <a:spcPts val="750"/>
              </a:spcBef>
              <a:buSzPct val="60000"/>
            </a:pPr>
            <a:r>
              <a:rPr lang="en-US" sz="240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://www.grokkingecon.com/?ms=1442972569292</a:t>
            </a:r>
            <a:endParaRPr lang="en-US" sz="2400" dirty="0"/>
          </a:p>
          <a:p>
            <a:pPr marL="0" indent="0" eaLnBrk="1" hangingPunct="1">
              <a:buClr>
                <a:srgbClr val="643C6C"/>
              </a:buClr>
              <a:buSzPct val="60000"/>
              <a:buNone/>
            </a:pP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480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Changes in Quantity Demanded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Changes in quantity demanded: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shown by movements along demand curve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caused by price changes</a:t>
            </a:r>
          </a:p>
          <a:p>
            <a:pPr lvl="1">
              <a:defRPr/>
            </a:pPr>
            <a:r>
              <a:rPr lang="en-US" sz="3200">
                <a:hlinkClick r:id="rId3"/>
              </a:rPr>
              <a:t>http://www.youtube.com/watch?v=Ng3XHPdexNM</a:t>
            </a:r>
            <a:r>
              <a:rPr lang="en-US" sz="3200"/>
              <a:t> (hula hoop)</a:t>
            </a:r>
          </a:p>
          <a:p>
            <a:pPr lvl="1">
              <a:defRPr/>
            </a:pPr>
            <a:r>
              <a:rPr lang="en-US" sz="3200">
                <a:hlinkClick r:id="rId4"/>
              </a:rPr>
              <a:t>http://www.youtube.com/watch?v=aTSwcXJ700c</a:t>
            </a:r>
            <a:r>
              <a:rPr lang="en-US" sz="3200"/>
              <a:t> (micro course)</a:t>
            </a:r>
          </a:p>
          <a:p>
            <a:pPr marL="342900" lvl="1" indent="0" eaLnBrk="1" hangingPunct="1">
              <a:buClr>
                <a:srgbClr val="643C6C"/>
              </a:buClr>
              <a:buSzPct val="60000"/>
              <a:buNone/>
            </a:pPr>
            <a:endParaRPr lang="en-US" sz="360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z="3200"/>
              <a:t>Changes in Quantity Demanded (b)</a:t>
            </a:r>
            <a:br>
              <a:rPr lang="en-US" sz="3200"/>
            </a:br>
            <a:r>
              <a:rPr lang="en-US" sz="2000"/>
              <a:t>Figure 2.4, page 39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073275" y="3119438"/>
            <a:ext cx="15065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V="1">
            <a:off x="3582988" y="3116263"/>
            <a:ext cx="0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076450" y="3495675"/>
            <a:ext cx="18192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3895725" y="3495675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65225" y="2057400"/>
            <a:ext cx="3406775" cy="3078163"/>
            <a:chOff x="734" y="1296"/>
            <a:chExt cx="2146" cy="1939"/>
          </a:xfrm>
        </p:grpSpPr>
        <p:sp>
          <p:nvSpPr>
            <p:cNvPr id="20529" name="Line 10"/>
            <p:cNvSpPr>
              <a:spLocks noChangeShapeType="1"/>
            </p:cNvSpPr>
            <p:nvPr/>
          </p:nvSpPr>
          <p:spPr bwMode="auto">
            <a:xfrm>
              <a:off x="1240" y="2855"/>
              <a:ext cx="13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0" name="Line 11"/>
            <p:cNvSpPr>
              <a:spLocks noChangeShapeType="1"/>
            </p:cNvSpPr>
            <p:nvPr/>
          </p:nvSpPr>
          <p:spPr bwMode="auto">
            <a:xfrm>
              <a:off x="1488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1" name="Line 12"/>
            <p:cNvSpPr>
              <a:spLocks noChangeShapeType="1"/>
            </p:cNvSpPr>
            <p:nvPr/>
          </p:nvSpPr>
          <p:spPr bwMode="auto">
            <a:xfrm>
              <a:off x="1680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2" name="Line 13"/>
            <p:cNvSpPr>
              <a:spLocks noChangeShapeType="1"/>
            </p:cNvSpPr>
            <p:nvPr/>
          </p:nvSpPr>
          <p:spPr bwMode="auto">
            <a:xfrm>
              <a:off x="1872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3" name="Line 14"/>
            <p:cNvSpPr>
              <a:spLocks noChangeShapeType="1"/>
            </p:cNvSpPr>
            <p:nvPr/>
          </p:nvSpPr>
          <p:spPr bwMode="auto">
            <a:xfrm>
              <a:off x="2064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4" name="Line 15"/>
            <p:cNvSpPr>
              <a:spLocks noChangeShapeType="1"/>
            </p:cNvSpPr>
            <p:nvPr/>
          </p:nvSpPr>
          <p:spPr bwMode="auto">
            <a:xfrm>
              <a:off x="2260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5" name="Line 16"/>
            <p:cNvSpPr>
              <a:spLocks noChangeShapeType="1"/>
            </p:cNvSpPr>
            <p:nvPr/>
          </p:nvSpPr>
          <p:spPr bwMode="auto">
            <a:xfrm>
              <a:off x="2453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36" name="Text Box 17"/>
            <p:cNvSpPr txBox="1">
              <a:spLocks noChangeArrowheads="1"/>
            </p:cNvSpPr>
            <p:nvPr/>
          </p:nvSpPr>
          <p:spPr bwMode="auto">
            <a:xfrm>
              <a:off x="1147" y="2936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20537" name="Text Box 18"/>
            <p:cNvSpPr txBox="1">
              <a:spLocks noChangeArrowheads="1"/>
            </p:cNvSpPr>
            <p:nvPr/>
          </p:nvSpPr>
          <p:spPr bwMode="auto">
            <a:xfrm>
              <a:off x="2120" y="2930"/>
              <a:ext cx="212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5000</a:t>
              </a:r>
            </a:p>
          </p:txBody>
        </p:sp>
        <p:sp>
          <p:nvSpPr>
            <p:cNvPr id="20538" name="Text Box 19"/>
            <p:cNvSpPr txBox="1">
              <a:spLocks noChangeArrowheads="1"/>
            </p:cNvSpPr>
            <p:nvPr/>
          </p:nvSpPr>
          <p:spPr bwMode="auto">
            <a:xfrm>
              <a:off x="2380" y="2936"/>
              <a:ext cx="212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6000</a:t>
              </a:r>
            </a:p>
          </p:txBody>
        </p:sp>
        <p:sp>
          <p:nvSpPr>
            <p:cNvPr id="20539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172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Quantity Demanded (pairs of skis)</a:t>
              </a:r>
            </a:p>
          </p:txBody>
        </p:sp>
        <p:sp>
          <p:nvSpPr>
            <p:cNvPr id="20540" name="Text Box 21"/>
            <p:cNvSpPr txBox="1">
              <a:spLocks noChangeArrowheads="1"/>
            </p:cNvSpPr>
            <p:nvPr/>
          </p:nvSpPr>
          <p:spPr bwMode="auto">
            <a:xfrm>
              <a:off x="1104" y="1296"/>
              <a:ext cx="1624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Change in Quantity Demanded</a:t>
              </a:r>
            </a:p>
          </p:txBody>
        </p:sp>
        <p:sp>
          <p:nvSpPr>
            <p:cNvPr id="20541" name="Text Box 22"/>
            <p:cNvSpPr txBox="1">
              <a:spLocks noChangeArrowheads="1"/>
            </p:cNvSpPr>
            <p:nvPr/>
          </p:nvSpPr>
          <p:spPr bwMode="auto">
            <a:xfrm rot="-5400000">
              <a:off x="248" y="2214"/>
              <a:ext cx="108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Price ($ per pair of skis)</a:t>
              </a:r>
            </a:p>
          </p:txBody>
        </p:sp>
        <p:sp>
          <p:nvSpPr>
            <p:cNvPr id="20542" name="Line 23"/>
            <p:cNvSpPr>
              <a:spLocks noChangeShapeType="1"/>
            </p:cNvSpPr>
            <p:nvPr/>
          </p:nvSpPr>
          <p:spPr bwMode="auto">
            <a:xfrm flipH="1">
              <a:off x="1264" y="264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43" name="Line 24"/>
            <p:cNvSpPr>
              <a:spLocks noChangeShapeType="1"/>
            </p:cNvSpPr>
            <p:nvPr/>
          </p:nvSpPr>
          <p:spPr bwMode="auto">
            <a:xfrm flipH="1">
              <a:off x="1264" y="2425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44" name="Line 25"/>
            <p:cNvSpPr>
              <a:spLocks noChangeShapeType="1"/>
            </p:cNvSpPr>
            <p:nvPr/>
          </p:nvSpPr>
          <p:spPr bwMode="auto">
            <a:xfrm flipH="1">
              <a:off x="1267" y="220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45" name="Line 26"/>
            <p:cNvSpPr>
              <a:spLocks noChangeShapeType="1"/>
            </p:cNvSpPr>
            <p:nvPr/>
          </p:nvSpPr>
          <p:spPr bwMode="auto">
            <a:xfrm flipH="1">
              <a:off x="1267" y="1969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46" name="Line 27"/>
            <p:cNvSpPr>
              <a:spLocks noChangeShapeType="1"/>
            </p:cNvSpPr>
            <p:nvPr/>
          </p:nvSpPr>
          <p:spPr bwMode="auto">
            <a:xfrm flipH="1">
              <a:off x="1267" y="174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47" name="Text Box 28"/>
            <p:cNvSpPr txBox="1">
              <a:spLocks noChangeArrowheads="1"/>
            </p:cNvSpPr>
            <p:nvPr/>
          </p:nvSpPr>
          <p:spPr bwMode="auto">
            <a:xfrm>
              <a:off x="961" y="2573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0.50</a:t>
              </a:r>
            </a:p>
          </p:txBody>
        </p:sp>
        <p:sp>
          <p:nvSpPr>
            <p:cNvPr id="20548" name="Text Box 29"/>
            <p:cNvSpPr txBox="1">
              <a:spLocks noChangeArrowheads="1"/>
            </p:cNvSpPr>
            <p:nvPr/>
          </p:nvSpPr>
          <p:spPr bwMode="auto">
            <a:xfrm>
              <a:off x="958" y="238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1.00</a:t>
              </a:r>
            </a:p>
          </p:txBody>
        </p:sp>
        <p:sp>
          <p:nvSpPr>
            <p:cNvPr id="20549" name="Text Box 30"/>
            <p:cNvSpPr txBox="1">
              <a:spLocks noChangeArrowheads="1"/>
            </p:cNvSpPr>
            <p:nvPr/>
          </p:nvSpPr>
          <p:spPr bwMode="auto">
            <a:xfrm>
              <a:off x="958" y="215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1.50</a:t>
              </a:r>
            </a:p>
          </p:txBody>
        </p:sp>
        <p:sp>
          <p:nvSpPr>
            <p:cNvPr id="20550" name="Text Box 31"/>
            <p:cNvSpPr txBox="1">
              <a:spLocks noChangeArrowheads="1"/>
            </p:cNvSpPr>
            <p:nvPr/>
          </p:nvSpPr>
          <p:spPr bwMode="auto">
            <a:xfrm>
              <a:off x="961" y="1920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2.00</a:t>
              </a:r>
            </a:p>
          </p:txBody>
        </p:sp>
        <p:sp>
          <p:nvSpPr>
            <p:cNvPr id="20551" name="Line 32"/>
            <p:cNvSpPr>
              <a:spLocks noChangeShapeType="1"/>
            </p:cNvSpPr>
            <p:nvPr/>
          </p:nvSpPr>
          <p:spPr bwMode="auto">
            <a:xfrm flipV="1">
              <a:off x="1311" y="1740"/>
              <a:ext cx="0" cy="1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3365500" y="2895600"/>
            <a:ext cx="895350" cy="9969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30" name="AutoShape 34"/>
          <p:cNvSpPr>
            <a:spLocks noChangeArrowheads="1"/>
          </p:cNvSpPr>
          <p:nvPr/>
        </p:nvSpPr>
        <p:spPr bwMode="auto">
          <a:xfrm>
            <a:off x="3543300" y="309562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auto">
          <a:xfrm>
            <a:off x="3863975" y="345757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022850" y="2057400"/>
            <a:ext cx="3503613" cy="3078163"/>
            <a:chOff x="3164" y="1296"/>
            <a:chExt cx="2207" cy="1939"/>
          </a:xfrm>
        </p:grpSpPr>
        <p:sp>
          <p:nvSpPr>
            <p:cNvPr id="20505" name="Line 37"/>
            <p:cNvSpPr>
              <a:spLocks noChangeShapeType="1"/>
            </p:cNvSpPr>
            <p:nvPr/>
          </p:nvSpPr>
          <p:spPr bwMode="auto">
            <a:xfrm>
              <a:off x="3670" y="2855"/>
              <a:ext cx="17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06" name="Line 38"/>
            <p:cNvSpPr>
              <a:spLocks noChangeShapeType="1"/>
            </p:cNvSpPr>
            <p:nvPr/>
          </p:nvSpPr>
          <p:spPr bwMode="auto">
            <a:xfrm>
              <a:off x="3933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07" name="Line 39"/>
            <p:cNvSpPr>
              <a:spLocks noChangeShapeType="1"/>
            </p:cNvSpPr>
            <p:nvPr/>
          </p:nvSpPr>
          <p:spPr bwMode="auto">
            <a:xfrm>
              <a:off x="4110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08" name="Line 40"/>
            <p:cNvSpPr>
              <a:spLocks noChangeShapeType="1"/>
            </p:cNvSpPr>
            <p:nvPr/>
          </p:nvSpPr>
          <p:spPr bwMode="auto">
            <a:xfrm>
              <a:off x="4293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09" name="Line 41"/>
            <p:cNvSpPr>
              <a:spLocks noChangeShapeType="1"/>
            </p:cNvSpPr>
            <p:nvPr/>
          </p:nvSpPr>
          <p:spPr bwMode="auto">
            <a:xfrm>
              <a:off x="4464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10" name="Line 42"/>
            <p:cNvSpPr>
              <a:spLocks noChangeShapeType="1"/>
            </p:cNvSpPr>
            <p:nvPr/>
          </p:nvSpPr>
          <p:spPr bwMode="auto">
            <a:xfrm>
              <a:off x="4659" y="2855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11" name="Line 43"/>
            <p:cNvSpPr>
              <a:spLocks noChangeShapeType="1"/>
            </p:cNvSpPr>
            <p:nvPr/>
          </p:nvSpPr>
          <p:spPr bwMode="auto">
            <a:xfrm>
              <a:off x="4848" y="285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12" name="Text Box 44"/>
            <p:cNvSpPr txBox="1">
              <a:spLocks noChangeArrowheads="1"/>
            </p:cNvSpPr>
            <p:nvPr/>
          </p:nvSpPr>
          <p:spPr bwMode="auto">
            <a:xfrm>
              <a:off x="3577" y="2936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20513" name="Text Box 45"/>
            <p:cNvSpPr txBox="1">
              <a:spLocks noChangeArrowheads="1"/>
            </p:cNvSpPr>
            <p:nvPr/>
          </p:nvSpPr>
          <p:spPr bwMode="auto">
            <a:xfrm>
              <a:off x="4559" y="2928"/>
              <a:ext cx="212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5000</a:t>
              </a:r>
            </a:p>
          </p:txBody>
        </p:sp>
        <p:sp>
          <p:nvSpPr>
            <p:cNvPr id="20514" name="Text Box 46"/>
            <p:cNvSpPr txBox="1">
              <a:spLocks noChangeArrowheads="1"/>
            </p:cNvSpPr>
            <p:nvPr/>
          </p:nvSpPr>
          <p:spPr bwMode="auto">
            <a:xfrm>
              <a:off x="3678" y="3120"/>
              <a:ext cx="1632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Quantity Demanded (pairs of skis)</a:t>
              </a:r>
            </a:p>
          </p:txBody>
        </p:sp>
        <p:sp>
          <p:nvSpPr>
            <p:cNvPr id="20515" name="Text Box 47"/>
            <p:cNvSpPr txBox="1">
              <a:spLocks noChangeArrowheads="1"/>
            </p:cNvSpPr>
            <p:nvPr/>
          </p:nvSpPr>
          <p:spPr bwMode="auto">
            <a:xfrm>
              <a:off x="3840" y="1296"/>
              <a:ext cx="1011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Change in Demand</a:t>
              </a:r>
            </a:p>
          </p:txBody>
        </p:sp>
        <p:sp>
          <p:nvSpPr>
            <p:cNvPr id="20516" name="Text Box 48"/>
            <p:cNvSpPr txBox="1">
              <a:spLocks noChangeArrowheads="1"/>
            </p:cNvSpPr>
            <p:nvPr/>
          </p:nvSpPr>
          <p:spPr bwMode="auto">
            <a:xfrm rot="-5400000">
              <a:off x="2678" y="2214"/>
              <a:ext cx="108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Price ($ per pair of skis)</a:t>
              </a:r>
            </a:p>
          </p:txBody>
        </p:sp>
        <p:sp>
          <p:nvSpPr>
            <p:cNvPr id="20517" name="Line 49"/>
            <p:cNvSpPr>
              <a:spLocks noChangeShapeType="1"/>
            </p:cNvSpPr>
            <p:nvPr/>
          </p:nvSpPr>
          <p:spPr bwMode="auto">
            <a:xfrm flipH="1">
              <a:off x="3694" y="264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18" name="Line 50"/>
            <p:cNvSpPr>
              <a:spLocks noChangeShapeType="1"/>
            </p:cNvSpPr>
            <p:nvPr/>
          </p:nvSpPr>
          <p:spPr bwMode="auto">
            <a:xfrm flipH="1">
              <a:off x="3694" y="2425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19" name="Line 51"/>
            <p:cNvSpPr>
              <a:spLocks noChangeShapeType="1"/>
            </p:cNvSpPr>
            <p:nvPr/>
          </p:nvSpPr>
          <p:spPr bwMode="auto">
            <a:xfrm flipH="1">
              <a:off x="3697" y="220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20" name="Line 52"/>
            <p:cNvSpPr>
              <a:spLocks noChangeShapeType="1"/>
            </p:cNvSpPr>
            <p:nvPr/>
          </p:nvSpPr>
          <p:spPr bwMode="auto">
            <a:xfrm flipH="1">
              <a:off x="3697" y="1969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21" name="Line 53"/>
            <p:cNvSpPr>
              <a:spLocks noChangeShapeType="1"/>
            </p:cNvSpPr>
            <p:nvPr/>
          </p:nvSpPr>
          <p:spPr bwMode="auto">
            <a:xfrm flipH="1">
              <a:off x="3697" y="174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22" name="Text Box 54"/>
            <p:cNvSpPr txBox="1">
              <a:spLocks noChangeArrowheads="1"/>
            </p:cNvSpPr>
            <p:nvPr/>
          </p:nvSpPr>
          <p:spPr bwMode="auto">
            <a:xfrm>
              <a:off x="3391" y="2573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0.50</a:t>
              </a:r>
            </a:p>
          </p:txBody>
        </p:sp>
        <p:sp>
          <p:nvSpPr>
            <p:cNvPr id="20523" name="Text Box 55"/>
            <p:cNvSpPr txBox="1">
              <a:spLocks noChangeArrowheads="1"/>
            </p:cNvSpPr>
            <p:nvPr/>
          </p:nvSpPr>
          <p:spPr bwMode="auto">
            <a:xfrm>
              <a:off x="3388" y="238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1.00</a:t>
              </a:r>
            </a:p>
          </p:txBody>
        </p:sp>
        <p:sp>
          <p:nvSpPr>
            <p:cNvPr id="20524" name="Text Box 56"/>
            <p:cNvSpPr txBox="1">
              <a:spLocks noChangeArrowheads="1"/>
            </p:cNvSpPr>
            <p:nvPr/>
          </p:nvSpPr>
          <p:spPr bwMode="auto">
            <a:xfrm>
              <a:off x="3388" y="215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1.50</a:t>
              </a:r>
            </a:p>
          </p:txBody>
        </p:sp>
        <p:sp>
          <p:nvSpPr>
            <p:cNvPr id="20525" name="Text Box 57"/>
            <p:cNvSpPr txBox="1">
              <a:spLocks noChangeArrowheads="1"/>
            </p:cNvSpPr>
            <p:nvPr/>
          </p:nvSpPr>
          <p:spPr bwMode="auto">
            <a:xfrm>
              <a:off x="3391" y="1920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2.00</a:t>
              </a:r>
            </a:p>
          </p:txBody>
        </p:sp>
        <p:sp>
          <p:nvSpPr>
            <p:cNvPr id="20526" name="Line 58"/>
            <p:cNvSpPr>
              <a:spLocks noChangeShapeType="1"/>
            </p:cNvSpPr>
            <p:nvPr/>
          </p:nvSpPr>
          <p:spPr bwMode="auto">
            <a:xfrm flipV="1">
              <a:off x="3741" y="1740"/>
              <a:ext cx="0" cy="1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27" name="Line 59"/>
            <p:cNvSpPr>
              <a:spLocks noChangeShapeType="1"/>
            </p:cNvSpPr>
            <p:nvPr/>
          </p:nvSpPr>
          <p:spPr bwMode="auto">
            <a:xfrm>
              <a:off x="5040" y="28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28" name="Line 60"/>
            <p:cNvSpPr>
              <a:spLocks noChangeShapeType="1"/>
            </p:cNvSpPr>
            <p:nvPr/>
          </p:nvSpPr>
          <p:spPr bwMode="auto">
            <a:xfrm>
              <a:off x="5232" y="2856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9757" name="Line 61"/>
          <p:cNvSpPr>
            <a:spLocks noChangeShapeType="1"/>
          </p:cNvSpPr>
          <p:nvPr/>
        </p:nvSpPr>
        <p:spPr bwMode="auto">
          <a:xfrm>
            <a:off x="7181850" y="2882900"/>
            <a:ext cx="895350" cy="9969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7499350" y="2889250"/>
            <a:ext cx="895350" cy="9969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3802063" y="2971800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a</a:t>
            </a: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4097338" y="3316288"/>
            <a:ext cx="9366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b</a:t>
            </a:r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>
            <a:off x="3676650" y="3048000"/>
            <a:ext cx="26670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4267200" y="3886200"/>
            <a:ext cx="1682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D</a:t>
            </a:r>
            <a:r>
              <a:rPr lang="en-US" sz="1200" b="1" baseline="-25000"/>
              <a:t>0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7991475" y="3905250"/>
            <a:ext cx="1682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D</a:t>
            </a:r>
            <a:r>
              <a:rPr lang="en-US" sz="1200" b="1" baseline="-25000"/>
              <a:t>0</a:t>
            </a:r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8334375" y="3914775"/>
            <a:ext cx="1682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D</a:t>
            </a:r>
            <a:r>
              <a:rPr lang="en-US" sz="1200" b="1" baseline="-25000"/>
              <a:t>1</a:t>
            </a:r>
          </a:p>
        </p:txBody>
      </p:sp>
      <p:sp>
        <p:nvSpPr>
          <p:cNvPr id="29765" name="Line 69"/>
          <p:cNvSpPr>
            <a:spLocks noChangeShapeType="1"/>
          </p:cNvSpPr>
          <p:nvPr/>
        </p:nvSpPr>
        <p:spPr bwMode="auto">
          <a:xfrm>
            <a:off x="7429500" y="3086100"/>
            <a:ext cx="171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>
            <a:off x="7943850" y="3648075"/>
            <a:ext cx="171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-14990" y="500868"/>
            <a:ext cx="9144000" cy="1325563"/>
          </a:xfrm>
          <a:prstGeom prst="rect">
            <a:avLst/>
          </a:prstGeom>
          <a:solidFill>
            <a:srgbClr val="A2988A"/>
          </a:solidFill>
        </p:spPr>
        <p:txBody>
          <a:bodyPr vert="horz" lIns="91440" tIns="45720" rIns="91440" bIns="45720" rtlCol="0" anchor="ctr">
            <a:normAutofit/>
          </a:bodyPr>
          <a:lstStyle>
            <a:lvl1pPr marL="27432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rgbClr val="FFFFFF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chemeClr val="bg1"/>
                </a:solidFill>
              </a:rPr>
              <a:t>Changes in Quantity Demanded</a:t>
            </a:r>
            <a:br>
              <a:rPr lang="en-US">
                <a:solidFill>
                  <a:schemeClr val="bg1"/>
                </a:solidFill>
              </a:rPr>
            </a:br>
            <a:r>
              <a:rPr lang="en-US" sz="2400" b="1">
                <a:solidFill>
                  <a:srgbClr val="276F57"/>
                </a:solidFill>
              </a:rPr>
              <a:t>FIGURE 2.4</a:t>
            </a:r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563F045C-AF4B-4EAA-B5E0-DBB13C236BD8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5526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-1.48148E-6 L 1.11111E-6 -1.48148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  <p:bldP spid="29729" grpId="0" animBg="1"/>
      <p:bldP spid="29730" grpId="0" animBg="1"/>
      <p:bldP spid="29731" grpId="0" animBg="1"/>
      <p:bldP spid="29757" grpId="0" animBg="1"/>
      <p:bldP spid="29758" grpId="0" animBg="1"/>
      <p:bldP spid="29758" grpId="1" animBg="1"/>
      <p:bldP spid="29759" grpId="0"/>
      <p:bldP spid="29760" grpId="0"/>
      <p:bldP spid="29761" grpId="0" animBg="1"/>
      <p:bldP spid="29762" grpId="0"/>
      <p:bldP spid="29763" grpId="0"/>
      <p:bldP spid="29764" grpId="0"/>
      <p:bldP spid="29765" grpId="0" animBg="1"/>
      <p:bldP spid="297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What Is Supply?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981950" cy="4497387"/>
          </a:xfrm>
        </p:spPr>
        <p:txBody>
          <a:bodyPr lIns="90488" tIns="44450" rIns="90488" bIns="44450">
            <a:normAutofit fontScale="70000" lnSpcReduction="2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3600" u="sng">
                <a:latin typeface="Calibri" panose="020F0502020204030204" pitchFamily="34" charset="0"/>
              </a:rPr>
              <a:t>Supply</a:t>
            </a:r>
            <a:r>
              <a:rPr lang="en-US" sz="360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is a relationship between a product’s price and quantity supplied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is shown using a schedule or curve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u="sng">
                <a:latin typeface="Calibri" panose="020F0502020204030204" pitchFamily="34" charset="0"/>
              </a:rPr>
              <a:t>Quantity supplied</a:t>
            </a:r>
            <a:r>
              <a:rPr lang="en-US" sz="3200">
                <a:latin typeface="Calibri" panose="020F0502020204030204" pitchFamily="34" charset="0"/>
              </a:rPr>
              <a:t>:  the amount of a product businesses are willing to supply at each price</a:t>
            </a:r>
          </a:p>
          <a:p>
            <a:pPr lvl="1">
              <a:buSzPct val="60000"/>
            </a:pPr>
            <a:r>
              <a:rPr lang="en-US" sz="3300" u="sng">
                <a:latin typeface="Calibri" panose="020F0502020204030204" pitchFamily="34" charset="0"/>
              </a:rPr>
              <a:t>Supply schedule</a:t>
            </a:r>
            <a:r>
              <a:rPr lang="en-US" sz="3300">
                <a:latin typeface="Calibri" panose="020F0502020204030204" pitchFamily="34" charset="0"/>
              </a:rPr>
              <a:t>:  a table that shows possible combinations of prices and quantities supplied of a product</a:t>
            </a:r>
          </a:p>
          <a:p>
            <a:pPr lvl="1">
              <a:buSzPct val="60000"/>
            </a:pPr>
            <a:r>
              <a:rPr lang="en-US" sz="3300" u="sng">
                <a:latin typeface="Calibri" panose="020F0502020204030204" pitchFamily="34" charset="0"/>
              </a:rPr>
              <a:t>Supply curve</a:t>
            </a:r>
            <a:r>
              <a:rPr lang="en-US" sz="3300">
                <a:latin typeface="Calibri" panose="020F0502020204030204" pitchFamily="34" charset="0"/>
              </a:rPr>
              <a:t>:  a graph that expresses possible combinations of prices and quantities supplied of a product</a:t>
            </a:r>
          </a:p>
          <a:p>
            <a:pPr marL="0" indent="0" eaLnBrk="1" hangingPunct="1">
              <a:buSzPct val="60000"/>
              <a:buNone/>
            </a:pPr>
            <a:r>
              <a:rPr lang="en-US" sz="3600">
                <a:latin typeface="Calibri" panose="020F0502020204030204" pitchFamily="34" charset="0"/>
              </a:rPr>
              <a:t>The </a:t>
            </a:r>
            <a:r>
              <a:rPr lang="en-US" sz="3600" u="sng">
                <a:latin typeface="Calibri" panose="020F0502020204030204" pitchFamily="34" charset="0"/>
              </a:rPr>
              <a:t>law of supply</a:t>
            </a:r>
            <a:r>
              <a:rPr lang="en-US" sz="3600">
                <a:latin typeface="Calibri" panose="020F0502020204030204" pitchFamily="34" charset="0"/>
              </a:rPr>
              <a:t>:  states there is a direct relationship between price and quantity supplied.</a:t>
            </a:r>
          </a:p>
          <a:p>
            <a:pPr marL="0" indent="0" eaLnBrk="1" hangingPunct="1">
              <a:buSzPct val="60000"/>
              <a:buNone/>
            </a:pPr>
            <a:r>
              <a:rPr lang="en-US" sz="3600" u="sng">
                <a:latin typeface="Calibri" panose="020F0502020204030204" pitchFamily="34" charset="0"/>
              </a:rPr>
              <a:t>Market supply</a:t>
            </a:r>
            <a:r>
              <a:rPr lang="en-US" sz="3600">
                <a:latin typeface="Calibri" panose="020F0502020204030204" pitchFamily="34" charset="0"/>
              </a:rPr>
              <a:t>:  the sum of all producers’ quantities supplied at each price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Supply Curve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2.5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201738" y="2182813"/>
            <a:ext cx="234791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Supply Schedule</a:t>
            </a:r>
          </a:p>
          <a:p>
            <a:pPr algn="ctr" eaLnBrk="0" hangingPunct="0"/>
            <a:r>
              <a:rPr lang="en-US" sz="1600" b="1"/>
              <a:t>for Strawberries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905000" y="3317875"/>
            <a:ext cx="158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CA" sz="1200" b="1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657350" y="2827338"/>
            <a:ext cx="16764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Supplied</a:t>
            </a:r>
          </a:p>
          <a:p>
            <a:pPr algn="ctr" eaLnBrk="0" hangingPunct="0"/>
            <a:r>
              <a:rPr lang="en-US" sz="1400" b="1"/>
              <a:t>(millions of kg)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3352800" y="2851150"/>
            <a:ext cx="7620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Points</a:t>
            </a:r>
          </a:p>
          <a:p>
            <a:pPr algn="ctr" eaLnBrk="0" hangingPunct="0"/>
            <a:r>
              <a:rPr lang="en-US" sz="1400" b="1"/>
              <a:t>on graph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838200" y="2819400"/>
            <a:ext cx="8382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</a:t>
            </a:r>
          </a:p>
          <a:p>
            <a:pPr algn="ctr" eaLnBrk="0" hangingPunct="0"/>
            <a:r>
              <a:rPr lang="en-US" sz="1400" b="1"/>
              <a:t>($ per kg)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066800" y="3616325"/>
            <a:ext cx="6096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$2.50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1143000" y="3927475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2.00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1133475" y="4243388"/>
            <a:ext cx="5334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1.50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362200" y="3886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 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362200" y="3581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371725" y="4243388"/>
            <a:ext cx="37147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5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524250" y="3927475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e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524250" y="3629025"/>
            <a:ext cx="3048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f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509963" y="4243388"/>
            <a:ext cx="37147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d</a:t>
            </a: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4833938" y="1909763"/>
            <a:ext cx="36385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Supply Curve for Strawberries</a:t>
            </a:r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6243638" y="2624138"/>
            <a:ext cx="1757362" cy="1077912"/>
          </a:xfrm>
          <a:custGeom>
            <a:avLst/>
            <a:gdLst>
              <a:gd name="T0" fmla="*/ 2147483647 w 1207"/>
              <a:gd name="T1" fmla="*/ 0 h 694"/>
              <a:gd name="T2" fmla="*/ 0 w 1207"/>
              <a:gd name="T3" fmla="*/ 2147483647 h 694"/>
              <a:gd name="T4" fmla="*/ 0 60000 65536"/>
              <a:gd name="T5" fmla="*/ 0 60000 65536"/>
              <a:gd name="T6" fmla="*/ 0 w 1207"/>
              <a:gd name="T7" fmla="*/ 0 h 694"/>
              <a:gd name="T8" fmla="*/ 1207 w 1207"/>
              <a:gd name="T9" fmla="*/ 694 h 6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7" h="694">
                <a:moveTo>
                  <a:pt x="1207" y="0"/>
                </a:moveTo>
                <a:lnTo>
                  <a:pt x="0" y="694"/>
                </a:ln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7831138" y="26654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7112000" y="31099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6369050" y="356235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8077200" y="2438400"/>
            <a:ext cx="119063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S</a:t>
            </a:r>
            <a:endParaRPr lang="en-US" sz="1400" b="1" baseline="-25000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467600" y="2332038"/>
            <a:ext cx="30480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FF0000"/>
                </a:solidFill>
              </a:rPr>
              <a:t>  f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759575" y="2743200"/>
            <a:ext cx="30480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FF0000"/>
                </a:solidFill>
              </a:rPr>
              <a:t>  e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073775" y="3124200"/>
            <a:ext cx="3714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/>
              <a:t> </a:t>
            </a:r>
            <a:r>
              <a:rPr lang="en-US" sz="1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5397500" y="4913313"/>
            <a:ext cx="2700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2558" name="Group 29"/>
          <p:cNvGrpSpPr>
            <a:grpSpLocks/>
          </p:cNvGrpSpPr>
          <p:nvPr/>
        </p:nvGrpSpPr>
        <p:grpSpPr bwMode="auto">
          <a:xfrm>
            <a:off x="5249863" y="4903788"/>
            <a:ext cx="2687637" cy="334962"/>
            <a:chOff x="3021" y="2898"/>
            <a:chExt cx="1693" cy="211"/>
          </a:xfrm>
        </p:grpSpPr>
        <p:grpSp>
          <p:nvGrpSpPr>
            <p:cNvPr id="22574" name="Group 30"/>
            <p:cNvGrpSpPr>
              <a:grpSpLocks/>
            </p:cNvGrpSpPr>
            <p:nvPr/>
          </p:nvGrpSpPr>
          <p:grpSpPr bwMode="auto">
            <a:xfrm>
              <a:off x="3291" y="2898"/>
              <a:ext cx="1386" cy="57"/>
              <a:chOff x="3291" y="2898"/>
              <a:chExt cx="1386" cy="57"/>
            </a:xfrm>
          </p:grpSpPr>
          <p:sp>
            <p:nvSpPr>
              <p:cNvPr id="22583" name="Line 31"/>
              <p:cNvSpPr>
                <a:spLocks noChangeShapeType="1"/>
              </p:cNvSpPr>
              <p:nvPr/>
            </p:nvSpPr>
            <p:spPr bwMode="auto">
              <a:xfrm>
                <a:off x="3291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4" name="Line 32"/>
              <p:cNvSpPr>
                <a:spLocks noChangeShapeType="1"/>
              </p:cNvSpPr>
              <p:nvPr/>
            </p:nvSpPr>
            <p:spPr bwMode="auto">
              <a:xfrm>
                <a:off x="3408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5" name="Line 33"/>
              <p:cNvSpPr>
                <a:spLocks noChangeShapeType="1"/>
              </p:cNvSpPr>
              <p:nvPr/>
            </p:nvSpPr>
            <p:spPr bwMode="auto">
              <a:xfrm>
                <a:off x="3519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6" name="Line 34"/>
              <p:cNvSpPr>
                <a:spLocks noChangeShapeType="1"/>
              </p:cNvSpPr>
              <p:nvPr/>
            </p:nvSpPr>
            <p:spPr bwMode="auto">
              <a:xfrm>
                <a:off x="3633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7" name="Line 35"/>
              <p:cNvSpPr>
                <a:spLocks noChangeShapeType="1"/>
              </p:cNvSpPr>
              <p:nvPr/>
            </p:nvSpPr>
            <p:spPr bwMode="auto">
              <a:xfrm>
                <a:off x="3750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8" name="Line 36"/>
              <p:cNvSpPr>
                <a:spLocks noChangeShapeType="1"/>
              </p:cNvSpPr>
              <p:nvPr/>
            </p:nvSpPr>
            <p:spPr bwMode="auto">
              <a:xfrm>
                <a:off x="3864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89" name="Line 37"/>
              <p:cNvSpPr>
                <a:spLocks noChangeShapeType="1"/>
              </p:cNvSpPr>
              <p:nvPr/>
            </p:nvSpPr>
            <p:spPr bwMode="auto">
              <a:xfrm>
                <a:off x="3978" y="2907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0" name="Line 38"/>
              <p:cNvSpPr>
                <a:spLocks noChangeShapeType="1"/>
              </p:cNvSpPr>
              <p:nvPr/>
            </p:nvSpPr>
            <p:spPr bwMode="auto">
              <a:xfrm>
                <a:off x="4101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1" name="Line 39"/>
              <p:cNvSpPr>
                <a:spLocks noChangeShapeType="1"/>
              </p:cNvSpPr>
              <p:nvPr/>
            </p:nvSpPr>
            <p:spPr bwMode="auto">
              <a:xfrm>
                <a:off x="4212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2" name="Line 40"/>
              <p:cNvSpPr>
                <a:spLocks noChangeShapeType="1"/>
              </p:cNvSpPr>
              <p:nvPr/>
            </p:nvSpPr>
            <p:spPr bwMode="auto">
              <a:xfrm>
                <a:off x="4326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3" name="Line 41"/>
              <p:cNvSpPr>
                <a:spLocks noChangeShapeType="1"/>
              </p:cNvSpPr>
              <p:nvPr/>
            </p:nvSpPr>
            <p:spPr bwMode="auto">
              <a:xfrm>
                <a:off x="4443" y="2898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4" name="Line 42"/>
              <p:cNvSpPr>
                <a:spLocks noChangeShapeType="1"/>
              </p:cNvSpPr>
              <p:nvPr/>
            </p:nvSpPr>
            <p:spPr bwMode="auto">
              <a:xfrm>
                <a:off x="4563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95" name="Line 43"/>
              <p:cNvSpPr>
                <a:spLocks noChangeShapeType="1"/>
              </p:cNvSpPr>
              <p:nvPr/>
            </p:nvSpPr>
            <p:spPr bwMode="auto">
              <a:xfrm>
                <a:off x="4677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2575" name="Text Box 44"/>
            <p:cNvSpPr txBox="1">
              <a:spLocks noChangeArrowheads="1"/>
            </p:cNvSpPr>
            <p:nvPr/>
          </p:nvSpPr>
          <p:spPr bwMode="auto">
            <a:xfrm>
              <a:off x="3021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22576" name="Text Box 45"/>
            <p:cNvSpPr txBox="1">
              <a:spLocks noChangeArrowheads="1"/>
            </p:cNvSpPr>
            <p:nvPr/>
          </p:nvSpPr>
          <p:spPr bwMode="auto">
            <a:xfrm>
              <a:off x="3281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</a:t>
              </a:r>
            </a:p>
          </p:txBody>
        </p:sp>
        <p:sp>
          <p:nvSpPr>
            <p:cNvPr id="22577" name="Text Box 46"/>
            <p:cNvSpPr txBox="1">
              <a:spLocks noChangeArrowheads="1"/>
            </p:cNvSpPr>
            <p:nvPr/>
          </p:nvSpPr>
          <p:spPr bwMode="auto">
            <a:xfrm>
              <a:off x="3497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3</a:t>
              </a:r>
            </a:p>
          </p:txBody>
        </p:sp>
        <p:sp>
          <p:nvSpPr>
            <p:cNvPr id="22578" name="Text Box 47"/>
            <p:cNvSpPr txBox="1">
              <a:spLocks noChangeArrowheads="1"/>
            </p:cNvSpPr>
            <p:nvPr/>
          </p:nvSpPr>
          <p:spPr bwMode="auto">
            <a:xfrm>
              <a:off x="3722" y="2991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5</a:t>
              </a:r>
            </a:p>
          </p:txBody>
        </p:sp>
        <p:sp>
          <p:nvSpPr>
            <p:cNvPr id="22579" name="Text Box 48"/>
            <p:cNvSpPr txBox="1">
              <a:spLocks noChangeArrowheads="1"/>
            </p:cNvSpPr>
            <p:nvPr/>
          </p:nvSpPr>
          <p:spPr bwMode="auto">
            <a:xfrm>
              <a:off x="3955" y="2994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7</a:t>
              </a:r>
            </a:p>
          </p:txBody>
        </p:sp>
        <p:sp>
          <p:nvSpPr>
            <p:cNvPr id="22580" name="Text Box 49"/>
            <p:cNvSpPr txBox="1">
              <a:spLocks noChangeArrowheads="1"/>
            </p:cNvSpPr>
            <p:nvPr/>
          </p:nvSpPr>
          <p:spPr bwMode="auto">
            <a:xfrm>
              <a:off x="4186" y="2979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9</a:t>
              </a:r>
            </a:p>
          </p:txBody>
        </p:sp>
        <p:sp>
          <p:nvSpPr>
            <p:cNvPr id="22581" name="Text Box 50"/>
            <p:cNvSpPr txBox="1">
              <a:spLocks noChangeArrowheads="1"/>
            </p:cNvSpPr>
            <p:nvPr/>
          </p:nvSpPr>
          <p:spPr bwMode="auto">
            <a:xfrm>
              <a:off x="4380" y="2985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11</a:t>
              </a:r>
            </a:p>
          </p:txBody>
        </p:sp>
        <p:sp>
          <p:nvSpPr>
            <p:cNvPr id="22582" name="Text Box 51"/>
            <p:cNvSpPr txBox="1">
              <a:spLocks noChangeArrowheads="1"/>
            </p:cNvSpPr>
            <p:nvPr/>
          </p:nvSpPr>
          <p:spPr bwMode="auto">
            <a:xfrm>
              <a:off x="4608" y="2985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13</a:t>
              </a:r>
            </a:p>
          </p:txBody>
        </p:sp>
      </p:grpSp>
      <p:sp>
        <p:nvSpPr>
          <p:cNvPr id="22559" name="Text Box 52"/>
          <p:cNvSpPr txBox="1">
            <a:spLocks noChangeArrowheads="1"/>
          </p:cNvSpPr>
          <p:nvPr/>
        </p:nvSpPr>
        <p:spPr bwMode="auto">
          <a:xfrm>
            <a:off x="5805488" y="5294313"/>
            <a:ext cx="1998662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Supplied</a:t>
            </a:r>
          </a:p>
          <a:p>
            <a:pPr algn="ctr" eaLnBrk="0" hangingPunct="0"/>
            <a:r>
              <a:rPr lang="en-US" sz="1400" b="1"/>
              <a:t>(millions of kg per year)</a:t>
            </a:r>
          </a:p>
        </p:txBody>
      </p:sp>
      <p:sp>
        <p:nvSpPr>
          <p:cNvPr id="22560" name="Text Box 53"/>
          <p:cNvSpPr txBox="1">
            <a:spLocks noChangeArrowheads="1"/>
          </p:cNvSpPr>
          <p:nvPr/>
        </p:nvSpPr>
        <p:spPr bwMode="auto">
          <a:xfrm rot="-5400000">
            <a:off x="4093370" y="3713956"/>
            <a:ext cx="128111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 ($ per kg)</a:t>
            </a:r>
          </a:p>
        </p:txBody>
      </p:sp>
      <p:grpSp>
        <p:nvGrpSpPr>
          <p:cNvPr id="22561" name="Group 54"/>
          <p:cNvGrpSpPr>
            <a:grpSpLocks/>
          </p:cNvGrpSpPr>
          <p:nvPr/>
        </p:nvGrpSpPr>
        <p:grpSpPr bwMode="auto">
          <a:xfrm>
            <a:off x="4949825" y="2611438"/>
            <a:ext cx="576263" cy="1930400"/>
            <a:chOff x="2826" y="1463"/>
            <a:chExt cx="363" cy="1216"/>
          </a:xfrm>
        </p:grpSpPr>
        <p:grpSp>
          <p:nvGrpSpPr>
            <p:cNvPr id="22563" name="Group 55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22569" name="Line 56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70" name="Line 57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71" name="Line 58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72" name="Line 59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73" name="Line 60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2564" name="Text Box 61"/>
            <p:cNvSpPr txBox="1">
              <a:spLocks noChangeArrowheads="1"/>
            </p:cNvSpPr>
            <p:nvPr/>
          </p:nvSpPr>
          <p:spPr bwMode="auto">
            <a:xfrm>
              <a:off x="2829" y="2564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0.50</a:t>
              </a:r>
            </a:p>
          </p:txBody>
        </p:sp>
        <p:sp>
          <p:nvSpPr>
            <p:cNvPr id="22565" name="Text Box 62"/>
            <p:cNvSpPr txBox="1">
              <a:spLocks noChangeArrowheads="1"/>
            </p:cNvSpPr>
            <p:nvPr/>
          </p:nvSpPr>
          <p:spPr bwMode="auto">
            <a:xfrm>
              <a:off x="2826" y="2317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1.00</a:t>
              </a:r>
            </a:p>
          </p:txBody>
        </p:sp>
        <p:sp>
          <p:nvSpPr>
            <p:cNvPr id="22566" name="Text Box 63"/>
            <p:cNvSpPr txBox="1">
              <a:spLocks noChangeArrowheads="1"/>
            </p:cNvSpPr>
            <p:nvPr/>
          </p:nvSpPr>
          <p:spPr bwMode="auto">
            <a:xfrm>
              <a:off x="2826" y="2030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1.50</a:t>
              </a:r>
            </a:p>
          </p:txBody>
        </p:sp>
        <p:sp>
          <p:nvSpPr>
            <p:cNvPr id="22567" name="Text Box 64"/>
            <p:cNvSpPr txBox="1">
              <a:spLocks noChangeArrowheads="1"/>
            </p:cNvSpPr>
            <p:nvPr/>
          </p:nvSpPr>
          <p:spPr bwMode="auto">
            <a:xfrm>
              <a:off x="2829" y="175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2.00</a:t>
              </a:r>
            </a:p>
          </p:txBody>
        </p:sp>
        <p:sp>
          <p:nvSpPr>
            <p:cNvPr id="22568" name="Text Box 65"/>
            <p:cNvSpPr txBox="1">
              <a:spLocks noChangeArrowheads="1"/>
            </p:cNvSpPr>
            <p:nvPr/>
          </p:nvSpPr>
          <p:spPr bwMode="auto">
            <a:xfrm>
              <a:off x="2832" y="1463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2.50</a:t>
              </a:r>
            </a:p>
          </p:txBody>
        </p:sp>
      </p:grpSp>
      <p:sp>
        <p:nvSpPr>
          <p:cNvPr id="22562" name="Line 66"/>
          <p:cNvSpPr>
            <a:spLocks noChangeShapeType="1"/>
          </p:cNvSpPr>
          <p:nvPr/>
        </p:nvSpPr>
        <p:spPr bwMode="auto">
          <a:xfrm flipV="1">
            <a:off x="5510213" y="2601913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C9371C46-FC1E-47A4-8E08-65C142082AF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3538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/>
      <p:bldP spid="33807" grpId="0"/>
      <p:bldP spid="33808" grpId="0"/>
      <p:bldP spid="33809" grpId="0"/>
      <p:bldP spid="33810" grpId="0"/>
      <p:bldP spid="33812" grpId="0" animBg="1"/>
      <p:bldP spid="33813" grpId="0" animBg="1"/>
      <p:bldP spid="33814" grpId="0" animBg="1"/>
      <p:bldP spid="33815" grpId="0" animBg="1"/>
      <p:bldP spid="33816" grpId="0"/>
      <p:bldP spid="338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Changes in Supply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389438"/>
          </a:xfrm>
        </p:spPr>
        <p:txBody>
          <a:bodyPr lIns="90488" tIns="44450" rIns="90488" bIns="44450">
            <a:normAutofit fontScale="92500" lnSpcReduction="1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Changes in supply: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shown by shifts in the supply curve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caused by changes in </a:t>
            </a:r>
            <a:r>
              <a:rPr lang="en-US" sz="3600" u="sng">
                <a:latin typeface="Calibri" panose="020F0502020204030204" pitchFamily="34" charset="0"/>
              </a:rPr>
              <a:t>supply factors</a:t>
            </a:r>
            <a:r>
              <a:rPr lang="en-US" sz="3600">
                <a:latin typeface="Calibri" panose="020F0502020204030204" pitchFamily="34" charset="0"/>
              </a:rPr>
              <a:t>:  factors that can cause an increase or a decrease in a product’s supply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>
                <a:latin typeface="Calibri" panose="020F0502020204030204" pitchFamily="34" charset="0"/>
              </a:rPr>
              <a:t>Increase in supply</a:t>
            </a:r>
            <a:r>
              <a:rPr lang="en-US" sz="3600">
                <a:latin typeface="Calibri" panose="020F0502020204030204" pitchFamily="34" charset="0"/>
              </a:rPr>
              <a:t>:  an increase in the quantity supplied of a product at all prices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>
                <a:latin typeface="Calibri" panose="020F0502020204030204" pitchFamily="34" charset="0"/>
              </a:rPr>
              <a:t>Decrease in supply</a:t>
            </a:r>
            <a:r>
              <a:rPr lang="en-US" sz="3600">
                <a:latin typeface="Calibri" panose="020F0502020204030204" pitchFamily="34" charset="0"/>
              </a:rPr>
              <a:t>:  a decrease in the quantity supplied of a product at all prices</a:t>
            </a:r>
            <a:endParaRPr lang="en-US" sz="3600" u="sng">
              <a:latin typeface="Calibri" panose="020F0502020204030204" pitchFamily="34" charset="0"/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Changes in Supply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2.6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504950" y="2443163"/>
            <a:ext cx="234791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Supply Schedule</a:t>
            </a:r>
          </a:p>
          <a:p>
            <a:pPr algn="ctr" eaLnBrk="0" hangingPunct="0"/>
            <a:r>
              <a:rPr lang="en-US" sz="1600" b="1"/>
              <a:t>for Strawberries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2286000" y="3079750"/>
            <a:ext cx="16764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Supplied</a:t>
            </a:r>
          </a:p>
          <a:p>
            <a:pPr algn="ctr" eaLnBrk="0" hangingPunct="0"/>
            <a:r>
              <a:rPr lang="en-US" sz="1400" b="1"/>
              <a:t>(millions of kg)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1371600" y="3079750"/>
            <a:ext cx="6731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</a:t>
            </a:r>
          </a:p>
          <a:p>
            <a:pPr algn="ctr" eaLnBrk="0" hangingPunct="0"/>
            <a:r>
              <a:rPr lang="en-US" sz="1400" b="1"/>
              <a:t>($ per kg)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1295400" y="3917950"/>
            <a:ext cx="685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$2.50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1447800" y="4252913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2.00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1438275" y="4589463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1.50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370138" y="3916363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9900"/>
                </a:solidFill>
              </a:rPr>
              <a:t>11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341563" y="4248150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9900"/>
                </a:solidFill>
              </a:rPr>
              <a:t> 7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967038" y="424815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552825" y="4248150"/>
            <a:ext cx="3905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33CC"/>
                </a:solidFill>
              </a:rPr>
              <a:t> </a:t>
            </a:r>
            <a:r>
              <a:rPr lang="en-US" sz="1400" b="1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009900" y="392588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619500" y="391318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341563" y="4589463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9900"/>
                </a:solidFill>
              </a:rPr>
              <a:t> 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981325" y="4584700"/>
            <a:ext cx="37147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5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495675" y="4597400"/>
            <a:ext cx="3810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33CC"/>
                </a:solidFill>
              </a:rPr>
              <a:t>   </a:t>
            </a:r>
            <a:r>
              <a:rPr lang="en-US" sz="1400" b="1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7908" name="Freeform 20"/>
          <p:cNvSpPr>
            <a:spLocks/>
          </p:cNvSpPr>
          <p:nvPr/>
        </p:nvSpPr>
        <p:spPr bwMode="auto">
          <a:xfrm>
            <a:off x="6216650" y="2616200"/>
            <a:ext cx="1806575" cy="1082675"/>
          </a:xfrm>
          <a:custGeom>
            <a:avLst/>
            <a:gdLst>
              <a:gd name="T0" fmla="*/ 2147483647 w 1207"/>
              <a:gd name="T1" fmla="*/ 0 h 694"/>
              <a:gd name="T2" fmla="*/ 0 w 1207"/>
              <a:gd name="T3" fmla="*/ 2147483647 h 694"/>
              <a:gd name="T4" fmla="*/ 0 60000 65536"/>
              <a:gd name="T5" fmla="*/ 0 60000 65536"/>
              <a:gd name="T6" fmla="*/ 0 w 1207"/>
              <a:gd name="T7" fmla="*/ 0 h 694"/>
              <a:gd name="T8" fmla="*/ 1207 w 1207"/>
              <a:gd name="T9" fmla="*/ 694 h 6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7" h="694">
                <a:moveTo>
                  <a:pt x="1207" y="0"/>
                </a:moveTo>
                <a:lnTo>
                  <a:pt x="0" y="694"/>
                </a:ln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7823200" y="2667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7102475" y="310515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6367463" y="3556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8001000" y="2362200"/>
            <a:ext cx="1873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S</a:t>
            </a:r>
            <a:r>
              <a:rPr lang="fr-CA" sz="1400" b="1" baseline="-25000"/>
              <a:t>0</a:t>
            </a:r>
            <a:endParaRPr lang="en-US" sz="1400" b="1" baseline="-25000"/>
          </a:p>
        </p:txBody>
      </p:sp>
      <p:sp>
        <p:nvSpPr>
          <p:cNvPr id="37913" name="Freeform 25"/>
          <p:cNvSpPr>
            <a:spLocks/>
          </p:cNvSpPr>
          <p:nvPr/>
        </p:nvSpPr>
        <p:spPr bwMode="auto">
          <a:xfrm>
            <a:off x="6584950" y="2616200"/>
            <a:ext cx="1790700" cy="1095375"/>
          </a:xfrm>
          <a:custGeom>
            <a:avLst/>
            <a:gdLst>
              <a:gd name="T0" fmla="*/ 2147483647 w 1225"/>
              <a:gd name="T1" fmla="*/ 0 h 704"/>
              <a:gd name="T2" fmla="*/ 0 w 1225"/>
              <a:gd name="T3" fmla="*/ 2147483647 h 704"/>
              <a:gd name="T4" fmla="*/ 0 60000 65536"/>
              <a:gd name="T5" fmla="*/ 0 60000 65536"/>
              <a:gd name="T6" fmla="*/ 0 w 1225"/>
              <a:gd name="T7" fmla="*/ 0 h 704"/>
              <a:gd name="T8" fmla="*/ 1225 w 1225"/>
              <a:gd name="T9" fmla="*/ 704 h 7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5" h="704">
                <a:moveTo>
                  <a:pt x="1225" y="0"/>
                </a:moveTo>
                <a:lnTo>
                  <a:pt x="0" y="704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8191500" y="2667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AutoShape 27"/>
          <p:cNvSpPr>
            <a:spLocks noChangeArrowheads="1"/>
          </p:cNvSpPr>
          <p:nvPr/>
        </p:nvSpPr>
        <p:spPr bwMode="auto">
          <a:xfrm>
            <a:off x="7454900" y="310515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6735763" y="3556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8305800" y="2362200"/>
            <a:ext cx="1873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S</a:t>
            </a:r>
            <a:r>
              <a:rPr lang="fr-CA" sz="1400" b="1" baseline="-25000"/>
              <a:t>1</a:t>
            </a:r>
            <a:endParaRPr lang="en-US" sz="1400" b="1" baseline="-25000"/>
          </a:p>
        </p:txBody>
      </p:sp>
      <p:sp>
        <p:nvSpPr>
          <p:cNvPr id="37918" name="Freeform 30"/>
          <p:cNvSpPr>
            <a:spLocks/>
          </p:cNvSpPr>
          <p:nvPr/>
        </p:nvSpPr>
        <p:spPr bwMode="auto">
          <a:xfrm>
            <a:off x="5876925" y="2619375"/>
            <a:ext cx="1762125" cy="1060450"/>
          </a:xfrm>
          <a:custGeom>
            <a:avLst/>
            <a:gdLst>
              <a:gd name="T0" fmla="*/ 2147483647 w 1134"/>
              <a:gd name="T1" fmla="*/ 0 h 667"/>
              <a:gd name="T2" fmla="*/ 0 w 1134"/>
              <a:gd name="T3" fmla="*/ 2147483647 h 667"/>
              <a:gd name="T4" fmla="*/ 0 60000 65536"/>
              <a:gd name="T5" fmla="*/ 0 60000 65536"/>
              <a:gd name="T6" fmla="*/ 0 w 1134"/>
              <a:gd name="T7" fmla="*/ 0 h 667"/>
              <a:gd name="T8" fmla="*/ 1134 w 1134"/>
              <a:gd name="T9" fmla="*/ 667 h 6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667">
                <a:moveTo>
                  <a:pt x="1134" y="0"/>
                </a:moveTo>
                <a:lnTo>
                  <a:pt x="0" y="667"/>
                </a:ln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9" name="AutoShape 31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AutoShape 32"/>
          <p:cNvSpPr>
            <a:spLocks noChangeArrowheads="1"/>
          </p:cNvSpPr>
          <p:nvPr/>
        </p:nvSpPr>
        <p:spPr bwMode="auto">
          <a:xfrm>
            <a:off x="6731000" y="310515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AutoShape 33"/>
          <p:cNvSpPr>
            <a:spLocks noChangeArrowheads="1"/>
          </p:cNvSpPr>
          <p:nvPr/>
        </p:nvSpPr>
        <p:spPr bwMode="auto">
          <a:xfrm>
            <a:off x="5992813" y="3556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7620000" y="2362200"/>
            <a:ext cx="1873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S</a:t>
            </a:r>
            <a:r>
              <a:rPr lang="fr-CA" sz="1400" b="1" baseline="-25000"/>
              <a:t>2</a:t>
            </a:r>
            <a:endParaRPr lang="en-US" sz="1400" b="1" baseline="-25000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7232650" y="3165475"/>
            <a:ext cx="152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 flipH="1">
            <a:off x="6877050" y="3152775"/>
            <a:ext cx="152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4614" name="Text Box 37"/>
          <p:cNvSpPr txBox="1">
            <a:spLocks noChangeArrowheads="1"/>
          </p:cNvSpPr>
          <p:nvPr/>
        </p:nvSpPr>
        <p:spPr bwMode="auto">
          <a:xfrm>
            <a:off x="4833938" y="1909763"/>
            <a:ext cx="36385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Supply Curve for Strawberries</a:t>
            </a:r>
          </a:p>
        </p:txBody>
      </p:sp>
      <p:sp>
        <p:nvSpPr>
          <p:cNvPr id="24615" name="Line 38"/>
          <p:cNvSpPr>
            <a:spLocks noChangeShapeType="1"/>
          </p:cNvSpPr>
          <p:nvPr/>
        </p:nvSpPr>
        <p:spPr bwMode="auto">
          <a:xfrm>
            <a:off x="5397500" y="4913313"/>
            <a:ext cx="2938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16" name="Line 39"/>
          <p:cNvSpPr>
            <a:spLocks noChangeShapeType="1"/>
          </p:cNvSpPr>
          <p:nvPr/>
        </p:nvSpPr>
        <p:spPr bwMode="auto">
          <a:xfrm>
            <a:off x="5678488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17" name="Line 40"/>
          <p:cNvSpPr>
            <a:spLocks noChangeShapeType="1"/>
          </p:cNvSpPr>
          <p:nvPr/>
        </p:nvSpPr>
        <p:spPr bwMode="auto">
          <a:xfrm>
            <a:off x="5864225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18" name="Line 41"/>
          <p:cNvSpPr>
            <a:spLocks noChangeShapeType="1"/>
          </p:cNvSpPr>
          <p:nvPr/>
        </p:nvSpPr>
        <p:spPr bwMode="auto">
          <a:xfrm>
            <a:off x="6040438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19" name="Line 42"/>
          <p:cNvSpPr>
            <a:spLocks noChangeShapeType="1"/>
          </p:cNvSpPr>
          <p:nvPr/>
        </p:nvSpPr>
        <p:spPr bwMode="auto">
          <a:xfrm>
            <a:off x="6221413" y="490855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0" name="Line 43"/>
          <p:cNvSpPr>
            <a:spLocks noChangeShapeType="1"/>
          </p:cNvSpPr>
          <p:nvPr/>
        </p:nvSpPr>
        <p:spPr bwMode="auto">
          <a:xfrm>
            <a:off x="6407150" y="490855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1" name="Line 44"/>
          <p:cNvSpPr>
            <a:spLocks noChangeShapeType="1"/>
          </p:cNvSpPr>
          <p:nvPr/>
        </p:nvSpPr>
        <p:spPr bwMode="auto">
          <a:xfrm>
            <a:off x="6588125" y="490855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2" name="Line 45"/>
          <p:cNvSpPr>
            <a:spLocks noChangeShapeType="1"/>
          </p:cNvSpPr>
          <p:nvPr/>
        </p:nvSpPr>
        <p:spPr bwMode="auto">
          <a:xfrm>
            <a:off x="6769100" y="4918075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3" name="Line 46"/>
          <p:cNvSpPr>
            <a:spLocks noChangeShapeType="1"/>
          </p:cNvSpPr>
          <p:nvPr/>
        </p:nvSpPr>
        <p:spPr bwMode="auto">
          <a:xfrm>
            <a:off x="6964363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4" name="Line 47"/>
          <p:cNvSpPr>
            <a:spLocks noChangeShapeType="1"/>
          </p:cNvSpPr>
          <p:nvPr/>
        </p:nvSpPr>
        <p:spPr bwMode="auto">
          <a:xfrm>
            <a:off x="7140575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5" name="Line 48"/>
          <p:cNvSpPr>
            <a:spLocks noChangeShapeType="1"/>
          </p:cNvSpPr>
          <p:nvPr/>
        </p:nvSpPr>
        <p:spPr bwMode="auto">
          <a:xfrm>
            <a:off x="7321550" y="49133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6" name="Line 49"/>
          <p:cNvSpPr>
            <a:spLocks noChangeShapeType="1"/>
          </p:cNvSpPr>
          <p:nvPr/>
        </p:nvSpPr>
        <p:spPr bwMode="auto">
          <a:xfrm>
            <a:off x="7507288" y="4903788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7" name="Line 50"/>
          <p:cNvSpPr>
            <a:spLocks noChangeShapeType="1"/>
          </p:cNvSpPr>
          <p:nvPr/>
        </p:nvSpPr>
        <p:spPr bwMode="auto">
          <a:xfrm>
            <a:off x="7697788" y="490855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8" name="Line 51"/>
          <p:cNvSpPr>
            <a:spLocks noChangeShapeType="1"/>
          </p:cNvSpPr>
          <p:nvPr/>
        </p:nvSpPr>
        <p:spPr bwMode="auto">
          <a:xfrm>
            <a:off x="7878763" y="490855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29" name="Text Box 52"/>
          <p:cNvSpPr txBox="1">
            <a:spLocks noChangeArrowheads="1"/>
          </p:cNvSpPr>
          <p:nvPr/>
        </p:nvSpPr>
        <p:spPr bwMode="auto">
          <a:xfrm>
            <a:off x="5249863" y="5041900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0</a:t>
            </a:r>
          </a:p>
        </p:txBody>
      </p:sp>
      <p:sp>
        <p:nvSpPr>
          <p:cNvPr id="24630" name="Text Box 53"/>
          <p:cNvSpPr txBox="1">
            <a:spLocks noChangeArrowheads="1"/>
          </p:cNvSpPr>
          <p:nvPr/>
        </p:nvSpPr>
        <p:spPr bwMode="auto">
          <a:xfrm>
            <a:off x="5662613" y="5041900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</a:t>
            </a:r>
          </a:p>
        </p:txBody>
      </p:sp>
      <p:sp>
        <p:nvSpPr>
          <p:cNvPr id="24631" name="Text Box 54"/>
          <p:cNvSpPr txBox="1">
            <a:spLocks noChangeArrowheads="1"/>
          </p:cNvSpPr>
          <p:nvPr/>
        </p:nvSpPr>
        <p:spPr bwMode="auto">
          <a:xfrm>
            <a:off x="6005513" y="5041900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3</a:t>
            </a:r>
          </a:p>
        </p:txBody>
      </p:sp>
      <p:sp>
        <p:nvSpPr>
          <p:cNvPr id="24632" name="Text Box 55"/>
          <p:cNvSpPr txBox="1">
            <a:spLocks noChangeArrowheads="1"/>
          </p:cNvSpPr>
          <p:nvPr/>
        </p:nvSpPr>
        <p:spPr bwMode="auto">
          <a:xfrm>
            <a:off x="6362700" y="5051425"/>
            <a:ext cx="8413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5</a:t>
            </a:r>
          </a:p>
        </p:txBody>
      </p:sp>
      <p:sp>
        <p:nvSpPr>
          <p:cNvPr id="24633" name="Text Box 56"/>
          <p:cNvSpPr txBox="1">
            <a:spLocks noChangeArrowheads="1"/>
          </p:cNvSpPr>
          <p:nvPr/>
        </p:nvSpPr>
        <p:spPr bwMode="auto">
          <a:xfrm>
            <a:off x="6732588" y="5056188"/>
            <a:ext cx="84137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7</a:t>
            </a:r>
          </a:p>
        </p:txBody>
      </p:sp>
      <p:sp>
        <p:nvSpPr>
          <p:cNvPr id="24634" name="Text Box 57"/>
          <p:cNvSpPr txBox="1">
            <a:spLocks noChangeArrowheads="1"/>
          </p:cNvSpPr>
          <p:nvPr/>
        </p:nvSpPr>
        <p:spPr bwMode="auto">
          <a:xfrm>
            <a:off x="7099300" y="5032375"/>
            <a:ext cx="8413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9</a:t>
            </a:r>
          </a:p>
        </p:txBody>
      </p:sp>
      <p:sp>
        <p:nvSpPr>
          <p:cNvPr id="24635" name="Text Box 58"/>
          <p:cNvSpPr txBox="1">
            <a:spLocks noChangeArrowheads="1"/>
          </p:cNvSpPr>
          <p:nvPr/>
        </p:nvSpPr>
        <p:spPr bwMode="auto">
          <a:xfrm>
            <a:off x="7407275" y="5041900"/>
            <a:ext cx="168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11</a:t>
            </a:r>
          </a:p>
        </p:txBody>
      </p:sp>
      <p:sp>
        <p:nvSpPr>
          <p:cNvPr id="24636" name="Text Box 59"/>
          <p:cNvSpPr txBox="1">
            <a:spLocks noChangeArrowheads="1"/>
          </p:cNvSpPr>
          <p:nvPr/>
        </p:nvSpPr>
        <p:spPr bwMode="auto">
          <a:xfrm>
            <a:off x="7769225" y="5041900"/>
            <a:ext cx="168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13</a:t>
            </a:r>
          </a:p>
        </p:txBody>
      </p:sp>
      <p:sp>
        <p:nvSpPr>
          <p:cNvPr id="24637" name="Text Box 60"/>
          <p:cNvSpPr txBox="1">
            <a:spLocks noChangeArrowheads="1"/>
          </p:cNvSpPr>
          <p:nvPr/>
        </p:nvSpPr>
        <p:spPr bwMode="auto">
          <a:xfrm>
            <a:off x="5805488" y="5294313"/>
            <a:ext cx="1998662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Supplied</a:t>
            </a:r>
          </a:p>
          <a:p>
            <a:pPr algn="ctr" eaLnBrk="0" hangingPunct="0"/>
            <a:r>
              <a:rPr lang="en-US" sz="1400" b="1"/>
              <a:t>(millions of kg per year)</a:t>
            </a:r>
          </a:p>
        </p:txBody>
      </p:sp>
      <p:sp>
        <p:nvSpPr>
          <p:cNvPr id="24638" name="Text Box 61"/>
          <p:cNvSpPr txBox="1">
            <a:spLocks noChangeArrowheads="1"/>
          </p:cNvSpPr>
          <p:nvPr/>
        </p:nvSpPr>
        <p:spPr bwMode="auto">
          <a:xfrm rot="-5400000">
            <a:off x="4093370" y="3713956"/>
            <a:ext cx="128111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 ($ per kg)</a:t>
            </a:r>
          </a:p>
        </p:txBody>
      </p:sp>
      <p:grpSp>
        <p:nvGrpSpPr>
          <p:cNvPr id="24639" name="Group 62"/>
          <p:cNvGrpSpPr>
            <a:grpSpLocks/>
          </p:cNvGrpSpPr>
          <p:nvPr/>
        </p:nvGrpSpPr>
        <p:grpSpPr bwMode="auto">
          <a:xfrm>
            <a:off x="4949825" y="2611438"/>
            <a:ext cx="576263" cy="1930400"/>
            <a:chOff x="2826" y="1463"/>
            <a:chExt cx="363" cy="1216"/>
          </a:xfrm>
        </p:grpSpPr>
        <p:grpSp>
          <p:nvGrpSpPr>
            <p:cNvPr id="24647" name="Group 63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24653" name="Line 64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654" name="Line 65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655" name="Line 66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656" name="Line 67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657" name="Line 68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4648" name="Text Box 69"/>
            <p:cNvSpPr txBox="1">
              <a:spLocks noChangeArrowheads="1"/>
            </p:cNvSpPr>
            <p:nvPr/>
          </p:nvSpPr>
          <p:spPr bwMode="auto">
            <a:xfrm>
              <a:off x="2829" y="2564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0.50</a:t>
              </a:r>
            </a:p>
          </p:txBody>
        </p:sp>
        <p:sp>
          <p:nvSpPr>
            <p:cNvPr id="24649" name="Text Box 70"/>
            <p:cNvSpPr txBox="1">
              <a:spLocks noChangeArrowheads="1"/>
            </p:cNvSpPr>
            <p:nvPr/>
          </p:nvSpPr>
          <p:spPr bwMode="auto">
            <a:xfrm>
              <a:off x="2826" y="2317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1.00</a:t>
              </a:r>
            </a:p>
          </p:txBody>
        </p:sp>
        <p:sp>
          <p:nvSpPr>
            <p:cNvPr id="24650" name="Text Box 71"/>
            <p:cNvSpPr txBox="1">
              <a:spLocks noChangeArrowheads="1"/>
            </p:cNvSpPr>
            <p:nvPr/>
          </p:nvSpPr>
          <p:spPr bwMode="auto">
            <a:xfrm>
              <a:off x="2826" y="2030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1.50</a:t>
              </a:r>
            </a:p>
          </p:txBody>
        </p:sp>
        <p:sp>
          <p:nvSpPr>
            <p:cNvPr id="24651" name="Text Box 72"/>
            <p:cNvSpPr txBox="1">
              <a:spLocks noChangeArrowheads="1"/>
            </p:cNvSpPr>
            <p:nvPr/>
          </p:nvSpPr>
          <p:spPr bwMode="auto">
            <a:xfrm>
              <a:off x="2829" y="175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2.00</a:t>
              </a:r>
            </a:p>
          </p:txBody>
        </p:sp>
        <p:sp>
          <p:nvSpPr>
            <p:cNvPr id="24652" name="Text Box 73"/>
            <p:cNvSpPr txBox="1">
              <a:spLocks noChangeArrowheads="1"/>
            </p:cNvSpPr>
            <p:nvPr/>
          </p:nvSpPr>
          <p:spPr bwMode="auto">
            <a:xfrm>
              <a:off x="2832" y="1463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2.50</a:t>
              </a:r>
            </a:p>
          </p:txBody>
        </p:sp>
      </p:grpSp>
      <p:sp>
        <p:nvSpPr>
          <p:cNvPr id="24640" name="Line 74"/>
          <p:cNvSpPr>
            <a:spLocks noChangeShapeType="1"/>
          </p:cNvSpPr>
          <p:nvPr/>
        </p:nvSpPr>
        <p:spPr bwMode="auto">
          <a:xfrm flipV="1">
            <a:off x="5510213" y="2601913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41" name="Line 75"/>
          <p:cNvSpPr>
            <a:spLocks noChangeShapeType="1"/>
          </p:cNvSpPr>
          <p:nvPr/>
        </p:nvSpPr>
        <p:spPr bwMode="auto">
          <a:xfrm>
            <a:off x="8037513" y="49149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42" name="Line 76"/>
          <p:cNvSpPr>
            <a:spLocks noChangeShapeType="1"/>
          </p:cNvSpPr>
          <p:nvPr/>
        </p:nvSpPr>
        <p:spPr bwMode="auto">
          <a:xfrm>
            <a:off x="8218488" y="49149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643" name="Text Box 77"/>
          <p:cNvSpPr txBox="1">
            <a:spLocks noChangeArrowheads="1"/>
          </p:cNvSpPr>
          <p:nvPr/>
        </p:nvSpPr>
        <p:spPr bwMode="auto">
          <a:xfrm>
            <a:off x="8108950" y="5048250"/>
            <a:ext cx="168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15</a:t>
            </a:r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2314575" y="3581400"/>
            <a:ext cx="349250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 (S</a:t>
            </a:r>
            <a:r>
              <a:rPr lang="en-US" sz="1400" b="1" baseline="-25000"/>
              <a:t>2</a:t>
            </a:r>
            <a:r>
              <a:rPr lang="en-US" sz="1400" b="1"/>
              <a:t>)</a:t>
            </a:r>
          </a:p>
        </p:txBody>
      </p:sp>
      <p:sp>
        <p:nvSpPr>
          <p:cNvPr id="24645" name="Rectangle 79"/>
          <p:cNvSpPr>
            <a:spLocks noChangeArrowheads="1"/>
          </p:cNvSpPr>
          <p:nvPr/>
        </p:nvSpPr>
        <p:spPr bwMode="auto">
          <a:xfrm>
            <a:off x="2960688" y="3581400"/>
            <a:ext cx="349250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 (S</a:t>
            </a:r>
            <a:r>
              <a:rPr lang="en-US" sz="1400" b="1" baseline="-25000"/>
              <a:t>0</a:t>
            </a:r>
            <a:r>
              <a:rPr lang="en-US" sz="1400" b="1"/>
              <a:t>)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556000" y="3581400"/>
            <a:ext cx="349250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 (S</a:t>
            </a:r>
            <a:r>
              <a:rPr lang="en-US" sz="1400" b="1" baseline="-25000"/>
              <a:t>1</a:t>
            </a:r>
            <a:r>
              <a:rPr lang="en-US" sz="1400" b="1"/>
              <a:t>)</a:t>
            </a:r>
          </a:p>
        </p:txBody>
      </p:sp>
      <p:sp>
        <p:nvSpPr>
          <p:cNvPr id="8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016E0BB5-5598-426F-81BC-5B578586D634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8588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7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44 0.00278 L -0.00416 0.0027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05 -2.59259E-6 L 3.61111E-6 -2.59259E-6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37900" grpId="0"/>
      <p:bldP spid="37901" grpId="0"/>
      <p:bldP spid="37902" grpId="0"/>
      <p:bldP spid="37903" grpId="0"/>
      <p:bldP spid="37904" grpId="0"/>
      <p:bldP spid="37905" grpId="0"/>
      <p:bldP spid="37906" grpId="0"/>
      <p:bldP spid="37907" grpId="0"/>
      <p:bldP spid="37908" grpId="0" animBg="1"/>
      <p:bldP spid="37909" grpId="0" animBg="1"/>
      <p:bldP spid="37910" grpId="0" animBg="1"/>
      <p:bldP spid="37911" grpId="0" animBg="1"/>
      <p:bldP spid="37912" grpId="0"/>
      <p:bldP spid="37913" grpId="0" animBg="1"/>
      <p:bldP spid="37913" grpId="1" animBg="1"/>
      <p:bldP spid="37914" grpId="0" animBg="1"/>
      <p:bldP spid="37915" grpId="0" animBg="1"/>
      <p:bldP spid="37916" grpId="0" animBg="1"/>
      <p:bldP spid="37917" grpId="0"/>
      <p:bldP spid="37918" grpId="0" animBg="1"/>
      <p:bldP spid="37918" grpId="1" animBg="1"/>
      <p:bldP spid="37919" grpId="0" animBg="1"/>
      <p:bldP spid="37920" grpId="0" animBg="1"/>
      <p:bldP spid="37921" grpId="0" animBg="1"/>
      <p:bldP spid="37922" grpId="0"/>
      <p:bldP spid="37923" grpId="0" animBg="1"/>
      <p:bldP spid="379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Supply Factors (a)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3600">
                <a:latin typeface="Calibri" panose="020F0502020204030204" pitchFamily="34" charset="0"/>
              </a:rPr>
              <a:t>Supply factors include the following:</a:t>
            </a:r>
          </a:p>
          <a:p>
            <a:pPr marL="857250" lvl="1" indent="-514350" eaLnBrk="1" hangingPunct="1">
              <a:buClr>
                <a:srgbClr val="643C6C"/>
              </a:buClr>
              <a:buSzPct val="60000"/>
              <a:buFont typeface="+mj-lt"/>
              <a:buAutoNum type="arabicPeriod"/>
            </a:pPr>
            <a:r>
              <a:rPr lang="en-US" sz="3200" u="sng">
                <a:latin typeface="Calibri" panose="020F0502020204030204" pitchFamily="34" charset="0"/>
              </a:rPr>
              <a:t>Number of producers</a:t>
            </a:r>
            <a:r>
              <a:rPr lang="en-US" sz="3200">
                <a:latin typeface="Calibri" panose="020F0502020204030204" pitchFamily="34" charset="0"/>
              </a:rPr>
              <a:t> (an increase causes a rightward supply shift)</a:t>
            </a:r>
          </a:p>
          <a:p>
            <a:pPr marL="857250" lvl="1" indent="-514350" eaLnBrk="1" hangingPunct="1">
              <a:buClr>
                <a:srgbClr val="643C6C"/>
              </a:buClr>
              <a:buSzPct val="60000"/>
              <a:buFont typeface="+mj-lt"/>
              <a:buAutoNum type="arabicPeriod"/>
            </a:pPr>
            <a:r>
              <a:rPr lang="en-US" sz="3200" u="sng">
                <a:latin typeface="Calibri" panose="020F0502020204030204" pitchFamily="34" charset="0"/>
              </a:rPr>
              <a:t>Resource prices</a:t>
            </a:r>
            <a:r>
              <a:rPr lang="en-US" sz="3200">
                <a:latin typeface="Calibri" panose="020F0502020204030204" pitchFamily="34" charset="0"/>
              </a:rPr>
              <a:t> (an increase causes a leftward supply shift)</a:t>
            </a:r>
          </a:p>
          <a:p>
            <a:pPr marL="857250" lvl="1" indent="-514350" eaLnBrk="1" hangingPunct="1">
              <a:buClr>
                <a:srgbClr val="643C6C"/>
              </a:buClr>
              <a:buSzPct val="60000"/>
              <a:buFont typeface="+mj-lt"/>
              <a:buAutoNum type="arabicPeriod"/>
            </a:pPr>
            <a:r>
              <a:rPr lang="en-US" sz="3200" u="sng">
                <a:latin typeface="Calibri" panose="020F0502020204030204" pitchFamily="34" charset="0"/>
              </a:rPr>
              <a:t>State of technology</a:t>
            </a:r>
            <a:r>
              <a:rPr lang="en-US" sz="3200">
                <a:latin typeface="Calibri" panose="020F0502020204030204" pitchFamily="34" charset="0"/>
              </a:rPr>
              <a:t> (an improvement causes a rightward supply shift)</a:t>
            </a:r>
          </a:p>
          <a:p>
            <a:pPr marL="857250" lvl="1" indent="-514350" eaLnBrk="1" hangingPunct="1">
              <a:buClr>
                <a:srgbClr val="643C6C"/>
              </a:buClr>
              <a:buSzPct val="60000"/>
              <a:buFont typeface="+mj-lt"/>
              <a:buAutoNum type="arabicPeriod"/>
            </a:pPr>
            <a:r>
              <a:rPr lang="en-US" sz="3200" u="sng">
                <a:latin typeface="Calibri" panose="020F0502020204030204" pitchFamily="34" charset="0"/>
              </a:rPr>
              <a:t>Prices of related products</a:t>
            </a:r>
            <a:r>
              <a:rPr lang="en-US" sz="3200">
                <a:latin typeface="Calibri" panose="020F0502020204030204" pitchFamily="34" charset="0"/>
              </a:rPr>
              <a:t> (an increase causes a leftward supply shift</a:t>
            </a:r>
            <a:r>
              <a:rPr lang="en-US" sz="28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Supply Factors (b)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u="sng">
                <a:latin typeface="Calibri" panose="020F0502020204030204" pitchFamily="34" charset="0"/>
              </a:rPr>
              <a:t>Changes in nature</a:t>
            </a:r>
            <a:r>
              <a:rPr lang="en-US" sz="3200">
                <a:latin typeface="Calibri" panose="020F0502020204030204" pitchFamily="34" charset="0"/>
              </a:rPr>
              <a:t> (for some products, an improvement causes a rightward supply shift)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u="sng">
                <a:latin typeface="Calibri" panose="020F0502020204030204" pitchFamily="34" charset="0"/>
              </a:rPr>
              <a:t>Producer expectations</a:t>
            </a:r>
            <a:r>
              <a:rPr lang="en-US" sz="3200">
                <a:latin typeface="Calibri" panose="020F0502020204030204" pitchFamily="34" charset="0"/>
              </a:rPr>
              <a:t> (an expectation of lower prices in the future causes an immediate rightward supply shift)</a:t>
            </a:r>
          </a:p>
          <a:p>
            <a:pPr lvl="1">
              <a:buSzPct val="60000"/>
            </a:pPr>
            <a:r>
              <a:rPr lang="en-US" sz="2800">
                <a:latin typeface="Calibri" panose="020F0502020204030204" pitchFamily="34" charset="0"/>
                <a:hlinkClick r:id="rId2"/>
              </a:rPr>
              <a:t>http://reffonomics.com/Supply.html</a:t>
            </a:r>
            <a:endParaRPr lang="en-US" sz="2800">
              <a:latin typeface="Calibri" panose="020F0502020204030204" pitchFamily="34" charset="0"/>
            </a:endParaRPr>
          </a:p>
          <a:p>
            <a:pPr lvl="1">
              <a:buSzPct val="60000"/>
            </a:pPr>
            <a:r>
              <a:rPr lang="en-US" sz="2400">
                <a:latin typeface="Calibri" panose="020F0502020204030204" pitchFamily="34" charset="0"/>
                <a:hlinkClick r:id="rId3"/>
              </a:rPr>
              <a:t>http://reffonomics.com/SupplyandDemand.html</a:t>
            </a:r>
            <a:endParaRPr lang="en-US" sz="2400">
              <a:latin typeface="Calibri" panose="020F0502020204030204" pitchFamily="34" charset="0"/>
            </a:endParaRPr>
          </a:p>
          <a:p>
            <a:pPr lvl="1"/>
            <a:r>
              <a:rPr lang="en-US" sz="2400">
                <a:latin typeface="Calibri" panose="020F0502020204030204" pitchFamily="34" charset="0"/>
                <a:hlinkClick r:id="rId4"/>
              </a:rPr>
              <a:t>www.Grokkingecon.com</a:t>
            </a:r>
            <a:endParaRPr lang="en-US" sz="2400">
              <a:latin typeface="Calibri" panose="020F0502020204030204" pitchFamily="34" charset="0"/>
            </a:endParaRPr>
          </a:p>
          <a:p>
            <a:pPr marL="342900" lvl="1" indent="0" eaLnBrk="1" hangingPunct="1">
              <a:buNone/>
            </a:pPr>
            <a:endParaRPr lang="en-US" sz="2800">
              <a:latin typeface="Calibri" panose="020F0502020204030204" pitchFamily="34" charset="0"/>
            </a:endParaRPr>
          </a:p>
          <a:p>
            <a:pPr marL="342900" lvl="1" indent="0" eaLnBrk="1" hangingPunct="1">
              <a:buNone/>
            </a:pPr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38323"/>
            <a:ext cx="6858000" cy="1701800"/>
          </a:xfrm>
        </p:spPr>
        <p:txBody>
          <a:bodyPr>
            <a:normAutofit/>
          </a:bodyPr>
          <a:lstStyle/>
          <a:p>
            <a:r>
              <a:rPr lang="en-US" sz="5000" b="1"/>
              <a:t>Chapter 2</a:t>
            </a:r>
            <a:r>
              <a:rPr lang="en-US" sz="5000"/>
              <a:t/>
            </a:r>
            <a:br>
              <a:rPr lang="en-US" sz="5000"/>
            </a:br>
            <a:r>
              <a:rPr lang="en-US" sz="5000" b="1"/>
              <a:t>Demand and Supply</a:t>
            </a:r>
            <a:endParaRPr lang="en-CA" sz="50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726" y="2209800"/>
            <a:ext cx="3200400" cy="399947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6477000" y="28956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Old Joke:  </a:t>
            </a:r>
            <a:r>
              <a:rPr lang="en-CA" b="1" i="1"/>
              <a:t>Teach a parrot to say demand and supply, and you’ve created an economist.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932" y="5185317"/>
            <a:ext cx="225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5"/>
              </a:rPr>
              <a:t>Intro Activity</a:t>
            </a:r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>
                <a:solidFill>
                  <a:schemeClr val="bg1"/>
                </a:solidFill>
                <a:latin typeface="+mn-lt"/>
              </a:rPr>
              <a:t>Changes in Quantity Supplied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Changes in quantity supplied: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shown by movements along the supply curve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caused by price changes</a:t>
            </a:r>
          </a:p>
          <a:p>
            <a:pPr lvl="1">
              <a:buSzPct val="60000"/>
            </a:pPr>
            <a:r>
              <a:rPr lang="en-US" altLang="en-US" sz="2800">
                <a:hlinkClick r:id="rId2"/>
              </a:rPr>
              <a:t>https://www.youtube.com/watch?v=KccMcf_xOQU&amp;list=PL11CDA660F515D6B9&amp;index=11</a:t>
            </a:r>
            <a:endParaRPr lang="en-US" altLang="en-US" sz="2800"/>
          </a:p>
          <a:p>
            <a:pPr marL="342900" lvl="1" indent="0" eaLnBrk="1" hangingPunct="1">
              <a:buClr>
                <a:srgbClr val="643C6C"/>
              </a:buClr>
              <a:buSzPct val="60000"/>
              <a:buNone/>
            </a:pPr>
            <a:endParaRPr lang="en-US" sz="360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Changes in Quantity Supplied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2.7</a:t>
            </a: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2085975" y="3105150"/>
            <a:ext cx="7143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2819400" y="3114675"/>
            <a:ext cx="0" cy="1771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076450" y="2733675"/>
            <a:ext cx="14954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3562350" y="2724150"/>
            <a:ext cx="0" cy="215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44588" y="2030413"/>
            <a:ext cx="3287712" cy="3729037"/>
            <a:chOff x="721" y="1279"/>
            <a:chExt cx="2071" cy="2349"/>
          </a:xfrm>
        </p:grpSpPr>
        <p:sp>
          <p:nvSpPr>
            <p:cNvPr id="28718" name="Line 10"/>
            <p:cNvSpPr>
              <a:spLocks noChangeShapeType="1"/>
            </p:cNvSpPr>
            <p:nvPr/>
          </p:nvSpPr>
          <p:spPr bwMode="auto">
            <a:xfrm>
              <a:off x="1240" y="3076"/>
              <a:ext cx="13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19" name="Line 11"/>
            <p:cNvSpPr>
              <a:spLocks noChangeShapeType="1"/>
            </p:cNvSpPr>
            <p:nvPr/>
          </p:nvSpPr>
          <p:spPr bwMode="auto">
            <a:xfrm>
              <a:off x="1776" y="3073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20" name="Line 12"/>
            <p:cNvSpPr>
              <a:spLocks noChangeShapeType="1"/>
            </p:cNvSpPr>
            <p:nvPr/>
          </p:nvSpPr>
          <p:spPr bwMode="auto">
            <a:xfrm>
              <a:off x="2248" y="3073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21" name="Text Box 13"/>
            <p:cNvSpPr txBox="1">
              <a:spLocks noChangeArrowheads="1"/>
            </p:cNvSpPr>
            <p:nvPr/>
          </p:nvSpPr>
          <p:spPr bwMode="auto">
            <a:xfrm>
              <a:off x="1147" y="3157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28722" name="Text Box 14"/>
            <p:cNvSpPr txBox="1">
              <a:spLocks noChangeArrowheads="1"/>
            </p:cNvSpPr>
            <p:nvPr/>
          </p:nvSpPr>
          <p:spPr bwMode="auto">
            <a:xfrm>
              <a:off x="1747" y="3131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</a:t>
              </a:r>
            </a:p>
          </p:txBody>
        </p:sp>
        <p:sp>
          <p:nvSpPr>
            <p:cNvPr id="28723" name="Text Box 15"/>
            <p:cNvSpPr txBox="1">
              <a:spLocks noChangeArrowheads="1"/>
            </p:cNvSpPr>
            <p:nvPr/>
          </p:nvSpPr>
          <p:spPr bwMode="auto">
            <a:xfrm>
              <a:off x="2220" y="3137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2</a:t>
              </a:r>
            </a:p>
          </p:txBody>
        </p:sp>
        <p:sp>
          <p:nvSpPr>
            <p:cNvPr id="28724" name="Text Box 16"/>
            <p:cNvSpPr txBox="1">
              <a:spLocks noChangeArrowheads="1"/>
            </p:cNvSpPr>
            <p:nvPr/>
          </p:nvSpPr>
          <p:spPr bwMode="auto">
            <a:xfrm>
              <a:off x="1280" y="3360"/>
              <a:ext cx="1488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Quantity Supplied</a:t>
              </a:r>
            </a:p>
            <a:p>
              <a:pPr algn="ctr" eaLnBrk="0" hangingPunct="0"/>
              <a:r>
                <a:rPr lang="en-US" sz="1400" b="1"/>
                <a:t>(millions of kg per year)</a:t>
              </a:r>
            </a:p>
          </p:txBody>
        </p:sp>
        <p:sp>
          <p:nvSpPr>
            <p:cNvPr id="28725" name="Text Box 17"/>
            <p:cNvSpPr txBox="1">
              <a:spLocks noChangeArrowheads="1"/>
            </p:cNvSpPr>
            <p:nvPr/>
          </p:nvSpPr>
          <p:spPr bwMode="auto">
            <a:xfrm>
              <a:off x="1042" y="1279"/>
              <a:ext cx="1750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600" b="1"/>
                <a:t>Change in Quantity Supplied</a:t>
              </a:r>
            </a:p>
          </p:txBody>
        </p:sp>
        <p:sp>
          <p:nvSpPr>
            <p:cNvPr id="28726" name="Text Box 18"/>
            <p:cNvSpPr txBox="1">
              <a:spLocks noChangeArrowheads="1"/>
            </p:cNvSpPr>
            <p:nvPr/>
          </p:nvSpPr>
          <p:spPr bwMode="auto">
            <a:xfrm rot="-5400000">
              <a:off x="384" y="2426"/>
              <a:ext cx="80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Price ($ per kg)</a:t>
              </a:r>
            </a:p>
          </p:txBody>
        </p:sp>
        <p:sp>
          <p:nvSpPr>
            <p:cNvPr id="28727" name="Line 19"/>
            <p:cNvSpPr>
              <a:spLocks noChangeShapeType="1"/>
            </p:cNvSpPr>
            <p:nvPr/>
          </p:nvSpPr>
          <p:spPr bwMode="auto">
            <a:xfrm flipH="1">
              <a:off x="1264" y="28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28" name="Line 20"/>
            <p:cNvSpPr>
              <a:spLocks noChangeShapeType="1"/>
            </p:cNvSpPr>
            <p:nvPr/>
          </p:nvSpPr>
          <p:spPr bwMode="auto">
            <a:xfrm flipH="1">
              <a:off x="1264" y="264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29" name="Line 21"/>
            <p:cNvSpPr>
              <a:spLocks noChangeShapeType="1"/>
            </p:cNvSpPr>
            <p:nvPr/>
          </p:nvSpPr>
          <p:spPr bwMode="auto">
            <a:xfrm flipH="1">
              <a:off x="1267" y="2427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30" name="Line 22"/>
            <p:cNvSpPr>
              <a:spLocks noChangeShapeType="1"/>
            </p:cNvSpPr>
            <p:nvPr/>
          </p:nvSpPr>
          <p:spPr bwMode="auto">
            <a:xfrm flipH="1">
              <a:off x="1267" y="2190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31" name="Line 23"/>
            <p:cNvSpPr>
              <a:spLocks noChangeShapeType="1"/>
            </p:cNvSpPr>
            <p:nvPr/>
          </p:nvSpPr>
          <p:spPr bwMode="auto">
            <a:xfrm flipH="1">
              <a:off x="1267" y="1962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32" name="Text Box 24"/>
            <p:cNvSpPr txBox="1">
              <a:spLocks noChangeArrowheads="1"/>
            </p:cNvSpPr>
            <p:nvPr/>
          </p:nvSpPr>
          <p:spPr bwMode="auto">
            <a:xfrm>
              <a:off x="1112" y="2802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20</a:t>
              </a:r>
            </a:p>
          </p:txBody>
        </p:sp>
        <p:sp>
          <p:nvSpPr>
            <p:cNvPr id="28733" name="Text Box 25"/>
            <p:cNvSpPr txBox="1">
              <a:spLocks noChangeArrowheads="1"/>
            </p:cNvSpPr>
            <p:nvPr/>
          </p:nvSpPr>
          <p:spPr bwMode="auto">
            <a:xfrm>
              <a:off x="1109" y="2590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fr-CA" sz="1200" b="1"/>
                <a:t>40</a:t>
              </a:r>
              <a:endParaRPr lang="en-US" sz="1200" b="1"/>
            </a:p>
          </p:txBody>
        </p:sp>
        <p:sp>
          <p:nvSpPr>
            <p:cNvPr id="28734" name="Text Box 26"/>
            <p:cNvSpPr txBox="1">
              <a:spLocks noChangeArrowheads="1"/>
            </p:cNvSpPr>
            <p:nvPr/>
          </p:nvSpPr>
          <p:spPr bwMode="auto">
            <a:xfrm>
              <a:off x="1109" y="2364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60</a:t>
              </a:r>
            </a:p>
          </p:txBody>
        </p:sp>
        <p:sp>
          <p:nvSpPr>
            <p:cNvPr id="28735" name="Text Box 27"/>
            <p:cNvSpPr txBox="1">
              <a:spLocks noChangeArrowheads="1"/>
            </p:cNvSpPr>
            <p:nvPr/>
          </p:nvSpPr>
          <p:spPr bwMode="auto">
            <a:xfrm>
              <a:off x="1112" y="2129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80</a:t>
              </a:r>
            </a:p>
          </p:txBody>
        </p:sp>
        <p:sp>
          <p:nvSpPr>
            <p:cNvPr id="28736" name="Line 28"/>
            <p:cNvSpPr>
              <a:spLocks noChangeShapeType="1"/>
            </p:cNvSpPr>
            <p:nvPr/>
          </p:nvSpPr>
          <p:spPr bwMode="auto">
            <a:xfrm flipV="1">
              <a:off x="1311" y="1725"/>
              <a:ext cx="0" cy="14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37" name="Line 29"/>
            <p:cNvSpPr>
              <a:spLocks noChangeShapeType="1"/>
            </p:cNvSpPr>
            <p:nvPr/>
          </p:nvSpPr>
          <p:spPr bwMode="auto">
            <a:xfrm flipH="1">
              <a:off x="1264" y="172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38" name="Text Box 30"/>
            <p:cNvSpPr txBox="1">
              <a:spLocks noChangeArrowheads="1"/>
            </p:cNvSpPr>
            <p:nvPr/>
          </p:nvSpPr>
          <p:spPr bwMode="auto">
            <a:xfrm>
              <a:off x="1058" y="1900"/>
              <a:ext cx="159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100</a:t>
              </a:r>
            </a:p>
          </p:txBody>
        </p:sp>
        <p:sp>
          <p:nvSpPr>
            <p:cNvPr id="28739" name="Text Box 31"/>
            <p:cNvSpPr txBox="1">
              <a:spLocks noChangeArrowheads="1"/>
            </p:cNvSpPr>
            <p:nvPr/>
          </p:nvSpPr>
          <p:spPr bwMode="auto">
            <a:xfrm>
              <a:off x="1056" y="1672"/>
              <a:ext cx="159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120</a:t>
              </a:r>
            </a:p>
          </p:txBody>
        </p:sp>
      </p:grpSp>
      <p:sp>
        <p:nvSpPr>
          <p:cNvPr id="44064" name="Line 32"/>
          <p:cNvSpPr>
            <a:spLocks noChangeShapeType="1"/>
          </p:cNvSpPr>
          <p:nvPr/>
        </p:nvSpPr>
        <p:spPr bwMode="auto">
          <a:xfrm flipV="1">
            <a:off x="2609850" y="2647950"/>
            <a:ext cx="1133475" cy="5524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2771775" y="306705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3524250" y="270510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979988" y="2030413"/>
            <a:ext cx="3249612" cy="3735387"/>
            <a:chOff x="3137" y="1279"/>
            <a:chExt cx="2047" cy="2353"/>
          </a:xfrm>
        </p:grpSpPr>
        <p:sp>
          <p:nvSpPr>
            <p:cNvPr id="28696" name="Text Box 36"/>
            <p:cNvSpPr txBox="1">
              <a:spLocks noChangeArrowheads="1"/>
            </p:cNvSpPr>
            <p:nvPr/>
          </p:nvSpPr>
          <p:spPr bwMode="auto">
            <a:xfrm>
              <a:off x="3806" y="1279"/>
              <a:ext cx="1080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600" b="1"/>
                <a:t>Change in Supply</a:t>
              </a:r>
            </a:p>
          </p:txBody>
        </p:sp>
        <p:sp>
          <p:nvSpPr>
            <p:cNvPr id="28697" name="Line 37"/>
            <p:cNvSpPr>
              <a:spLocks noChangeShapeType="1"/>
            </p:cNvSpPr>
            <p:nvPr/>
          </p:nvSpPr>
          <p:spPr bwMode="auto">
            <a:xfrm>
              <a:off x="3656" y="3080"/>
              <a:ext cx="13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698" name="Line 38"/>
            <p:cNvSpPr>
              <a:spLocks noChangeShapeType="1"/>
            </p:cNvSpPr>
            <p:nvPr/>
          </p:nvSpPr>
          <p:spPr bwMode="auto">
            <a:xfrm>
              <a:off x="4192" y="307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699" name="Line 39"/>
            <p:cNvSpPr>
              <a:spLocks noChangeShapeType="1"/>
            </p:cNvSpPr>
            <p:nvPr/>
          </p:nvSpPr>
          <p:spPr bwMode="auto">
            <a:xfrm>
              <a:off x="4664" y="307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0" name="Text Box 40"/>
            <p:cNvSpPr txBox="1">
              <a:spLocks noChangeArrowheads="1"/>
            </p:cNvSpPr>
            <p:nvPr/>
          </p:nvSpPr>
          <p:spPr bwMode="auto">
            <a:xfrm>
              <a:off x="3563" y="3161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28701" name="Text Box 41"/>
            <p:cNvSpPr txBox="1">
              <a:spLocks noChangeArrowheads="1"/>
            </p:cNvSpPr>
            <p:nvPr/>
          </p:nvSpPr>
          <p:spPr bwMode="auto">
            <a:xfrm>
              <a:off x="4163" y="313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</a:t>
              </a:r>
            </a:p>
          </p:txBody>
        </p:sp>
        <p:sp>
          <p:nvSpPr>
            <p:cNvPr id="28702" name="Text Box 42"/>
            <p:cNvSpPr txBox="1">
              <a:spLocks noChangeArrowheads="1"/>
            </p:cNvSpPr>
            <p:nvPr/>
          </p:nvSpPr>
          <p:spPr bwMode="auto">
            <a:xfrm>
              <a:off x="4636" y="3141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2</a:t>
              </a:r>
            </a:p>
          </p:txBody>
        </p:sp>
        <p:sp>
          <p:nvSpPr>
            <p:cNvPr id="28703" name="Text Box 43"/>
            <p:cNvSpPr txBox="1">
              <a:spLocks noChangeArrowheads="1"/>
            </p:cNvSpPr>
            <p:nvPr/>
          </p:nvSpPr>
          <p:spPr bwMode="auto">
            <a:xfrm>
              <a:off x="3696" y="3364"/>
              <a:ext cx="1488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Quantity Supplied</a:t>
              </a:r>
            </a:p>
            <a:p>
              <a:pPr algn="ctr" eaLnBrk="0" hangingPunct="0"/>
              <a:r>
                <a:rPr lang="en-US" sz="1400" b="1"/>
                <a:t>(millions of kg per year)</a:t>
              </a:r>
            </a:p>
          </p:txBody>
        </p:sp>
        <p:sp>
          <p:nvSpPr>
            <p:cNvPr id="28704" name="Text Box 44"/>
            <p:cNvSpPr txBox="1">
              <a:spLocks noChangeArrowheads="1"/>
            </p:cNvSpPr>
            <p:nvPr/>
          </p:nvSpPr>
          <p:spPr bwMode="auto">
            <a:xfrm rot="-5400000">
              <a:off x="2800" y="2430"/>
              <a:ext cx="80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 b="1"/>
                <a:t>Price ($ per kg)</a:t>
              </a:r>
            </a:p>
          </p:txBody>
        </p:sp>
        <p:sp>
          <p:nvSpPr>
            <p:cNvPr id="28705" name="Line 45"/>
            <p:cNvSpPr>
              <a:spLocks noChangeShapeType="1"/>
            </p:cNvSpPr>
            <p:nvPr/>
          </p:nvSpPr>
          <p:spPr bwMode="auto">
            <a:xfrm flipH="1">
              <a:off x="3680" y="286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6" name="Line 46"/>
            <p:cNvSpPr>
              <a:spLocks noChangeShapeType="1"/>
            </p:cNvSpPr>
            <p:nvPr/>
          </p:nvSpPr>
          <p:spPr bwMode="auto">
            <a:xfrm flipH="1">
              <a:off x="3680" y="2650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7" name="Line 47"/>
            <p:cNvSpPr>
              <a:spLocks noChangeShapeType="1"/>
            </p:cNvSpPr>
            <p:nvPr/>
          </p:nvSpPr>
          <p:spPr bwMode="auto">
            <a:xfrm flipH="1">
              <a:off x="3683" y="243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8" name="Line 48"/>
            <p:cNvSpPr>
              <a:spLocks noChangeShapeType="1"/>
            </p:cNvSpPr>
            <p:nvPr/>
          </p:nvSpPr>
          <p:spPr bwMode="auto">
            <a:xfrm flipH="1">
              <a:off x="3683" y="219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9" name="Line 49"/>
            <p:cNvSpPr>
              <a:spLocks noChangeShapeType="1"/>
            </p:cNvSpPr>
            <p:nvPr/>
          </p:nvSpPr>
          <p:spPr bwMode="auto">
            <a:xfrm flipH="1">
              <a:off x="3683" y="196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10" name="Text Box 50"/>
            <p:cNvSpPr txBox="1">
              <a:spLocks noChangeArrowheads="1"/>
            </p:cNvSpPr>
            <p:nvPr/>
          </p:nvSpPr>
          <p:spPr bwMode="auto">
            <a:xfrm>
              <a:off x="3528" y="2806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20</a:t>
              </a:r>
            </a:p>
          </p:txBody>
        </p:sp>
        <p:sp>
          <p:nvSpPr>
            <p:cNvPr id="28711" name="Text Box 51"/>
            <p:cNvSpPr txBox="1">
              <a:spLocks noChangeArrowheads="1"/>
            </p:cNvSpPr>
            <p:nvPr/>
          </p:nvSpPr>
          <p:spPr bwMode="auto">
            <a:xfrm>
              <a:off x="3525" y="2594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fr-CA" sz="1200" b="1"/>
                <a:t>40</a:t>
              </a:r>
              <a:endParaRPr lang="en-US" sz="1200" b="1"/>
            </a:p>
          </p:txBody>
        </p:sp>
        <p:sp>
          <p:nvSpPr>
            <p:cNvPr id="28712" name="Text Box 52"/>
            <p:cNvSpPr txBox="1">
              <a:spLocks noChangeArrowheads="1"/>
            </p:cNvSpPr>
            <p:nvPr/>
          </p:nvSpPr>
          <p:spPr bwMode="auto">
            <a:xfrm>
              <a:off x="3525" y="2368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60</a:t>
              </a:r>
            </a:p>
          </p:txBody>
        </p:sp>
        <p:sp>
          <p:nvSpPr>
            <p:cNvPr id="28713" name="Text Box 53"/>
            <p:cNvSpPr txBox="1">
              <a:spLocks noChangeArrowheads="1"/>
            </p:cNvSpPr>
            <p:nvPr/>
          </p:nvSpPr>
          <p:spPr bwMode="auto">
            <a:xfrm>
              <a:off x="3528" y="2133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80</a:t>
              </a:r>
            </a:p>
          </p:txBody>
        </p:sp>
        <p:sp>
          <p:nvSpPr>
            <p:cNvPr id="28714" name="Line 54"/>
            <p:cNvSpPr>
              <a:spLocks noChangeShapeType="1"/>
            </p:cNvSpPr>
            <p:nvPr/>
          </p:nvSpPr>
          <p:spPr bwMode="auto">
            <a:xfrm flipV="1">
              <a:off x="3727" y="1729"/>
              <a:ext cx="0" cy="14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15" name="Line 55"/>
            <p:cNvSpPr>
              <a:spLocks noChangeShapeType="1"/>
            </p:cNvSpPr>
            <p:nvPr/>
          </p:nvSpPr>
          <p:spPr bwMode="auto">
            <a:xfrm flipH="1">
              <a:off x="3680" y="1732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16" name="Text Box 56"/>
            <p:cNvSpPr txBox="1">
              <a:spLocks noChangeArrowheads="1"/>
            </p:cNvSpPr>
            <p:nvPr/>
          </p:nvSpPr>
          <p:spPr bwMode="auto">
            <a:xfrm>
              <a:off x="3474" y="1904"/>
              <a:ext cx="159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100</a:t>
              </a:r>
            </a:p>
          </p:txBody>
        </p:sp>
        <p:sp>
          <p:nvSpPr>
            <p:cNvPr id="28717" name="Text Box 57"/>
            <p:cNvSpPr txBox="1">
              <a:spLocks noChangeArrowheads="1"/>
            </p:cNvSpPr>
            <p:nvPr/>
          </p:nvSpPr>
          <p:spPr bwMode="auto">
            <a:xfrm>
              <a:off x="3472" y="1676"/>
              <a:ext cx="159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200" b="1"/>
                <a:t>120</a:t>
              </a:r>
            </a:p>
          </p:txBody>
        </p:sp>
      </p:grpSp>
      <p:sp>
        <p:nvSpPr>
          <p:cNvPr id="44090" name="Line 58"/>
          <p:cNvSpPr>
            <a:spLocks noChangeShapeType="1"/>
          </p:cNvSpPr>
          <p:nvPr/>
        </p:nvSpPr>
        <p:spPr bwMode="auto">
          <a:xfrm flipV="1">
            <a:off x="6445250" y="2654300"/>
            <a:ext cx="1133475" cy="5524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 flipV="1">
            <a:off x="6943725" y="2654300"/>
            <a:ext cx="1133475" cy="552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3810000" y="2514600"/>
            <a:ext cx="160338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S</a:t>
            </a:r>
            <a:r>
              <a:rPr lang="en-US" sz="1200" b="1" baseline="-25000"/>
              <a:t>0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8153400" y="2514600"/>
            <a:ext cx="160338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S</a:t>
            </a:r>
            <a:r>
              <a:rPr lang="en-US" sz="1200" b="1" baseline="-25000"/>
              <a:t>1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7620000" y="2514600"/>
            <a:ext cx="160338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S</a:t>
            </a:r>
            <a:r>
              <a:rPr lang="en-US" sz="1200" b="1" baseline="-25000"/>
              <a:t>0</a:t>
            </a:r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 flipV="1">
            <a:off x="2965450" y="2881313"/>
            <a:ext cx="512763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4096" name="Text Box 64"/>
          <p:cNvSpPr txBox="1">
            <a:spLocks noChangeArrowheads="1"/>
          </p:cNvSpPr>
          <p:nvPr/>
        </p:nvSpPr>
        <p:spPr bwMode="auto">
          <a:xfrm>
            <a:off x="3630613" y="2722563"/>
            <a:ext cx="9366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b</a:t>
            </a:r>
            <a:endParaRPr lang="en-US" sz="1200" b="1" baseline="-25000"/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2868613" y="3082925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a</a:t>
            </a:r>
            <a:endParaRPr lang="en-US" sz="1200" b="1" baseline="-25000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6831013" y="3074988"/>
            <a:ext cx="290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B6D5E166-FB3D-4BE2-968E-DD02721734E8}" type="slidenum">
              <a:rPr lang="en-CA" smtClean="0"/>
              <a:t>21</a:t>
            </a:fld>
            <a:endParaRPr lang="en-CA"/>
          </a:p>
        </p:txBody>
      </p:sp>
      <p:sp>
        <p:nvSpPr>
          <p:cNvPr id="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</p:spTree>
    <p:extLst>
      <p:ext uri="{BB962C8B-B14F-4D97-AF65-F5344CB8AC3E}">
        <p14:creationId xmlns:p14="http://schemas.microsoft.com/office/powerpoint/2010/main" val="15881296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4 -4.81481E-6 L -4.16667E-6 -4.81481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6" grpId="0" animBg="1"/>
      <p:bldP spid="44037" grpId="0" animBg="1"/>
      <p:bldP spid="44064" grpId="0" animBg="1"/>
      <p:bldP spid="44065" grpId="0" animBg="1"/>
      <p:bldP spid="44066" grpId="0" animBg="1"/>
      <p:bldP spid="44090" grpId="0" animBg="1"/>
      <p:bldP spid="44091" grpId="0" animBg="1"/>
      <p:bldP spid="44091" grpId="1" animBg="1"/>
      <p:bldP spid="44092" grpId="0"/>
      <p:bldP spid="44093" grpId="0"/>
      <p:bldP spid="44094" grpId="0"/>
      <p:bldP spid="44095" grpId="0" animBg="1"/>
      <p:bldP spid="44096" grpId="0"/>
      <p:bldP spid="44097" grpId="0"/>
      <p:bldP spid="4409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Market Equilibrium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 fontScale="92500" lnSpcReduction="2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4000" u="sng">
                <a:latin typeface="Calibri" panose="020F0502020204030204" pitchFamily="34" charset="0"/>
              </a:rPr>
              <a:t>Market equilibrium</a:t>
            </a:r>
            <a:r>
              <a:rPr lang="en-US" sz="4000">
                <a:latin typeface="Calibri" panose="020F0502020204030204" pitchFamily="34" charset="0"/>
              </a:rPr>
              <a:t>:  the point at which demand and supply curves intersect</a:t>
            </a:r>
          </a:p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When a product is in </a:t>
            </a:r>
            <a:r>
              <a:rPr lang="en-US" sz="4000" u="sng">
                <a:latin typeface="Calibri" panose="020F0502020204030204" pitchFamily="34" charset="0"/>
              </a:rPr>
              <a:t>surplus</a:t>
            </a:r>
            <a:r>
              <a:rPr lang="en-US" sz="400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there is excess supply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price is pushed down</a:t>
            </a:r>
          </a:p>
          <a:p>
            <a:pPr marL="342900" lvl="1" indent="0" eaLnBrk="1" hangingPunct="1">
              <a:buNone/>
            </a:pPr>
            <a:endParaRPr lang="en-US" sz="3600">
              <a:latin typeface="Calibri" panose="020F0502020204030204" pitchFamily="34" charset="0"/>
            </a:endParaRPr>
          </a:p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When a product is in </a:t>
            </a:r>
            <a:r>
              <a:rPr lang="en-US" sz="4000" u="sng">
                <a:latin typeface="Calibri" panose="020F0502020204030204" pitchFamily="34" charset="0"/>
              </a:rPr>
              <a:t>shortage</a:t>
            </a:r>
            <a:r>
              <a:rPr lang="en-US" sz="400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there is excess demand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price is pushed up</a:t>
            </a: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Market Equilibrium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2.8</a:t>
            </a:r>
          </a:p>
        </p:txBody>
      </p:sp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5753100" y="3143250"/>
            <a:ext cx="2009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5753100" y="360045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715000" y="40386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7400925" y="3590925"/>
            <a:ext cx="0" cy="169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30728" name="Freeform 7"/>
          <p:cNvSpPr>
            <a:spLocks/>
          </p:cNvSpPr>
          <p:nvPr/>
        </p:nvSpPr>
        <p:spPr bwMode="auto">
          <a:xfrm>
            <a:off x="5692775" y="5297488"/>
            <a:ext cx="2960688" cy="1587"/>
          </a:xfrm>
          <a:custGeom>
            <a:avLst/>
            <a:gdLst>
              <a:gd name="T0" fmla="*/ 0 w 1865"/>
              <a:gd name="T1" fmla="*/ 0 h 1"/>
              <a:gd name="T2" fmla="*/ 2147483647 w 1865"/>
              <a:gd name="T3" fmla="*/ 0 h 1"/>
              <a:gd name="T4" fmla="*/ 0 60000 65536"/>
              <a:gd name="T5" fmla="*/ 0 60000 65536"/>
              <a:gd name="T6" fmla="*/ 0 w 1865"/>
              <a:gd name="T7" fmla="*/ 0 h 1"/>
              <a:gd name="T8" fmla="*/ 1865 w 186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5" h="1">
                <a:moveTo>
                  <a:pt x="0" y="0"/>
                </a:moveTo>
                <a:lnTo>
                  <a:pt x="1865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948363" y="5257800"/>
            <a:ext cx="2200275" cy="90488"/>
            <a:chOff x="3291" y="2898"/>
            <a:chExt cx="1386" cy="57"/>
          </a:xfrm>
        </p:grpSpPr>
        <p:sp>
          <p:nvSpPr>
            <p:cNvPr id="30788" name="Line 9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89" name="Line 10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0" name="Line 11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1" name="Line 12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2" name="Line 13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3" name="Line 14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4" name="Line 15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5" name="Line 16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6" name="Line 17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7" name="Line 18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8" name="Line 19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99" name="Line 20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00" name="Line 21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730" name="Text Box 22"/>
          <p:cNvSpPr txBox="1">
            <a:spLocks noChangeArrowheads="1"/>
          </p:cNvSpPr>
          <p:nvPr/>
        </p:nvSpPr>
        <p:spPr bwMode="auto">
          <a:xfrm>
            <a:off x="5519738" y="53816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0</a:t>
            </a:r>
          </a:p>
        </p:txBody>
      </p:sp>
      <p:sp>
        <p:nvSpPr>
          <p:cNvPr id="30731" name="Text Box 23"/>
          <p:cNvSpPr txBox="1">
            <a:spLocks noChangeArrowheads="1"/>
          </p:cNvSpPr>
          <p:nvPr/>
        </p:nvSpPr>
        <p:spPr bwMode="auto">
          <a:xfrm>
            <a:off x="5932488" y="53816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</a:t>
            </a:r>
          </a:p>
        </p:txBody>
      </p:sp>
      <p:sp>
        <p:nvSpPr>
          <p:cNvPr id="30732" name="Text Box 24"/>
          <p:cNvSpPr txBox="1">
            <a:spLocks noChangeArrowheads="1"/>
          </p:cNvSpPr>
          <p:nvPr/>
        </p:nvSpPr>
        <p:spPr bwMode="auto">
          <a:xfrm>
            <a:off x="6275388" y="53816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3</a:t>
            </a:r>
          </a:p>
        </p:txBody>
      </p:sp>
      <p:sp>
        <p:nvSpPr>
          <p:cNvPr id="30733" name="Text Box 25"/>
          <p:cNvSpPr txBox="1">
            <a:spLocks noChangeArrowheads="1"/>
          </p:cNvSpPr>
          <p:nvPr/>
        </p:nvSpPr>
        <p:spPr bwMode="auto">
          <a:xfrm>
            <a:off x="6632575" y="5391150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5</a:t>
            </a:r>
          </a:p>
        </p:txBody>
      </p:sp>
      <p:sp>
        <p:nvSpPr>
          <p:cNvPr id="30734" name="Text Box 26"/>
          <p:cNvSpPr txBox="1">
            <a:spLocks noChangeArrowheads="1"/>
          </p:cNvSpPr>
          <p:nvPr/>
        </p:nvSpPr>
        <p:spPr bwMode="auto">
          <a:xfrm>
            <a:off x="7002463" y="539591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7</a:t>
            </a:r>
          </a:p>
        </p:txBody>
      </p:sp>
      <p:sp>
        <p:nvSpPr>
          <p:cNvPr id="30735" name="Text Box 27"/>
          <p:cNvSpPr txBox="1">
            <a:spLocks noChangeArrowheads="1"/>
          </p:cNvSpPr>
          <p:nvPr/>
        </p:nvSpPr>
        <p:spPr bwMode="auto">
          <a:xfrm>
            <a:off x="7369175" y="5372100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9</a:t>
            </a:r>
          </a:p>
        </p:txBody>
      </p:sp>
      <p:sp>
        <p:nvSpPr>
          <p:cNvPr id="30736" name="Text Box 28"/>
          <p:cNvSpPr txBox="1">
            <a:spLocks noChangeArrowheads="1"/>
          </p:cNvSpPr>
          <p:nvPr/>
        </p:nvSpPr>
        <p:spPr bwMode="auto">
          <a:xfrm>
            <a:off x="7677150" y="5381625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11</a:t>
            </a:r>
          </a:p>
        </p:txBody>
      </p:sp>
      <p:sp>
        <p:nvSpPr>
          <p:cNvPr id="30737" name="Text Box 29"/>
          <p:cNvSpPr txBox="1">
            <a:spLocks noChangeArrowheads="1"/>
          </p:cNvSpPr>
          <p:nvPr/>
        </p:nvSpPr>
        <p:spPr bwMode="auto">
          <a:xfrm>
            <a:off x="8039100" y="5381625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13</a:t>
            </a:r>
          </a:p>
        </p:txBody>
      </p:sp>
      <p:sp>
        <p:nvSpPr>
          <p:cNvPr id="30738" name="Text Box 30"/>
          <p:cNvSpPr txBox="1">
            <a:spLocks noChangeArrowheads="1"/>
          </p:cNvSpPr>
          <p:nvPr/>
        </p:nvSpPr>
        <p:spPr bwMode="auto">
          <a:xfrm>
            <a:off x="6051550" y="5638800"/>
            <a:ext cx="1998663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</a:t>
            </a:r>
          </a:p>
          <a:p>
            <a:pPr algn="ctr" eaLnBrk="0" hangingPunct="0"/>
            <a:r>
              <a:rPr lang="en-US" sz="1400" b="1"/>
              <a:t>(millions of kg per year)</a:t>
            </a:r>
          </a:p>
        </p:txBody>
      </p:sp>
      <p:sp>
        <p:nvSpPr>
          <p:cNvPr id="30739" name="Text Box 31"/>
          <p:cNvSpPr txBox="1">
            <a:spLocks noChangeArrowheads="1"/>
          </p:cNvSpPr>
          <p:nvPr/>
        </p:nvSpPr>
        <p:spPr bwMode="auto">
          <a:xfrm>
            <a:off x="5105400" y="1828800"/>
            <a:ext cx="34083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 Curves</a:t>
            </a:r>
          </a:p>
          <a:p>
            <a:pPr algn="ctr" eaLnBrk="0" hangingPunct="0"/>
            <a:r>
              <a:rPr lang="en-US" sz="1600" b="1"/>
              <a:t>for Strawberries</a:t>
            </a:r>
          </a:p>
        </p:txBody>
      </p:sp>
      <p:sp>
        <p:nvSpPr>
          <p:cNvPr id="30740" name="Text Box 32"/>
          <p:cNvSpPr txBox="1">
            <a:spLocks noChangeArrowheads="1"/>
          </p:cNvSpPr>
          <p:nvPr/>
        </p:nvSpPr>
        <p:spPr bwMode="auto">
          <a:xfrm rot="-5400000">
            <a:off x="4299745" y="3850481"/>
            <a:ext cx="128111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 ($ per kg)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05475" y="2709863"/>
            <a:ext cx="85725" cy="1762125"/>
            <a:chOff x="3126" y="1527"/>
            <a:chExt cx="54" cy="1110"/>
          </a:xfrm>
        </p:grpSpPr>
        <p:sp>
          <p:nvSpPr>
            <p:cNvPr id="30783" name="Line 34"/>
            <p:cNvSpPr>
              <a:spLocks noChangeShapeType="1"/>
            </p:cNvSpPr>
            <p:nvPr/>
          </p:nvSpPr>
          <p:spPr bwMode="auto">
            <a:xfrm flipH="1">
              <a:off x="3129" y="2637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84" name="Line 35"/>
            <p:cNvSpPr>
              <a:spLocks noChangeShapeType="1"/>
            </p:cNvSpPr>
            <p:nvPr/>
          </p:nvSpPr>
          <p:spPr bwMode="auto">
            <a:xfrm flipH="1">
              <a:off x="3129" y="23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85" name="Line 36"/>
            <p:cNvSpPr>
              <a:spLocks noChangeShapeType="1"/>
            </p:cNvSpPr>
            <p:nvPr/>
          </p:nvSpPr>
          <p:spPr bwMode="auto">
            <a:xfrm flipH="1">
              <a:off x="3126" y="208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86" name="Line 37"/>
            <p:cNvSpPr>
              <a:spLocks noChangeShapeType="1"/>
            </p:cNvSpPr>
            <p:nvPr/>
          </p:nvSpPr>
          <p:spPr bwMode="auto">
            <a:xfrm flipH="1">
              <a:off x="3126" y="180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787" name="Line 38"/>
            <p:cNvSpPr>
              <a:spLocks noChangeShapeType="1"/>
            </p:cNvSpPr>
            <p:nvPr/>
          </p:nvSpPr>
          <p:spPr bwMode="auto">
            <a:xfrm flipH="1">
              <a:off x="3132" y="1527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742" name="Text Box 39"/>
          <p:cNvSpPr txBox="1">
            <a:spLocks noChangeArrowheads="1"/>
          </p:cNvSpPr>
          <p:nvPr/>
        </p:nvSpPr>
        <p:spPr bwMode="auto">
          <a:xfrm>
            <a:off x="5219700" y="4338638"/>
            <a:ext cx="344488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1.00</a:t>
            </a:r>
          </a:p>
        </p:txBody>
      </p:sp>
      <p:sp>
        <p:nvSpPr>
          <p:cNvPr id="30743" name="Text Box 40"/>
          <p:cNvSpPr txBox="1">
            <a:spLocks noChangeArrowheads="1"/>
          </p:cNvSpPr>
          <p:nvPr/>
        </p:nvSpPr>
        <p:spPr bwMode="auto">
          <a:xfrm>
            <a:off x="5214938" y="3946525"/>
            <a:ext cx="344487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1.50</a:t>
            </a:r>
          </a:p>
        </p:txBody>
      </p:sp>
      <p:sp>
        <p:nvSpPr>
          <p:cNvPr id="30744" name="Text Box 41"/>
          <p:cNvSpPr txBox="1">
            <a:spLocks noChangeArrowheads="1"/>
          </p:cNvSpPr>
          <p:nvPr/>
        </p:nvSpPr>
        <p:spPr bwMode="auto">
          <a:xfrm>
            <a:off x="5214938" y="3490913"/>
            <a:ext cx="344487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2.00</a:t>
            </a:r>
          </a:p>
        </p:txBody>
      </p:sp>
      <p:sp>
        <p:nvSpPr>
          <p:cNvPr id="30745" name="Text Box 42"/>
          <p:cNvSpPr txBox="1">
            <a:spLocks noChangeArrowheads="1"/>
          </p:cNvSpPr>
          <p:nvPr/>
        </p:nvSpPr>
        <p:spPr bwMode="auto">
          <a:xfrm>
            <a:off x="5219700" y="3048000"/>
            <a:ext cx="344488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2.50</a:t>
            </a:r>
          </a:p>
        </p:txBody>
      </p:sp>
      <p:sp>
        <p:nvSpPr>
          <p:cNvPr id="30746" name="Text Box 43"/>
          <p:cNvSpPr txBox="1">
            <a:spLocks noChangeArrowheads="1"/>
          </p:cNvSpPr>
          <p:nvPr/>
        </p:nvSpPr>
        <p:spPr bwMode="auto">
          <a:xfrm>
            <a:off x="5224463" y="2590800"/>
            <a:ext cx="344487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3.00</a:t>
            </a:r>
          </a:p>
        </p:txBody>
      </p:sp>
      <p:sp>
        <p:nvSpPr>
          <p:cNvPr id="30747" name="Freeform 44"/>
          <p:cNvSpPr>
            <a:spLocks/>
          </p:cNvSpPr>
          <p:nvPr/>
        </p:nvSpPr>
        <p:spPr bwMode="auto">
          <a:xfrm>
            <a:off x="5751513" y="2706688"/>
            <a:ext cx="1587" cy="2778125"/>
          </a:xfrm>
          <a:custGeom>
            <a:avLst/>
            <a:gdLst>
              <a:gd name="T0" fmla="*/ 2147483647 w 1"/>
              <a:gd name="T1" fmla="*/ 2147483647 h 1750"/>
              <a:gd name="T2" fmla="*/ 0 w 1"/>
              <a:gd name="T3" fmla="*/ 0 h 1750"/>
              <a:gd name="T4" fmla="*/ 0 60000 65536"/>
              <a:gd name="T5" fmla="*/ 0 60000 65536"/>
              <a:gd name="T6" fmla="*/ 0 w 1"/>
              <a:gd name="T7" fmla="*/ 0 h 1750"/>
              <a:gd name="T8" fmla="*/ 1 w 1"/>
              <a:gd name="T9" fmla="*/ 1750 h 17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50">
                <a:moveTo>
                  <a:pt x="1" y="17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3" name="Freeform 45"/>
          <p:cNvSpPr>
            <a:spLocks/>
          </p:cNvSpPr>
          <p:nvPr/>
        </p:nvSpPr>
        <p:spPr bwMode="auto">
          <a:xfrm>
            <a:off x="6540500" y="2638425"/>
            <a:ext cx="1727200" cy="190182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4" name="AutoShape 46"/>
          <p:cNvSpPr>
            <a:spLocks noChangeArrowheads="1"/>
          </p:cNvSpPr>
          <p:nvPr/>
        </p:nvSpPr>
        <p:spPr bwMode="auto">
          <a:xfrm>
            <a:off x="8139113" y="27146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5" name="AutoShape 47"/>
          <p:cNvSpPr>
            <a:spLocks noChangeArrowheads="1"/>
          </p:cNvSpPr>
          <p:nvPr/>
        </p:nvSpPr>
        <p:spPr bwMode="auto">
          <a:xfrm>
            <a:off x="6605588" y="43910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8305800" y="2438400"/>
            <a:ext cx="1143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48177" name="Freeform 49"/>
          <p:cNvSpPr>
            <a:spLocks/>
          </p:cNvSpPr>
          <p:nvPr/>
        </p:nvSpPr>
        <p:spPr bwMode="auto">
          <a:xfrm>
            <a:off x="6496050" y="2667000"/>
            <a:ext cx="1800225" cy="1858963"/>
          </a:xfrm>
          <a:custGeom>
            <a:avLst/>
            <a:gdLst>
              <a:gd name="T0" fmla="*/ 2147483647 w 1134"/>
              <a:gd name="T1" fmla="*/ 2147483647 h 1171"/>
              <a:gd name="T2" fmla="*/ 0 w 1134"/>
              <a:gd name="T3" fmla="*/ 0 h 1171"/>
              <a:gd name="T4" fmla="*/ 0 60000 65536"/>
              <a:gd name="T5" fmla="*/ 0 60000 65536"/>
              <a:gd name="T6" fmla="*/ 0 w 1134"/>
              <a:gd name="T7" fmla="*/ 0 h 1171"/>
              <a:gd name="T8" fmla="*/ 1134 w 1134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1171">
                <a:moveTo>
                  <a:pt x="1134" y="11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8" name="AutoShape 50"/>
          <p:cNvSpPr>
            <a:spLocks noChangeArrowheads="1"/>
          </p:cNvSpPr>
          <p:nvPr/>
        </p:nvSpPr>
        <p:spPr bwMode="auto">
          <a:xfrm>
            <a:off x="6548438" y="27146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8382000" y="4572000"/>
            <a:ext cx="1365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30755" name="Line 52"/>
          <p:cNvSpPr>
            <a:spLocks noChangeShapeType="1"/>
          </p:cNvSpPr>
          <p:nvPr/>
        </p:nvSpPr>
        <p:spPr bwMode="auto">
          <a:xfrm>
            <a:off x="8320088" y="52943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56" name="Line 53"/>
          <p:cNvSpPr>
            <a:spLocks noChangeShapeType="1"/>
          </p:cNvSpPr>
          <p:nvPr/>
        </p:nvSpPr>
        <p:spPr bwMode="auto">
          <a:xfrm>
            <a:off x="8548688" y="52943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57" name="Text Box 54"/>
          <p:cNvSpPr txBox="1">
            <a:spLocks noChangeArrowheads="1"/>
          </p:cNvSpPr>
          <p:nvPr/>
        </p:nvSpPr>
        <p:spPr bwMode="auto">
          <a:xfrm>
            <a:off x="8320088" y="5345113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15</a:t>
            </a:r>
          </a:p>
        </p:txBody>
      </p:sp>
      <p:sp>
        <p:nvSpPr>
          <p:cNvPr id="48184" name="AutoShape 56"/>
          <p:cNvSpPr>
            <a:spLocks noChangeArrowheads="1"/>
          </p:cNvSpPr>
          <p:nvPr/>
        </p:nvSpPr>
        <p:spPr bwMode="auto">
          <a:xfrm>
            <a:off x="8158163" y="43910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AutoShape 57"/>
          <p:cNvSpPr>
            <a:spLocks noChangeArrowheads="1"/>
          </p:cNvSpPr>
          <p:nvPr/>
        </p:nvSpPr>
        <p:spPr bwMode="auto">
          <a:xfrm>
            <a:off x="7362825" y="35528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AutoShape 58"/>
          <p:cNvSpPr>
            <a:spLocks noChangeArrowheads="1"/>
          </p:cNvSpPr>
          <p:nvPr/>
        </p:nvSpPr>
        <p:spPr bwMode="auto">
          <a:xfrm>
            <a:off x="6919913" y="30956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AutoShape 59"/>
          <p:cNvSpPr>
            <a:spLocks noChangeArrowheads="1"/>
          </p:cNvSpPr>
          <p:nvPr/>
        </p:nvSpPr>
        <p:spPr bwMode="auto">
          <a:xfrm>
            <a:off x="7777163" y="30956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AutoShape 60"/>
          <p:cNvSpPr>
            <a:spLocks noChangeArrowheads="1"/>
          </p:cNvSpPr>
          <p:nvPr/>
        </p:nvSpPr>
        <p:spPr bwMode="auto">
          <a:xfrm>
            <a:off x="6938963" y="40100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AutoShape 61"/>
          <p:cNvSpPr>
            <a:spLocks noChangeArrowheads="1"/>
          </p:cNvSpPr>
          <p:nvPr/>
        </p:nvSpPr>
        <p:spPr bwMode="auto">
          <a:xfrm>
            <a:off x="7786688" y="40100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Rectangle 62"/>
          <p:cNvSpPr>
            <a:spLocks noChangeArrowheads="1"/>
          </p:cNvSpPr>
          <p:nvPr/>
        </p:nvSpPr>
        <p:spPr bwMode="auto">
          <a:xfrm>
            <a:off x="1066800" y="1828800"/>
            <a:ext cx="3505200" cy="5778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763" indent="-4763" algn="ctr" eaLnBrk="0" hangingPunct="0">
              <a:spcBef>
                <a:spcPct val="50000"/>
              </a:spcBef>
            </a:pPr>
            <a:r>
              <a:rPr lang="en-US" sz="1600" b="1"/>
              <a:t>Market Demand and Supply Schedules for Strawberries</a:t>
            </a:r>
          </a:p>
        </p:txBody>
      </p:sp>
      <p:sp>
        <p:nvSpPr>
          <p:cNvPr id="30766" name="Rectangle 63"/>
          <p:cNvSpPr>
            <a:spLocks noChangeArrowheads="1"/>
          </p:cNvSpPr>
          <p:nvPr/>
        </p:nvSpPr>
        <p:spPr bwMode="auto">
          <a:xfrm>
            <a:off x="914400" y="3048000"/>
            <a:ext cx="762000" cy="723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Price</a:t>
            </a:r>
          </a:p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($ per kg)</a:t>
            </a:r>
          </a:p>
        </p:txBody>
      </p:sp>
      <p:sp>
        <p:nvSpPr>
          <p:cNvPr id="30767" name="Rectangle 64"/>
          <p:cNvSpPr>
            <a:spLocks noChangeArrowheads="1"/>
          </p:cNvSpPr>
          <p:nvPr/>
        </p:nvSpPr>
        <p:spPr bwMode="auto">
          <a:xfrm>
            <a:off x="2057400" y="2895600"/>
            <a:ext cx="1046163" cy="301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342900" indent="-342900" eaLnBrk="0" hangingPunct="0"/>
            <a:r>
              <a:rPr lang="en-US" sz="1400" b="1"/>
              <a:t>Quantities</a:t>
            </a:r>
          </a:p>
        </p:txBody>
      </p:sp>
      <p:sp>
        <p:nvSpPr>
          <p:cNvPr id="30768" name="Rectangle 65"/>
          <p:cNvSpPr>
            <a:spLocks noChangeArrowheads="1"/>
          </p:cNvSpPr>
          <p:nvPr/>
        </p:nvSpPr>
        <p:spPr bwMode="auto">
          <a:xfrm>
            <a:off x="1905000" y="3124200"/>
            <a:ext cx="1360488" cy="5254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(millions of kg)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  D		S</a:t>
            </a:r>
          </a:p>
        </p:txBody>
      </p:sp>
      <p:sp>
        <p:nvSpPr>
          <p:cNvPr id="30769" name="Rectangle 66"/>
          <p:cNvSpPr>
            <a:spLocks noChangeArrowheads="1"/>
          </p:cNvSpPr>
          <p:nvPr/>
        </p:nvSpPr>
        <p:spPr bwMode="auto">
          <a:xfrm>
            <a:off x="3276600" y="2667000"/>
            <a:ext cx="1143000" cy="11604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Surplus (+)</a:t>
            </a:r>
          </a:p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or Shortage (-)</a:t>
            </a:r>
          </a:p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(millions of kg)</a:t>
            </a:r>
          </a:p>
        </p:txBody>
      </p:sp>
      <p:sp>
        <p:nvSpPr>
          <p:cNvPr id="48195" name="AutoShape 67"/>
          <p:cNvSpPr>
            <a:spLocks/>
          </p:cNvSpPr>
          <p:nvPr/>
        </p:nvSpPr>
        <p:spPr bwMode="auto">
          <a:xfrm rot="-5400000">
            <a:off x="7305675" y="2600325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8196" name="AutoShape 68"/>
          <p:cNvSpPr>
            <a:spLocks/>
          </p:cNvSpPr>
          <p:nvPr/>
        </p:nvSpPr>
        <p:spPr bwMode="auto">
          <a:xfrm rot="5400000" flipV="1">
            <a:off x="7315200" y="3790950"/>
            <a:ext cx="152400" cy="762000"/>
          </a:xfrm>
          <a:prstGeom prst="rightBrace">
            <a:avLst>
              <a:gd name="adj1" fmla="val 41667"/>
              <a:gd name="adj2" fmla="val 525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8197" name="Line 69"/>
          <p:cNvSpPr>
            <a:spLocks noChangeShapeType="1"/>
          </p:cNvSpPr>
          <p:nvPr/>
        </p:nvSpPr>
        <p:spPr bwMode="auto">
          <a:xfrm flipV="1">
            <a:off x="6962775" y="3609975"/>
            <a:ext cx="28575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198" name="Line 70"/>
          <p:cNvSpPr>
            <a:spLocks noChangeShapeType="1"/>
          </p:cNvSpPr>
          <p:nvPr/>
        </p:nvSpPr>
        <p:spPr bwMode="auto">
          <a:xfrm>
            <a:off x="6943725" y="3248025"/>
            <a:ext cx="3048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199" name="Line 71"/>
          <p:cNvSpPr>
            <a:spLocks noChangeShapeType="1"/>
          </p:cNvSpPr>
          <p:nvPr/>
        </p:nvSpPr>
        <p:spPr bwMode="auto">
          <a:xfrm flipH="1">
            <a:off x="7543800" y="3248025"/>
            <a:ext cx="314325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200" name="Line 72"/>
          <p:cNvSpPr>
            <a:spLocks noChangeShapeType="1"/>
          </p:cNvSpPr>
          <p:nvPr/>
        </p:nvSpPr>
        <p:spPr bwMode="auto">
          <a:xfrm flipH="1" flipV="1">
            <a:off x="7543800" y="3619500"/>
            <a:ext cx="32385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6981825" y="2638425"/>
            <a:ext cx="762000" cy="198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Surplus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7010400" y="4267200"/>
            <a:ext cx="762000" cy="211138"/>
          </a:xfrm>
          <a:prstGeom prst="rect">
            <a:avLst/>
          </a:prstGeom>
          <a:solidFill>
            <a:srgbClr val="99CCFF">
              <a:alpha val="43921"/>
            </a:srgbClr>
          </a:solidFill>
          <a:ln w="12700" algn="ctr">
            <a:solidFill>
              <a:srgbClr val="99CCFF">
                <a:alpha val="52156"/>
              </a:srgb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763" indent="-4763" algn="ctr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300" b="1"/>
              <a:t>Shortage</a:t>
            </a:r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7924800" y="38957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b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6781800" y="3905250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b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7877175" y="3076575"/>
            <a:ext cx="93663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a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6791325" y="3076575"/>
            <a:ext cx="93663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a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7523163" y="3494088"/>
            <a:ext cx="10636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solidFill>
                  <a:srgbClr val="FF0000"/>
                </a:solidFill>
                <a:latin typeface="Tahoma" pitchFamily="34" charset="0"/>
              </a:rPr>
              <a:t>e</a:t>
            </a:r>
            <a:endParaRPr lang="en-US" sz="1400" b="1" baseline="-250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0" name="Text Box 51"/>
          <p:cNvSpPr txBox="1">
            <a:spLocks noChangeArrowheads="1"/>
          </p:cNvSpPr>
          <p:nvPr/>
        </p:nvSpPr>
        <p:spPr bwMode="auto">
          <a:xfrm>
            <a:off x="914400" y="38100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$3.00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82" name="Text Box 52"/>
          <p:cNvSpPr txBox="1">
            <a:spLocks noChangeArrowheads="1"/>
          </p:cNvSpPr>
          <p:nvPr/>
        </p:nvSpPr>
        <p:spPr bwMode="auto">
          <a:xfrm>
            <a:off x="990600" y="41148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83" name="Text Box 53"/>
          <p:cNvSpPr txBox="1">
            <a:spLocks noChangeArrowheads="1"/>
          </p:cNvSpPr>
          <p:nvPr/>
        </p:nvSpPr>
        <p:spPr bwMode="auto">
          <a:xfrm>
            <a:off x="990600" y="44196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2.00</a:t>
            </a:r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990600" y="47244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990600" y="50292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86" name="Text Box 63"/>
          <p:cNvSpPr txBox="1">
            <a:spLocks noChangeArrowheads="1"/>
          </p:cNvSpPr>
          <p:nvPr/>
        </p:nvSpPr>
        <p:spPr bwMode="auto">
          <a:xfrm>
            <a:off x="2133600" y="3860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5</a:t>
            </a:r>
          </a:p>
        </p:txBody>
      </p:sp>
      <p:sp>
        <p:nvSpPr>
          <p:cNvPr id="87" name="Text Box 64"/>
          <p:cNvSpPr txBox="1">
            <a:spLocks noChangeArrowheads="1"/>
          </p:cNvSpPr>
          <p:nvPr/>
        </p:nvSpPr>
        <p:spPr bwMode="auto">
          <a:xfrm>
            <a:off x="2133600" y="4165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7</a:t>
            </a:r>
          </a:p>
        </p:txBody>
      </p:sp>
      <p:sp>
        <p:nvSpPr>
          <p:cNvPr id="88" name="Text Box 65"/>
          <p:cNvSpPr txBox="1">
            <a:spLocks noChangeArrowheads="1"/>
          </p:cNvSpPr>
          <p:nvPr/>
        </p:nvSpPr>
        <p:spPr bwMode="auto">
          <a:xfrm>
            <a:off x="2133600" y="44656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89" name="Text Box 66"/>
          <p:cNvSpPr txBox="1">
            <a:spLocks noChangeArrowheads="1"/>
          </p:cNvSpPr>
          <p:nvPr/>
        </p:nvSpPr>
        <p:spPr bwMode="auto">
          <a:xfrm>
            <a:off x="2133600" y="47720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90" name="Text Box 67"/>
          <p:cNvSpPr txBox="1">
            <a:spLocks noChangeArrowheads="1"/>
          </p:cNvSpPr>
          <p:nvPr/>
        </p:nvSpPr>
        <p:spPr bwMode="auto">
          <a:xfrm>
            <a:off x="2133600" y="50800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91" name="Text Box 68"/>
          <p:cNvSpPr txBox="1">
            <a:spLocks noChangeArrowheads="1"/>
          </p:cNvSpPr>
          <p:nvPr/>
        </p:nvSpPr>
        <p:spPr bwMode="auto">
          <a:xfrm>
            <a:off x="2895600" y="3886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2895600" y="4165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 11</a:t>
            </a:r>
          </a:p>
        </p:txBody>
      </p:sp>
      <p:sp>
        <p:nvSpPr>
          <p:cNvPr id="93" name="Text Box 70"/>
          <p:cNvSpPr txBox="1">
            <a:spLocks noChangeArrowheads="1"/>
          </p:cNvSpPr>
          <p:nvPr/>
        </p:nvSpPr>
        <p:spPr bwMode="auto">
          <a:xfrm>
            <a:off x="2895600" y="44656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94" name="Text Box 71"/>
          <p:cNvSpPr txBox="1">
            <a:spLocks noChangeArrowheads="1"/>
          </p:cNvSpPr>
          <p:nvPr/>
        </p:nvSpPr>
        <p:spPr bwMode="auto">
          <a:xfrm>
            <a:off x="2921000" y="4775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2921000" y="50673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96" name="Text Box 73"/>
          <p:cNvSpPr txBox="1">
            <a:spLocks noChangeArrowheads="1"/>
          </p:cNvSpPr>
          <p:nvPr/>
        </p:nvSpPr>
        <p:spPr bwMode="auto">
          <a:xfrm>
            <a:off x="3670300" y="38512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13</a:t>
            </a:r>
          </a:p>
        </p:txBody>
      </p:sp>
      <p:sp>
        <p:nvSpPr>
          <p:cNvPr id="97" name="Text Box 74"/>
          <p:cNvSpPr txBox="1">
            <a:spLocks noChangeArrowheads="1"/>
          </p:cNvSpPr>
          <p:nvPr/>
        </p:nvSpPr>
        <p:spPr bwMode="auto">
          <a:xfrm>
            <a:off x="3670300" y="41687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11</a:t>
            </a:r>
          </a:p>
        </p:txBody>
      </p:sp>
      <p:sp>
        <p:nvSpPr>
          <p:cNvPr id="98" name="Text Box 75"/>
          <p:cNvSpPr txBox="1">
            <a:spLocks noChangeArrowheads="1"/>
          </p:cNvSpPr>
          <p:nvPr/>
        </p:nvSpPr>
        <p:spPr bwMode="auto">
          <a:xfrm>
            <a:off x="3670300" y="445611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9</a:t>
            </a:r>
          </a:p>
        </p:txBody>
      </p:sp>
      <p:sp>
        <p:nvSpPr>
          <p:cNvPr id="99" name="Text Box 76"/>
          <p:cNvSpPr txBox="1">
            <a:spLocks noChangeArrowheads="1"/>
          </p:cNvSpPr>
          <p:nvPr/>
        </p:nvSpPr>
        <p:spPr bwMode="auto">
          <a:xfrm>
            <a:off x="3695700" y="4762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7</a:t>
            </a:r>
          </a:p>
        </p:txBody>
      </p:sp>
      <p:sp>
        <p:nvSpPr>
          <p:cNvPr id="100" name="Text Box 77"/>
          <p:cNvSpPr txBox="1">
            <a:spLocks noChangeArrowheads="1"/>
          </p:cNvSpPr>
          <p:nvPr/>
        </p:nvSpPr>
        <p:spPr bwMode="auto">
          <a:xfrm>
            <a:off x="3670300" y="50831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5</a:t>
            </a:r>
          </a:p>
        </p:txBody>
      </p:sp>
      <p:sp>
        <p:nvSpPr>
          <p:cNvPr id="10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10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DC2337FA-BF5B-45A0-9945-12B3F93267E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7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2" grpId="0" animBg="1"/>
      <p:bldP spid="48133" grpId="0" animBg="1"/>
      <p:bldP spid="48173" grpId="0" animBg="1"/>
      <p:bldP spid="48174" grpId="0" animBg="1"/>
      <p:bldP spid="48175" grpId="0" animBg="1"/>
      <p:bldP spid="48176" grpId="0"/>
      <p:bldP spid="48177" grpId="0" animBg="1"/>
      <p:bldP spid="48179" grpId="0"/>
      <p:bldP spid="48184" grpId="0" animBg="1"/>
      <p:bldP spid="48185" grpId="0" animBg="1"/>
      <p:bldP spid="48186" grpId="0" animBg="1"/>
      <p:bldP spid="48187" grpId="0" animBg="1"/>
      <p:bldP spid="48188" grpId="0" animBg="1"/>
      <p:bldP spid="48195" grpId="0" animBg="1"/>
      <p:bldP spid="48196" grpId="0" animBg="1"/>
      <p:bldP spid="48197" grpId="0" animBg="1"/>
      <p:bldP spid="48197" grpId="1" animBg="1"/>
      <p:bldP spid="48198" grpId="0" animBg="1"/>
      <p:bldP spid="48198" grpId="1" animBg="1"/>
      <p:bldP spid="48199" grpId="0" animBg="1"/>
      <p:bldP spid="48199" grpId="1" animBg="1"/>
      <p:bldP spid="48200" grpId="0" animBg="1"/>
      <p:bldP spid="48200" grpId="1" animBg="1"/>
      <p:bldP spid="48201" grpId="0"/>
      <p:bldP spid="48202" grpId="0" animBg="1"/>
      <p:bldP spid="48203" grpId="0"/>
      <p:bldP spid="48204" grpId="0"/>
      <p:bldP spid="48205" grpId="0"/>
      <p:bldP spid="48206" grpId="0"/>
      <p:bldP spid="48207" grpId="0"/>
      <p:bldP spid="86" grpId="0"/>
      <p:bldP spid="87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Shift in Demand or Supply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Autofit/>
          </a:bodyPr>
          <a:lstStyle/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A rightward demand shift pushes up both equilibrium price and quantity.</a:t>
            </a:r>
          </a:p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A leftward demand shift pushes down both equilibrium price and quantity.</a:t>
            </a:r>
          </a:p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A rightward supply shift pushes equilibrium price down and equilibrium quantity up.</a:t>
            </a:r>
          </a:p>
          <a:p>
            <a:pPr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A leftward supply shift pushes equilibrium price up and equilibrium quantity down.</a:t>
            </a:r>
          </a:p>
        </p:txBody>
      </p:sp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Freeform 3"/>
          <p:cNvSpPr>
            <a:spLocks/>
          </p:cNvSpPr>
          <p:nvPr/>
        </p:nvSpPr>
        <p:spPr bwMode="auto">
          <a:xfrm>
            <a:off x="5381625" y="5041900"/>
            <a:ext cx="3614738" cy="6350"/>
          </a:xfrm>
          <a:custGeom>
            <a:avLst/>
            <a:gdLst>
              <a:gd name="T0" fmla="*/ 0 w 2277"/>
              <a:gd name="T1" fmla="*/ 2147483647 h 4"/>
              <a:gd name="T2" fmla="*/ 2147483647 w 2277"/>
              <a:gd name="T3" fmla="*/ 0 h 4"/>
              <a:gd name="T4" fmla="*/ 0 60000 65536"/>
              <a:gd name="T5" fmla="*/ 0 60000 65536"/>
              <a:gd name="T6" fmla="*/ 0 w 2277"/>
              <a:gd name="T7" fmla="*/ 0 h 4"/>
              <a:gd name="T8" fmla="*/ 2277 w 22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77" h="4">
                <a:moveTo>
                  <a:pt x="0" y="4"/>
                </a:moveTo>
                <a:lnTo>
                  <a:pt x="227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5637213" y="5008563"/>
            <a:ext cx="2200275" cy="90487"/>
            <a:chOff x="3291" y="2898"/>
            <a:chExt cx="1386" cy="57"/>
          </a:xfrm>
        </p:grpSpPr>
        <p:sp>
          <p:nvSpPr>
            <p:cNvPr id="32838" name="Line 5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39" name="Line 6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0" name="Line 7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1" name="Line 8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2" name="Line 9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3" name="Line 10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4" name="Line 11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5" name="Line 12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6" name="Line 13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7" name="Line 14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8" name="Line 15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49" name="Line 16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850" name="Line 17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774" name="Text Box 18"/>
          <p:cNvSpPr txBox="1">
            <a:spLocks noChangeArrowheads="1"/>
          </p:cNvSpPr>
          <p:nvPr/>
        </p:nvSpPr>
        <p:spPr bwMode="auto">
          <a:xfrm>
            <a:off x="520858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0</a:t>
            </a:r>
          </a:p>
        </p:txBody>
      </p: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56213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</a:t>
            </a:r>
          </a:p>
        </p:txBody>
      </p:sp>
      <p:sp>
        <p:nvSpPr>
          <p:cNvPr id="32776" name="Text Box 20"/>
          <p:cNvSpPr txBox="1">
            <a:spLocks noChangeArrowheads="1"/>
          </p:cNvSpPr>
          <p:nvPr/>
        </p:nvSpPr>
        <p:spPr bwMode="auto">
          <a:xfrm>
            <a:off x="59642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3</a:t>
            </a:r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6321425" y="514191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5</a:t>
            </a:r>
          </a:p>
        </p:txBody>
      </p:sp>
      <p:sp>
        <p:nvSpPr>
          <p:cNvPr id="32778" name="Text Box 22"/>
          <p:cNvSpPr txBox="1">
            <a:spLocks noChangeArrowheads="1"/>
          </p:cNvSpPr>
          <p:nvPr/>
        </p:nvSpPr>
        <p:spPr bwMode="auto">
          <a:xfrm>
            <a:off x="6691313" y="514667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7</a:t>
            </a:r>
          </a:p>
        </p:txBody>
      </p:sp>
      <p:sp>
        <p:nvSpPr>
          <p:cNvPr id="32779" name="Text Box 23"/>
          <p:cNvSpPr txBox="1">
            <a:spLocks noChangeArrowheads="1"/>
          </p:cNvSpPr>
          <p:nvPr/>
        </p:nvSpPr>
        <p:spPr bwMode="auto">
          <a:xfrm>
            <a:off x="7058025" y="51530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9</a:t>
            </a:r>
          </a:p>
        </p:txBody>
      </p:sp>
      <p:sp>
        <p:nvSpPr>
          <p:cNvPr id="32780" name="Text Box 24"/>
          <p:cNvSpPr txBox="1">
            <a:spLocks noChangeArrowheads="1"/>
          </p:cNvSpPr>
          <p:nvPr/>
        </p:nvSpPr>
        <p:spPr bwMode="auto">
          <a:xfrm>
            <a:off x="736600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11</a:t>
            </a:r>
          </a:p>
        </p:txBody>
      </p:sp>
      <p:sp>
        <p:nvSpPr>
          <p:cNvPr id="32781" name="Text Box 25"/>
          <p:cNvSpPr txBox="1">
            <a:spLocks noChangeArrowheads="1"/>
          </p:cNvSpPr>
          <p:nvPr/>
        </p:nvSpPr>
        <p:spPr bwMode="auto">
          <a:xfrm>
            <a:off x="772795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13</a:t>
            </a:r>
          </a:p>
        </p:txBody>
      </p:sp>
      <p:sp>
        <p:nvSpPr>
          <p:cNvPr id="32782" name="Text Box 26"/>
          <p:cNvSpPr txBox="1">
            <a:spLocks noChangeArrowheads="1"/>
          </p:cNvSpPr>
          <p:nvPr/>
        </p:nvSpPr>
        <p:spPr bwMode="auto">
          <a:xfrm>
            <a:off x="5973763" y="5591175"/>
            <a:ext cx="229711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Quantity</a:t>
            </a:r>
          </a:p>
          <a:p>
            <a:pPr algn="ctr" eaLnBrk="0" hangingPunct="0"/>
            <a:r>
              <a:rPr lang="en-US" sz="1600" b="1"/>
              <a:t>(millions of kg per year)</a:t>
            </a:r>
          </a:p>
        </p:txBody>
      </p:sp>
      <p:sp>
        <p:nvSpPr>
          <p:cNvPr id="32783" name="Text Box 27"/>
          <p:cNvSpPr txBox="1">
            <a:spLocks noChangeArrowheads="1"/>
          </p:cNvSpPr>
          <p:nvPr/>
        </p:nvSpPr>
        <p:spPr bwMode="auto">
          <a:xfrm>
            <a:off x="5334000" y="1676400"/>
            <a:ext cx="34083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 Curves</a:t>
            </a:r>
          </a:p>
          <a:p>
            <a:pPr algn="ctr" eaLnBrk="0" hangingPunct="0"/>
            <a:r>
              <a:rPr lang="en-US" sz="1600" b="1"/>
              <a:t> for Strawberries</a:t>
            </a:r>
          </a:p>
        </p:txBody>
      </p:sp>
      <p:sp>
        <p:nvSpPr>
          <p:cNvPr id="32784" name="Text Box 28"/>
          <p:cNvSpPr txBox="1">
            <a:spLocks noChangeArrowheads="1"/>
          </p:cNvSpPr>
          <p:nvPr/>
        </p:nvSpPr>
        <p:spPr bwMode="auto">
          <a:xfrm rot="-5400000">
            <a:off x="3883025" y="3584575"/>
            <a:ext cx="14700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Price ($ per kg)</a:t>
            </a:r>
          </a:p>
        </p:txBody>
      </p:sp>
      <p:grpSp>
        <p:nvGrpSpPr>
          <p:cNvPr id="32785" name="Group 29"/>
          <p:cNvGrpSpPr>
            <a:grpSpLocks/>
          </p:cNvGrpSpPr>
          <p:nvPr/>
        </p:nvGrpSpPr>
        <p:grpSpPr bwMode="auto">
          <a:xfrm>
            <a:off x="4903788" y="2341563"/>
            <a:ext cx="576262" cy="1960562"/>
            <a:chOff x="2826" y="1449"/>
            <a:chExt cx="363" cy="1235"/>
          </a:xfrm>
        </p:grpSpPr>
        <p:grpSp>
          <p:nvGrpSpPr>
            <p:cNvPr id="32827" name="Group 30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32833" name="Line 31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834" name="Line 32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835" name="Line 33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836" name="Line 34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837" name="Line 35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2828" name="Text Box 36"/>
            <p:cNvSpPr txBox="1">
              <a:spLocks noChangeArrowheads="1"/>
            </p:cNvSpPr>
            <p:nvPr/>
          </p:nvSpPr>
          <p:spPr bwMode="auto">
            <a:xfrm>
              <a:off x="2829" y="2550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1.00</a:t>
              </a:r>
            </a:p>
          </p:txBody>
        </p:sp>
        <p:sp>
          <p:nvSpPr>
            <p:cNvPr id="32829" name="Text Box 37"/>
            <p:cNvSpPr txBox="1">
              <a:spLocks noChangeArrowheads="1"/>
            </p:cNvSpPr>
            <p:nvPr/>
          </p:nvSpPr>
          <p:spPr bwMode="auto">
            <a:xfrm>
              <a:off x="2826" y="2303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1.50</a:t>
              </a:r>
            </a:p>
          </p:txBody>
        </p:sp>
        <p:sp>
          <p:nvSpPr>
            <p:cNvPr id="32830" name="Text Box 38"/>
            <p:cNvSpPr txBox="1">
              <a:spLocks noChangeArrowheads="1"/>
            </p:cNvSpPr>
            <p:nvPr/>
          </p:nvSpPr>
          <p:spPr bwMode="auto">
            <a:xfrm>
              <a:off x="2826" y="2016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2.00</a:t>
              </a:r>
            </a:p>
          </p:txBody>
        </p:sp>
        <p:sp>
          <p:nvSpPr>
            <p:cNvPr id="32831" name="Text Box 39"/>
            <p:cNvSpPr txBox="1">
              <a:spLocks noChangeArrowheads="1"/>
            </p:cNvSpPr>
            <p:nvPr/>
          </p:nvSpPr>
          <p:spPr bwMode="auto">
            <a:xfrm>
              <a:off x="2829" y="1737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2.50</a:t>
              </a:r>
            </a:p>
          </p:txBody>
        </p:sp>
        <p:sp>
          <p:nvSpPr>
            <p:cNvPr id="32832" name="Text Box 40"/>
            <p:cNvSpPr txBox="1">
              <a:spLocks noChangeArrowheads="1"/>
            </p:cNvSpPr>
            <p:nvPr/>
          </p:nvSpPr>
          <p:spPr bwMode="auto">
            <a:xfrm>
              <a:off x="2832" y="1449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3.00</a:t>
              </a:r>
            </a:p>
          </p:txBody>
        </p:sp>
      </p:grpSp>
      <p:sp>
        <p:nvSpPr>
          <p:cNvPr id="32786" name="Freeform 41"/>
          <p:cNvSpPr>
            <a:spLocks/>
          </p:cNvSpPr>
          <p:nvPr/>
        </p:nvSpPr>
        <p:spPr bwMode="auto">
          <a:xfrm>
            <a:off x="5440363" y="2457450"/>
            <a:ext cx="1587" cy="2778125"/>
          </a:xfrm>
          <a:custGeom>
            <a:avLst/>
            <a:gdLst>
              <a:gd name="T0" fmla="*/ 2147483647 w 1"/>
              <a:gd name="T1" fmla="*/ 2147483647 h 1750"/>
              <a:gd name="T2" fmla="*/ 0 w 1"/>
              <a:gd name="T3" fmla="*/ 0 h 1750"/>
              <a:gd name="T4" fmla="*/ 0 60000 65536"/>
              <a:gd name="T5" fmla="*/ 0 60000 65536"/>
              <a:gd name="T6" fmla="*/ 0 w 1"/>
              <a:gd name="T7" fmla="*/ 0 h 1750"/>
              <a:gd name="T8" fmla="*/ 1 w 1"/>
              <a:gd name="T9" fmla="*/ 1750 h 17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50">
                <a:moveTo>
                  <a:pt x="1" y="17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Freeform 42"/>
          <p:cNvSpPr>
            <a:spLocks/>
          </p:cNvSpPr>
          <p:nvPr/>
        </p:nvSpPr>
        <p:spPr bwMode="auto">
          <a:xfrm>
            <a:off x="6181725" y="2341563"/>
            <a:ext cx="1727200" cy="190182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8001000" y="2133600"/>
            <a:ext cx="1143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1244" name="Freeform 44"/>
          <p:cNvSpPr>
            <a:spLocks/>
          </p:cNvSpPr>
          <p:nvPr/>
        </p:nvSpPr>
        <p:spPr bwMode="auto">
          <a:xfrm>
            <a:off x="6137275" y="2370138"/>
            <a:ext cx="1800225" cy="1858962"/>
          </a:xfrm>
          <a:custGeom>
            <a:avLst/>
            <a:gdLst>
              <a:gd name="T0" fmla="*/ 2147483647 w 1134"/>
              <a:gd name="T1" fmla="*/ 2147483647 h 1171"/>
              <a:gd name="T2" fmla="*/ 0 w 1134"/>
              <a:gd name="T3" fmla="*/ 0 h 1171"/>
              <a:gd name="T4" fmla="*/ 0 60000 65536"/>
              <a:gd name="T5" fmla="*/ 0 60000 65536"/>
              <a:gd name="T6" fmla="*/ 0 w 1134"/>
              <a:gd name="T7" fmla="*/ 0 h 1171"/>
              <a:gd name="T8" fmla="*/ 1134 w 1134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1171">
                <a:moveTo>
                  <a:pt x="1134" y="11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8104188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32791" name="Line 46"/>
          <p:cNvSpPr>
            <a:spLocks noChangeShapeType="1"/>
          </p:cNvSpPr>
          <p:nvPr/>
        </p:nvSpPr>
        <p:spPr bwMode="auto">
          <a:xfrm>
            <a:off x="80089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792" name="Line 47"/>
          <p:cNvSpPr>
            <a:spLocks noChangeShapeType="1"/>
          </p:cNvSpPr>
          <p:nvPr/>
        </p:nvSpPr>
        <p:spPr bwMode="auto">
          <a:xfrm>
            <a:off x="82375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793" name="Text Box 48"/>
          <p:cNvSpPr txBox="1">
            <a:spLocks noChangeArrowheads="1"/>
          </p:cNvSpPr>
          <p:nvPr/>
        </p:nvSpPr>
        <p:spPr bwMode="auto">
          <a:xfrm>
            <a:off x="8008938" y="50958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15</a:t>
            </a:r>
          </a:p>
        </p:txBody>
      </p:sp>
      <p:sp>
        <p:nvSpPr>
          <p:cNvPr id="51249" name="AutoShape 49"/>
          <p:cNvSpPr>
            <a:spLocks noChangeArrowheads="1"/>
          </p:cNvSpPr>
          <p:nvPr/>
        </p:nvSpPr>
        <p:spPr bwMode="auto">
          <a:xfrm>
            <a:off x="7004050" y="32607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6503988" y="317976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 a</a:t>
            </a:r>
          </a:p>
        </p:txBody>
      </p:sp>
      <p:sp>
        <p:nvSpPr>
          <p:cNvPr id="32796" name="Text Box 51"/>
          <p:cNvSpPr txBox="1">
            <a:spLocks noChangeArrowheads="1"/>
          </p:cNvSpPr>
          <p:nvPr/>
        </p:nvSpPr>
        <p:spPr bwMode="auto">
          <a:xfrm>
            <a:off x="914400" y="36576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$3.00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2797" name="Text Box 52"/>
          <p:cNvSpPr txBox="1">
            <a:spLocks noChangeArrowheads="1"/>
          </p:cNvSpPr>
          <p:nvPr/>
        </p:nvSpPr>
        <p:spPr bwMode="auto">
          <a:xfrm>
            <a:off x="990600" y="39624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2798" name="Text Box 53"/>
          <p:cNvSpPr txBox="1">
            <a:spLocks noChangeArrowheads="1"/>
          </p:cNvSpPr>
          <p:nvPr/>
        </p:nvSpPr>
        <p:spPr bwMode="auto">
          <a:xfrm>
            <a:off x="990600" y="42672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2.00</a:t>
            </a:r>
          </a:p>
        </p:txBody>
      </p:sp>
      <p:sp>
        <p:nvSpPr>
          <p:cNvPr id="32799" name="Text Box 54"/>
          <p:cNvSpPr txBox="1">
            <a:spLocks noChangeArrowheads="1"/>
          </p:cNvSpPr>
          <p:nvPr/>
        </p:nvSpPr>
        <p:spPr bwMode="auto">
          <a:xfrm>
            <a:off x="990600" y="45720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2800" name="Text Box 55"/>
          <p:cNvSpPr txBox="1">
            <a:spLocks noChangeArrowheads="1"/>
          </p:cNvSpPr>
          <p:nvPr/>
        </p:nvSpPr>
        <p:spPr bwMode="auto">
          <a:xfrm>
            <a:off x="990600" y="48768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2801" name="Text Box 56"/>
          <p:cNvSpPr txBox="1">
            <a:spLocks noChangeArrowheads="1"/>
          </p:cNvSpPr>
          <p:nvPr/>
        </p:nvSpPr>
        <p:spPr bwMode="auto">
          <a:xfrm>
            <a:off x="990600" y="2133600"/>
            <a:ext cx="3048000" cy="1339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</a:t>
            </a:r>
          </a:p>
          <a:p>
            <a:pPr algn="ctr" eaLnBrk="0" hangingPunct="0"/>
            <a:r>
              <a:rPr lang="en-US" sz="1600" b="1"/>
              <a:t>Schedules for Strawberries</a:t>
            </a:r>
          </a:p>
          <a:p>
            <a:pPr algn="ctr" eaLnBrk="0" hangingPunct="0"/>
            <a:endParaRPr lang="en-US" sz="1400" b="1"/>
          </a:p>
          <a:p>
            <a:pPr eaLnBrk="0" hangingPunct="0"/>
            <a:r>
              <a:rPr lang="en-US" sz="1400" b="1"/>
              <a:t>   Price	               Quantities</a:t>
            </a:r>
          </a:p>
          <a:p>
            <a:pPr eaLnBrk="0" hangingPunct="0"/>
            <a:r>
              <a:rPr lang="en-US" sz="1400" b="1"/>
              <a:t>	     (D</a:t>
            </a:r>
            <a:r>
              <a:rPr lang="en-US" sz="1400" b="1" baseline="-25000"/>
              <a:t>0</a:t>
            </a:r>
            <a:r>
              <a:rPr lang="en-US" sz="1400" b="1"/>
              <a:t>)	  (D</a:t>
            </a:r>
            <a:r>
              <a:rPr lang="en-US" sz="1400" b="1" baseline="-25000"/>
              <a:t>1</a:t>
            </a:r>
            <a:r>
              <a:rPr lang="en-US" sz="1400" b="1"/>
              <a:t>)	(S)</a:t>
            </a:r>
          </a:p>
          <a:p>
            <a:pPr eaLnBrk="0" hangingPunct="0"/>
            <a:r>
              <a:rPr lang="en-US" sz="1400" b="1"/>
              <a:t>($ per kg.)            (millions of kg)</a:t>
            </a:r>
          </a:p>
        </p:txBody>
      </p:sp>
      <p:sp>
        <p:nvSpPr>
          <p:cNvPr id="51257" name="Freeform 57"/>
          <p:cNvSpPr>
            <a:spLocks/>
          </p:cNvSpPr>
          <p:nvPr/>
        </p:nvSpPr>
        <p:spPr bwMode="auto">
          <a:xfrm>
            <a:off x="6961188" y="2341563"/>
            <a:ext cx="1770062" cy="1800225"/>
          </a:xfrm>
          <a:custGeom>
            <a:avLst/>
            <a:gdLst>
              <a:gd name="T0" fmla="*/ 0 w 1115"/>
              <a:gd name="T1" fmla="*/ 0 h 1134"/>
              <a:gd name="T2" fmla="*/ 2147483647 w 1115"/>
              <a:gd name="T3" fmla="*/ 2147483647 h 1134"/>
              <a:gd name="T4" fmla="*/ 0 60000 65536"/>
              <a:gd name="T5" fmla="*/ 0 60000 65536"/>
              <a:gd name="T6" fmla="*/ 0 w 1115"/>
              <a:gd name="T7" fmla="*/ 0 h 1134"/>
              <a:gd name="T8" fmla="*/ 1115 w 1115"/>
              <a:gd name="T9" fmla="*/ 1134 h 11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" h="1134">
                <a:moveTo>
                  <a:pt x="0" y="0"/>
                </a:moveTo>
                <a:lnTo>
                  <a:pt x="1115" y="1134"/>
                </a:lnTo>
              </a:path>
            </a:pathLst>
          </a:cu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8" name="AutoShape 58"/>
          <p:cNvSpPr>
            <a:spLocks noChangeArrowheads="1"/>
          </p:cNvSpPr>
          <p:nvPr/>
        </p:nvSpPr>
        <p:spPr bwMode="auto">
          <a:xfrm>
            <a:off x="7418388" y="2798763"/>
            <a:ext cx="76200" cy="76200"/>
          </a:xfrm>
          <a:prstGeom prst="flowChartConnector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8789988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7570788" y="272256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 b</a:t>
            </a:r>
          </a:p>
        </p:txBody>
      </p:sp>
      <p:sp>
        <p:nvSpPr>
          <p:cNvPr id="51261" name="AutoShape 61"/>
          <p:cNvSpPr>
            <a:spLocks noChangeArrowheads="1"/>
          </p:cNvSpPr>
          <p:nvPr/>
        </p:nvSpPr>
        <p:spPr bwMode="auto">
          <a:xfrm>
            <a:off x="7875588" y="325596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2" name="AutoShape 62"/>
          <p:cNvSpPr>
            <a:spLocks noChangeArrowheads="1"/>
          </p:cNvSpPr>
          <p:nvPr/>
        </p:nvSpPr>
        <p:spPr bwMode="auto">
          <a:xfrm>
            <a:off x="6961188" y="3408363"/>
            <a:ext cx="1143000" cy="914400"/>
          </a:xfrm>
          <a:prstGeom prst="upArrowCallout">
            <a:avLst>
              <a:gd name="adj1" fmla="val 31250"/>
              <a:gd name="adj2" fmla="val 31250"/>
              <a:gd name="adj3" fmla="val 16667"/>
              <a:gd name="adj4" fmla="val 6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hlink"/>
                </a:solidFill>
              </a:rPr>
              <a:t>shortage</a:t>
            </a:r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2133600" y="3708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5</a:t>
            </a: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2133600" y="4013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2133600" y="43132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9</a:t>
            </a: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2133600" y="46196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2133600" y="492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13</a:t>
            </a:r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946400" y="3708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2895600" y="4013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51270" name="Text Box 70"/>
          <p:cNvSpPr txBox="1">
            <a:spLocks noChangeArrowheads="1"/>
          </p:cNvSpPr>
          <p:nvPr/>
        </p:nvSpPr>
        <p:spPr bwMode="auto">
          <a:xfrm>
            <a:off x="2895600" y="43132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13</a:t>
            </a: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2921000" y="4622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15</a:t>
            </a:r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2921000" y="49149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17</a:t>
            </a: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3670300" y="36988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3670300" y="40163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3670300" y="430371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3695700" y="4610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3670300" y="49307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 5</a:t>
            </a:r>
          </a:p>
        </p:txBody>
      </p:sp>
      <p:sp>
        <p:nvSpPr>
          <p:cNvPr id="32823" name="Line 78"/>
          <p:cNvSpPr>
            <a:spLocks noChangeShapeType="1"/>
          </p:cNvSpPr>
          <p:nvPr/>
        </p:nvSpPr>
        <p:spPr bwMode="auto">
          <a:xfrm>
            <a:off x="863758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824" name="Line 79"/>
          <p:cNvSpPr>
            <a:spLocks noChangeShapeType="1"/>
          </p:cNvSpPr>
          <p:nvPr/>
        </p:nvSpPr>
        <p:spPr bwMode="auto">
          <a:xfrm>
            <a:off x="8445500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825" name="Text Box 80"/>
          <p:cNvSpPr txBox="1">
            <a:spLocks noChangeArrowheads="1"/>
          </p:cNvSpPr>
          <p:nvPr/>
        </p:nvSpPr>
        <p:spPr bwMode="auto">
          <a:xfrm>
            <a:off x="8408988" y="5106988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17</a:t>
            </a:r>
          </a:p>
        </p:txBody>
      </p:sp>
      <p:sp>
        <p:nvSpPr>
          <p:cNvPr id="51281" name="Line 81"/>
          <p:cNvSpPr>
            <a:spLocks noChangeShapeType="1"/>
          </p:cNvSpPr>
          <p:nvPr/>
        </p:nvSpPr>
        <p:spPr bwMode="auto">
          <a:xfrm>
            <a:off x="7027863" y="3294063"/>
            <a:ext cx="8810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84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Autofit/>
          </a:bodyPr>
          <a:lstStyle/>
          <a:p>
            <a:r>
              <a:rPr lang="en-US" sz="4800">
                <a:latin typeface="+mn-lt"/>
              </a:rPr>
              <a:t>Demand Changes and Equilibrium</a:t>
            </a:r>
            <a:br>
              <a:rPr lang="en-US" sz="4800">
                <a:latin typeface="+mn-lt"/>
              </a:rPr>
            </a:br>
            <a:r>
              <a:rPr lang="en-US" sz="2400" b="1">
                <a:solidFill>
                  <a:srgbClr val="276F57"/>
                </a:solidFill>
              </a:rPr>
              <a:t>FIGURE 2.9</a:t>
            </a:r>
            <a:endParaRPr lang="en-CA" sz="2400" b="1">
              <a:solidFill>
                <a:srgbClr val="276F57"/>
              </a:solidFill>
            </a:endParaRPr>
          </a:p>
        </p:txBody>
      </p:sp>
      <p:sp>
        <p:nvSpPr>
          <p:cNvPr id="8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CF096BFA-931E-49B5-9FD4-971771A4A333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6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2" grpId="0" animBg="1"/>
      <p:bldP spid="51243" grpId="0"/>
      <p:bldP spid="51244" grpId="0" animBg="1"/>
      <p:bldP spid="51245" grpId="0"/>
      <p:bldP spid="51249" grpId="0" animBg="1"/>
      <p:bldP spid="51250" grpId="0"/>
      <p:bldP spid="51257" grpId="0" animBg="1"/>
      <p:bldP spid="51258" grpId="0" animBg="1"/>
      <p:bldP spid="51259" grpId="0"/>
      <p:bldP spid="51260" grpId="0"/>
      <p:bldP spid="51261" grpId="0" animBg="1"/>
      <p:bldP spid="51262" grpId="0" animBg="1"/>
      <p:bldP spid="51263" grpId="0"/>
      <p:bldP spid="51264" grpId="0"/>
      <p:bldP spid="51265" grpId="0"/>
      <p:bldP spid="51266" grpId="0"/>
      <p:bldP spid="51267" grpId="0"/>
      <p:bldP spid="51268" grpId="0"/>
      <p:bldP spid="51270" grpId="0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  <p:bldP spid="512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Freeform 3"/>
          <p:cNvSpPr>
            <a:spLocks/>
          </p:cNvSpPr>
          <p:nvPr/>
        </p:nvSpPr>
        <p:spPr bwMode="auto">
          <a:xfrm>
            <a:off x="5381625" y="5041900"/>
            <a:ext cx="3614738" cy="6350"/>
          </a:xfrm>
          <a:custGeom>
            <a:avLst/>
            <a:gdLst>
              <a:gd name="T0" fmla="*/ 0 w 2277"/>
              <a:gd name="T1" fmla="*/ 2147483647 h 4"/>
              <a:gd name="T2" fmla="*/ 2147483647 w 2277"/>
              <a:gd name="T3" fmla="*/ 0 h 4"/>
              <a:gd name="T4" fmla="*/ 0 60000 65536"/>
              <a:gd name="T5" fmla="*/ 0 60000 65536"/>
              <a:gd name="T6" fmla="*/ 0 w 2277"/>
              <a:gd name="T7" fmla="*/ 0 h 4"/>
              <a:gd name="T8" fmla="*/ 2277 w 22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77" h="4">
                <a:moveTo>
                  <a:pt x="0" y="4"/>
                </a:moveTo>
                <a:lnTo>
                  <a:pt x="227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5637213" y="5008563"/>
            <a:ext cx="2200275" cy="90487"/>
            <a:chOff x="3291" y="2898"/>
            <a:chExt cx="1386" cy="57"/>
          </a:xfrm>
        </p:grpSpPr>
        <p:sp>
          <p:nvSpPr>
            <p:cNvPr id="33868" name="Line 5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69" name="Line 6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0" name="Line 7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1" name="Line 8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2" name="Line 9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3" name="Line 10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4" name="Line 11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5" name="Line 12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6" name="Line 13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7" name="Line 14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8" name="Line 15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79" name="Line 16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80" name="Line 17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3798" name="Text Box 18"/>
          <p:cNvSpPr txBox="1">
            <a:spLocks noChangeArrowheads="1"/>
          </p:cNvSpPr>
          <p:nvPr/>
        </p:nvSpPr>
        <p:spPr bwMode="auto">
          <a:xfrm>
            <a:off x="520858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0</a:t>
            </a:r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56213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</a:t>
            </a:r>
          </a:p>
        </p:txBody>
      </p:sp>
      <p:sp>
        <p:nvSpPr>
          <p:cNvPr id="33800" name="Text Box 20"/>
          <p:cNvSpPr txBox="1">
            <a:spLocks noChangeArrowheads="1"/>
          </p:cNvSpPr>
          <p:nvPr/>
        </p:nvSpPr>
        <p:spPr bwMode="auto">
          <a:xfrm>
            <a:off x="59642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3</a:t>
            </a:r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6321425" y="514191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5</a:t>
            </a:r>
          </a:p>
        </p:txBody>
      </p:sp>
      <p:sp>
        <p:nvSpPr>
          <p:cNvPr id="33802" name="Text Box 22"/>
          <p:cNvSpPr txBox="1">
            <a:spLocks noChangeArrowheads="1"/>
          </p:cNvSpPr>
          <p:nvPr/>
        </p:nvSpPr>
        <p:spPr bwMode="auto">
          <a:xfrm>
            <a:off x="6691313" y="514667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7</a:t>
            </a:r>
          </a:p>
        </p:txBody>
      </p:sp>
      <p:sp>
        <p:nvSpPr>
          <p:cNvPr id="33803" name="Text Box 23"/>
          <p:cNvSpPr txBox="1">
            <a:spLocks noChangeArrowheads="1"/>
          </p:cNvSpPr>
          <p:nvPr/>
        </p:nvSpPr>
        <p:spPr bwMode="auto">
          <a:xfrm>
            <a:off x="7058025" y="51530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9</a:t>
            </a:r>
          </a:p>
        </p:txBody>
      </p:sp>
      <p:sp>
        <p:nvSpPr>
          <p:cNvPr id="33804" name="Text Box 24"/>
          <p:cNvSpPr txBox="1">
            <a:spLocks noChangeArrowheads="1"/>
          </p:cNvSpPr>
          <p:nvPr/>
        </p:nvSpPr>
        <p:spPr bwMode="auto">
          <a:xfrm>
            <a:off x="736600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11</a:t>
            </a:r>
          </a:p>
        </p:txBody>
      </p:sp>
      <p:sp>
        <p:nvSpPr>
          <p:cNvPr id="33805" name="Text Box 25"/>
          <p:cNvSpPr txBox="1">
            <a:spLocks noChangeArrowheads="1"/>
          </p:cNvSpPr>
          <p:nvPr/>
        </p:nvSpPr>
        <p:spPr bwMode="auto">
          <a:xfrm>
            <a:off x="772795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13</a:t>
            </a:r>
          </a:p>
        </p:txBody>
      </p:sp>
      <p:sp>
        <p:nvSpPr>
          <p:cNvPr id="33806" name="Text Box 26"/>
          <p:cNvSpPr txBox="1">
            <a:spLocks noChangeArrowheads="1"/>
          </p:cNvSpPr>
          <p:nvPr/>
        </p:nvSpPr>
        <p:spPr bwMode="auto">
          <a:xfrm>
            <a:off x="5973763" y="5519738"/>
            <a:ext cx="229711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Quantity</a:t>
            </a:r>
          </a:p>
          <a:p>
            <a:pPr algn="ctr" eaLnBrk="0" hangingPunct="0"/>
            <a:r>
              <a:rPr lang="en-US" sz="1600" b="1"/>
              <a:t>(millions of kg per year)</a:t>
            </a:r>
          </a:p>
        </p:txBody>
      </p:sp>
      <p:sp>
        <p:nvSpPr>
          <p:cNvPr id="33807" name="Text Box 27"/>
          <p:cNvSpPr txBox="1">
            <a:spLocks noChangeArrowheads="1"/>
          </p:cNvSpPr>
          <p:nvPr/>
        </p:nvSpPr>
        <p:spPr bwMode="auto">
          <a:xfrm>
            <a:off x="5334000" y="1676400"/>
            <a:ext cx="34083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 Curves</a:t>
            </a:r>
          </a:p>
          <a:p>
            <a:pPr algn="ctr" eaLnBrk="0" hangingPunct="0"/>
            <a:r>
              <a:rPr lang="en-US" sz="1600" b="1"/>
              <a:t> for Strawberries</a:t>
            </a:r>
          </a:p>
        </p:txBody>
      </p:sp>
      <p:sp>
        <p:nvSpPr>
          <p:cNvPr id="33808" name="Text Box 28"/>
          <p:cNvSpPr txBox="1">
            <a:spLocks noChangeArrowheads="1"/>
          </p:cNvSpPr>
          <p:nvPr/>
        </p:nvSpPr>
        <p:spPr bwMode="auto">
          <a:xfrm rot="-5400000">
            <a:off x="3883025" y="3584575"/>
            <a:ext cx="14700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Price ($ per kg)</a:t>
            </a:r>
          </a:p>
        </p:txBody>
      </p:sp>
      <p:grpSp>
        <p:nvGrpSpPr>
          <p:cNvPr id="33809" name="Group 29"/>
          <p:cNvGrpSpPr>
            <a:grpSpLocks/>
          </p:cNvGrpSpPr>
          <p:nvPr/>
        </p:nvGrpSpPr>
        <p:grpSpPr bwMode="auto">
          <a:xfrm>
            <a:off x="4903788" y="2341563"/>
            <a:ext cx="576262" cy="1960562"/>
            <a:chOff x="2826" y="1449"/>
            <a:chExt cx="363" cy="1235"/>
          </a:xfrm>
        </p:grpSpPr>
        <p:grpSp>
          <p:nvGrpSpPr>
            <p:cNvPr id="33857" name="Group 30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33863" name="Line 31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64" name="Line 32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65" name="Line 33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66" name="Line 34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67" name="Line 35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3858" name="Text Box 36"/>
            <p:cNvSpPr txBox="1">
              <a:spLocks noChangeArrowheads="1"/>
            </p:cNvSpPr>
            <p:nvPr/>
          </p:nvSpPr>
          <p:spPr bwMode="auto">
            <a:xfrm>
              <a:off x="2829" y="2550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1.00</a:t>
              </a:r>
            </a:p>
          </p:txBody>
        </p:sp>
        <p:sp>
          <p:nvSpPr>
            <p:cNvPr id="33859" name="Text Box 37"/>
            <p:cNvSpPr txBox="1">
              <a:spLocks noChangeArrowheads="1"/>
            </p:cNvSpPr>
            <p:nvPr/>
          </p:nvSpPr>
          <p:spPr bwMode="auto">
            <a:xfrm>
              <a:off x="2826" y="2303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1.50</a:t>
              </a:r>
            </a:p>
          </p:txBody>
        </p:sp>
        <p:sp>
          <p:nvSpPr>
            <p:cNvPr id="33860" name="Text Box 38"/>
            <p:cNvSpPr txBox="1">
              <a:spLocks noChangeArrowheads="1"/>
            </p:cNvSpPr>
            <p:nvPr/>
          </p:nvSpPr>
          <p:spPr bwMode="auto">
            <a:xfrm>
              <a:off x="2826" y="2016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2.00</a:t>
              </a:r>
            </a:p>
          </p:txBody>
        </p:sp>
        <p:sp>
          <p:nvSpPr>
            <p:cNvPr id="33861" name="Text Box 39"/>
            <p:cNvSpPr txBox="1">
              <a:spLocks noChangeArrowheads="1"/>
            </p:cNvSpPr>
            <p:nvPr/>
          </p:nvSpPr>
          <p:spPr bwMode="auto">
            <a:xfrm>
              <a:off x="2829" y="1737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2.50</a:t>
              </a:r>
            </a:p>
          </p:txBody>
        </p:sp>
        <p:sp>
          <p:nvSpPr>
            <p:cNvPr id="33862" name="Text Box 40"/>
            <p:cNvSpPr txBox="1">
              <a:spLocks noChangeArrowheads="1"/>
            </p:cNvSpPr>
            <p:nvPr/>
          </p:nvSpPr>
          <p:spPr bwMode="auto">
            <a:xfrm>
              <a:off x="2832" y="1449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3.00</a:t>
              </a:r>
            </a:p>
          </p:txBody>
        </p:sp>
      </p:grpSp>
      <p:sp>
        <p:nvSpPr>
          <p:cNvPr id="33810" name="Freeform 41"/>
          <p:cNvSpPr>
            <a:spLocks/>
          </p:cNvSpPr>
          <p:nvPr/>
        </p:nvSpPr>
        <p:spPr bwMode="auto">
          <a:xfrm>
            <a:off x="5440363" y="2457450"/>
            <a:ext cx="1587" cy="2778125"/>
          </a:xfrm>
          <a:custGeom>
            <a:avLst/>
            <a:gdLst>
              <a:gd name="T0" fmla="*/ 2147483647 w 1"/>
              <a:gd name="T1" fmla="*/ 2147483647 h 1750"/>
              <a:gd name="T2" fmla="*/ 0 w 1"/>
              <a:gd name="T3" fmla="*/ 0 h 1750"/>
              <a:gd name="T4" fmla="*/ 0 60000 65536"/>
              <a:gd name="T5" fmla="*/ 0 60000 65536"/>
              <a:gd name="T6" fmla="*/ 0 w 1"/>
              <a:gd name="T7" fmla="*/ 0 h 1750"/>
              <a:gd name="T8" fmla="*/ 1 w 1"/>
              <a:gd name="T9" fmla="*/ 1750 h 17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50">
                <a:moveTo>
                  <a:pt x="1" y="17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6" name="Freeform 42"/>
          <p:cNvSpPr>
            <a:spLocks/>
          </p:cNvSpPr>
          <p:nvPr/>
        </p:nvSpPr>
        <p:spPr bwMode="auto">
          <a:xfrm>
            <a:off x="6180138" y="2341563"/>
            <a:ext cx="1728787" cy="1903412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8001000" y="2133600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2268" name="Freeform 44"/>
          <p:cNvSpPr>
            <a:spLocks/>
          </p:cNvSpPr>
          <p:nvPr/>
        </p:nvSpPr>
        <p:spPr bwMode="auto">
          <a:xfrm>
            <a:off x="6137275" y="2370138"/>
            <a:ext cx="1800225" cy="1858962"/>
          </a:xfrm>
          <a:custGeom>
            <a:avLst/>
            <a:gdLst>
              <a:gd name="T0" fmla="*/ 2147483647 w 1134"/>
              <a:gd name="T1" fmla="*/ 2147483647 h 1171"/>
              <a:gd name="T2" fmla="*/ 0 w 1134"/>
              <a:gd name="T3" fmla="*/ 0 h 1171"/>
              <a:gd name="T4" fmla="*/ 0 60000 65536"/>
              <a:gd name="T5" fmla="*/ 0 60000 65536"/>
              <a:gd name="T6" fmla="*/ 0 w 1134"/>
              <a:gd name="T7" fmla="*/ 0 h 1171"/>
              <a:gd name="T8" fmla="*/ 1134 w 1134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1171">
                <a:moveTo>
                  <a:pt x="1134" y="11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8077200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33815" name="Line 46"/>
          <p:cNvSpPr>
            <a:spLocks noChangeShapeType="1"/>
          </p:cNvSpPr>
          <p:nvPr/>
        </p:nvSpPr>
        <p:spPr bwMode="auto">
          <a:xfrm>
            <a:off x="80089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816" name="Line 47"/>
          <p:cNvSpPr>
            <a:spLocks noChangeShapeType="1"/>
          </p:cNvSpPr>
          <p:nvPr/>
        </p:nvSpPr>
        <p:spPr bwMode="auto">
          <a:xfrm>
            <a:off x="82375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817" name="Text Box 48"/>
          <p:cNvSpPr txBox="1">
            <a:spLocks noChangeArrowheads="1"/>
          </p:cNvSpPr>
          <p:nvPr/>
        </p:nvSpPr>
        <p:spPr bwMode="auto">
          <a:xfrm>
            <a:off x="8008938" y="50958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15</a:t>
            </a:r>
          </a:p>
        </p:txBody>
      </p:sp>
      <p:sp>
        <p:nvSpPr>
          <p:cNvPr id="33818" name="Text Box 49"/>
          <p:cNvSpPr txBox="1">
            <a:spLocks noChangeArrowheads="1"/>
          </p:cNvSpPr>
          <p:nvPr/>
        </p:nvSpPr>
        <p:spPr bwMode="auto">
          <a:xfrm>
            <a:off x="914400" y="36576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$3.00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3819" name="Text Box 50"/>
          <p:cNvSpPr txBox="1">
            <a:spLocks noChangeArrowheads="1"/>
          </p:cNvSpPr>
          <p:nvPr/>
        </p:nvSpPr>
        <p:spPr bwMode="auto">
          <a:xfrm>
            <a:off x="990600" y="39624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3820" name="Text Box 51"/>
          <p:cNvSpPr txBox="1">
            <a:spLocks noChangeArrowheads="1"/>
          </p:cNvSpPr>
          <p:nvPr/>
        </p:nvSpPr>
        <p:spPr bwMode="auto">
          <a:xfrm>
            <a:off x="990600" y="42672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2.00</a:t>
            </a:r>
          </a:p>
        </p:txBody>
      </p:sp>
      <p:sp>
        <p:nvSpPr>
          <p:cNvPr id="33821" name="Text Box 52"/>
          <p:cNvSpPr txBox="1">
            <a:spLocks noChangeArrowheads="1"/>
          </p:cNvSpPr>
          <p:nvPr/>
        </p:nvSpPr>
        <p:spPr bwMode="auto">
          <a:xfrm>
            <a:off x="990600" y="45720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1.50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3822" name="Text Box 53"/>
          <p:cNvSpPr txBox="1">
            <a:spLocks noChangeArrowheads="1"/>
          </p:cNvSpPr>
          <p:nvPr/>
        </p:nvSpPr>
        <p:spPr bwMode="auto">
          <a:xfrm>
            <a:off x="990600" y="48768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 b="1"/>
              <a:t>1.00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3823" name="Text Box 54"/>
          <p:cNvSpPr txBox="1">
            <a:spLocks noChangeArrowheads="1"/>
          </p:cNvSpPr>
          <p:nvPr/>
        </p:nvSpPr>
        <p:spPr bwMode="auto">
          <a:xfrm>
            <a:off x="990600" y="2133600"/>
            <a:ext cx="3048000" cy="1339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</a:t>
            </a:r>
          </a:p>
          <a:p>
            <a:pPr algn="ctr" eaLnBrk="0" hangingPunct="0"/>
            <a:r>
              <a:rPr lang="en-US" sz="1600" b="1"/>
              <a:t>Schedules for Strawberries</a:t>
            </a:r>
          </a:p>
          <a:p>
            <a:pPr algn="ctr" eaLnBrk="0" hangingPunct="0"/>
            <a:endParaRPr lang="en-US" sz="1400" b="1"/>
          </a:p>
          <a:p>
            <a:pPr eaLnBrk="0" hangingPunct="0"/>
            <a:r>
              <a:rPr lang="en-US" sz="1400" b="1"/>
              <a:t>   Price	               Quantities</a:t>
            </a:r>
          </a:p>
          <a:p>
            <a:pPr eaLnBrk="0" hangingPunct="0"/>
            <a:r>
              <a:rPr lang="en-US" sz="1400" b="1"/>
              <a:t>	</a:t>
            </a:r>
          </a:p>
          <a:p>
            <a:pPr eaLnBrk="0" hangingPunct="0"/>
            <a:r>
              <a:rPr lang="en-US" sz="1400" b="1"/>
              <a:t>($ per kg)             (millions of kg)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2133600" y="3708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5</a:t>
            </a:r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2133600" y="4013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7</a:t>
            </a:r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2133600" y="43132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C000"/>
                </a:solidFill>
              </a:rPr>
              <a:t>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2133600" y="46196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2133600" y="492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2917825" y="3708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2895600" y="40132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FF6600"/>
                </a:solidFill>
              </a:rPr>
              <a:t>11</a:t>
            </a: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2909888" y="43132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 9</a:t>
            </a:r>
          </a:p>
        </p:txBody>
      </p:sp>
      <p:sp>
        <p:nvSpPr>
          <p:cNvPr id="52287" name="Text Box 63"/>
          <p:cNvSpPr txBox="1">
            <a:spLocks noChangeArrowheads="1"/>
          </p:cNvSpPr>
          <p:nvPr/>
        </p:nvSpPr>
        <p:spPr bwMode="auto">
          <a:xfrm>
            <a:off x="2935288" y="4622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52288" name="Text Box 64"/>
          <p:cNvSpPr txBox="1">
            <a:spLocks noChangeArrowheads="1"/>
          </p:cNvSpPr>
          <p:nvPr/>
        </p:nvSpPr>
        <p:spPr bwMode="auto">
          <a:xfrm>
            <a:off x="2935288" y="49149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3670300" y="36988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17</a:t>
            </a:r>
          </a:p>
        </p:txBody>
      </p:sp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3670300" y="40163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52291" name="Text Box 67"/>
          <p:cNvSpPr txBox="1">
            <a:spLocks noChangeArrowheads="1"/>
          </p:cNvSpPr>
          <p:nvPr/>
        </p:nvSpPr>
        <p:spPr bwMode="auto">
          <a:xfrm>
            <a:off x="3641725" y="430371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52292" name="Text Box 68"/>
          <p:cNvSpPr txBox="1">
            <a:spLocks noChangeArrowheads="1"/>
          </p:cNvSpPr>
          <p:nvPr/>
        </p:nvSpPr>
        <p:spPr bwMode="auto">
          <a:xfrm>
            <a:off x="3667125" y="4610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52293" name="Text Box 69"/>
          <p:cNvSpPr txBox="1">
            <a:spLocks noChangeArrowheads="1"/>
          </p:cNvSpPr>
          <p:nvPr/>
        </p:nvSpPr>
        <p:spPr bwMode="auto">
          <a:xfrm>
            <a:off x="3656013" y="493077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33839" name="Line 70"/>
          <p:cNvSpPr>
            <a:spLocks noChangeShapeType="1"/>
          </p:cNvSpPr>
          <p:nvPr/>
        </p:nvSpPr>
        <p:spPr bwMode="auto">
          <a:xfrm>
            <a:off x="863758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840" name="Line 71"/>
          <p:cNvSpPr>
            <a:spLocks noChangeShapeType="1"/>
          </p:cNvSpPr>
          <p:nvPr/>
        </p:nvSpPr>
        <p:spPr bwMode="auto">
          <a:xfrm>
            <a:off x="8445500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841" name="Text Box 72"/>
          <p:cNvSpPr txBox="1">
            <a:spLocks noChangeArrowheads="1"/>
          </p:cNvSpPr>
          <p:nvPr/>
        </p:nvSpPr>
        <p:spPr bwMode="auto">
          <a:xfrm>
            <a:off x="8408988" y="5106988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17</a:t>
            </a:r>
          </a:p>
        </p:txBody>
      </p:sp>
      <p:sp>
        <p:nvSpPr>
          <p:cNvPr id="52297" name="Freeform 73"/>
          <p:cNvSpPr>
            <a:spLocks/>
          </p:cNvSpPr>
          <p:nvPr/>
        </p:nvSpPr>
        <p:spPr bwMode="auto">
          <a:xfrm>
            <a:off x="6734175" y="2362200"/>
            <a:ext cx="1724025" cy="1909763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8" name="Text Box 74"/>
          <p:cNvSpPr txBox="1">
            <a:spLocks noChangeArrowheads="1"/>
          </p:cNvSpPr>
          <p:nvPr/>
        </p:nvSpPr>
        <p:spPr bwMode="auto">
          <a:xfrm>
            <a:off x="8534400" y="2149475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2299" name="AutoShape 75"/>
          <p:cNvSpPr>
            <a:spLocks noChangeArrowheads="1"/>
          </p:cNvSpPr>
          <p:nvPr/>
        </p:nvSpPr>
        <p:spPr bwMode="auto">
          <a:xfrm>
            <a:off x="7005638" y="326707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2300" name="AutoShape 76"/>
          <p:cNvSpPr>
            <a:spLocks noChangeArrowheads="1"/>
          </p:cNvSpPr>
          <p:nvPr/>
        </p:nvSpPr>
        <p:spPr bwMode="auto">
          <a:xfrm>
            <a:off x="7296150" y="357187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6977063" y="3027363"/>
            <a:ext cx="9366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a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2302" name="Text Box 78"/>
          <p:cNvSpPr txBox="1">
            <a:spLocks noChangeArrowheads="1"/>
          </p:cNvSpPr>
          <p:nvPr/>
        </p:nvSpPr>
        <p:spPr bwMode="auto">
          <a:xfrm>
            <a:off x="7453313" y="349726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>
                <a:latin typeface="Tahoma" pitchFamily="34" charset="0"/>
              </a:rPr>
              <a:t>b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2303" name="Line 79"/>
          <p:cNvSpPr>
            <a:spLocks noChangeShapeType="1"/>
          </p:cNvSpPr>
          <p:nvPr/>
        </p:nvSpPr>
        <p:spPr bwMode="auto">
          <a:xfrm>
            <a:off x="7159625" y="3335338"/>
            <a:ext cx="180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52304" name="AutoShape 80"/>
          <p:cNvSpPr>
            <a:spLocks noChangeArrowheads="1"/>
          </p:cNvSpPr>
          <p:nvPr/>
        </p:nvSpPr>
        <p:spPr bwMode="auto">
          <a:xfrm>
            <a:off x="7567613" y="326707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3850" name="Rectangle 81"/>
          <p:cNvSpPr>
            <a:spLocks noChangeArrowheads="1"/>
          </p:cNvSpPr>
          <p:nvPr/>
        </p:nvSpPr>
        <p:spPr bwMode="auto">
          <a:xfrm>
            <a:off x="2176463" y="3048000"/>
            <a:ext cx="309562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(D</a:t>
            </a:r>
            <a:r>
              <a:rPr lang="en-US" sz="1400" b="1" baseline="-25000"/>
              <a:t>0</a:t>
            </a:r>
            <a:r>
              <a:rPr lang="en-US" sz="1400" b="1"/>
              <a:t>)</a:t>
            </a:r>
          </a:p>
        </p:txBody>
      </p:sp>
      <p:sp>
        <p:nvSpPr>
          <p:cNvPr id="33851" name="Rectangle 82"/>
          <p:cNvSpPr>
            <a:spLocks noChangeArrowheads="1"/>
          </p:cNvSpPr>
          <p:nvPr/>
        </p:nvSpPr>
        <p:spPr bwMode="auto">
          <a:xfrm>
            <a:off x="2895600" y="3048000"/>
            <a:ext cx="349250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 (S</a:t>
            </a:r>
            <a:r>
              <a:rPr lang="en-US" sz="1400" b="1" baseline="-25000"/>
              <a:t>0</a:t>
            </a:r>
            <a:r>
              <a:rPr lang="en-US" sz="1400" b="1"/>
              <a:t>)</a:t>
            </a:r>
          </a:p>
        </p:txBody>
      </p:sp>
      <p:sp>
        <p:nvSpPr>
          <p:cNvPr id="33852" name="Rectangle 83"/>
          <p:cNvSpPr>
            <a:spLocks noChangeArrowheads="1"/>
          </p:cNvSpPr>
          <p:nvPr/>
        </p:nvSpPr>
        <p:spPr bwMode="auto">
          <a:xfrm>
            <a:off x="3705225" y="3048000"/>
            <a:ext cx="300038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(S</a:t>
            </a:r>
            <a:r>
              <a:rPr lang="en-US" sz="1400" b="1" baseline="-25000"/>
              <a:t>1</a:t>
            </a:r>
            <a:r>
              <a:rPr lang="en-US" sz="1400" b="1"/>
              <a:t>)</a:t>
            </a:r>
          </a:p>
        </p:txBody>
      </p:sp>
      <p:sp>
        <p:nvSpPr>
          <p:cNvPr id="52308" name="Line 84"/>
          <p:cNvSpPr>
            <a:spLocks noChangeShapeType="1"/>
          </p:cNvSpPr>
          <p:nvPr/>
        </p:nvSpPr>
        <p:spPr bwMode="auto">
          <a:xfrm>
            <a:off x="7042150" y="3302000"/>
            <a:ext cx="571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6934200" y="2667000"/>
            <a:ext cx="914400" cy="533400"/>
            <a:chOff x="4368" y="1680"/>
            <a:chExt cx="576" cy="336"/>
          </a:xfrm>
        </p:grpSpPr>
        <p:sp>
          <p:nvSpPr>
            <p:cNvPr id="33855" name="AutoShape 86"/>
            <p:cNvSpPr>
              <a:spLocks noChangeArrowheads="1"/>
            </p:cNvSpPr>
            <p:nvPr/>
          </p:nvSpPr>
          <p:spPr bwMode="auto">
            <a:xfrm>
              <a:off x="4368" y="1680"/>
              <a:ext cx="576" cy="336"/>
            </a:xfrm>
            <a:prstGeom prst="downArrowCallout">
              <a:avLst>
                <a:gd name="adj1" fmla="val 42857"/>
                <a:gd name="adj2" fmla="val 42857"/>
                <a:gd name="adj3" fmla="val 16667"/>
                <a:gd name="adj4" fmla="val 66667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33856" name="Text Box 87"/>
            <p:cNvSpPr txBox="1">
              <a:spLocks noChangeArrowheads="1"/>
            </p:cNvSpPr>
            <p:nvPr/>
          </p:nvSpPr>
          <p:spPr bwMode="auto">
            <a:xfrm>
              <a:off x="4464" y="1728"/>
              <a:ext cx="364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400">
                  <a:latin typeface="Tahoma" pitchFamily="34" charset="0"/>
                </a:rPr>
                <a:t>Surplus</a:t>
              </a:r>
              <a:endParaRPr lang="en-US" sz="1400" baseline="-25000">
                <a:latin typeface="Tahoma" pitchFamily="34" charset="0"/>
              </a:endParaRPr>
            </a:p>
          </p:txBody>
        </p:sp>
      </p:grp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rmAutofit/>
          </a:bodyPr>
          <a:lstStyle/>
          <a:p>
            <a:r>
              <a:rPr lang="en-US" sz="5000">
                <a:latin typeface="+mn-lt"/>
              </a:rPr>
              <a:t>Supply Changes and Equilibrium</a:t>
            </a:r>
            <a:br>
              <a:rPr lang="en-US" sz="5000">
                <a:latin typeface="+mn-lt"/>
              </a:rPr>
            </a:br>
            <a:r>
              <a:rPr lang="en-US" sz="2400" b="1">
                <a:solidFill>
                  <a:srgbClr val="276F57"/>
                </a:solidFill>
              </a:rPr>
              <a:t>FIGURE 2.10</a:t>
            </a:r>
            <a:endParaRPr lang="en-CA" sz="2400" b="1">
              <a:solidFill>
                <a:srgbClr val="276F57"/>
              </a:solidFill>
            </a:endParaRPr>
          </a:p>
        </p:txBody>
      </p:sp>
      <p:sp>
        <p:nvSpPr>
          <p:cNvPr id="9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E529FA97-2801-4FA2-A931-0EAFC214CBAA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33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9 3.33333E-6 L -2.77778E-7 3.33333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6" grpId="0" animBg="1"/>
      <p:bldP spid="52267" grpId="0"/>
      <p:bldP spid="52267" grpId="1"/>
      <p:bldP spid="52268" grpId="0" animBg="1"/>
      <p:bldP spid="52269" grpId="0"/>
      <p:bldP spid="52269" grpId="1"/>
      <p:bldP spid="52279" grpId="0"/>
      <p:bldP spid="52280" grpId="0"/>
      <p:bldP spid="52281" grpId="0"/>
      <p:bldP spid="52282" grpId="0"/>
      <p:bldP spid="52283" grpId="0"/>
      <p:bldP spid="52284" grpId="0"/>
      <p:bldP spid="52285" grpId="0"/>
      <p:bldP spid="52286" grpId="0"/>
      <p:bldP spid="52287" grpId="0"/>
      <p:bldP spid="52288" grpId="0"/>
      <p:bldP spid="52289" grpId="0"/>
      <p:bldP spid="52290" grpId="0"/>
      <p:bldP spid="52291" grpId="0"/>
      <p:bldP spid="52292" grpId="0"/>
      <p:bldP spid="52293" grpId="0"/>
      <p:bldP spid="52297" grpId="0" animBg="1"/>
      <p:bldP spid="52297" grpId="1" animBg="1"/>
      <p:bldP spid="52298" grpId="0"/>
      <p:bldP spid="52299" grpId="0" animBg="1"/>
      <p:bldP spid="52300" grpId="0" animBg="1"/>
      <p:bldP spid="52301" grpId="0"/>
      <p:bldP spid="52302" grpId="0"/>
      <p:bldP spid="52303" grpId="0" animBg="1"/>
      <p:bldP spid="52304" grpId="0" animBg="1"/>
      <p:bldP spid="52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Demand and Supply Increases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497387"/>
          </a:xfrm>
        </p:spPr>
        <p:txBody>
          <a:bodyPr lIns="90488" tIns="44450" rIns="90488" bIns="44450">
            <a:no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3200" dirty="0">
                <a:latin typeface="Calibri" panose="020F0502020204030204" pitchFamily="34" charset="0"/>
              </a:rPr>
              <a:t>A simultaneous (at the same time also called a double shift) rightward shift in demand (increase) and supply (increase) </a:t>
            </a:r>
            <a:r>
              <a:rPr lang="en-US" sz="3200" b="1" dirty="0">
                <a:latin typeface="Calibri" panose="020F0502020204030204" pitchFamily="34" charset="0"/>
              </a:rPr>
              <a:t>raises equilibrium quantity</a:t>
            </a:r>
            <a:r>
              <a:rPr lang="en-US" sz="3200" dirty="0">
                <a:latin typeface="Calibri" panose="020F0502020204030204" pitchFamily="34" charset="0"/>
              </a:rPr>
              <a:t>, but the effect on </a:t>
            </a:r>
            <a:r>
              <a:rPr lang="en-US" sz="3200" b="1" dirty="0">
                <a:latin typeface="Calibri" panose="020F0502020204030204" pitchFamily="34" charset="0"/>
              </a:rPr>
              <a:t>equilibrium price depends </a:t>
            </a:r>
            <a:r>
              <a:rPr lang="en-US" sz="3200" dirty="0">
                <a:latin typeface="Calibri" panose="020F0502020204030204" pitchFamily="34" charset="0"/>
              </a:rPr>
              <a:t>on the relative sizes of the two shifts.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</a:rPr>
              <a:t>if </a:t>
            </a:r>
            <a:r>
              <a:rPr lang="en-US" sz="3200" b="1" dirty="0">
                <a:latin typeface="Calibri" panose="020F0502020204030204" pitchFamily="34" charset="0"/>
              </a:rPr>
              <a:t>demand shifts rightward more </a:t>
            </a:r>
            <a:r>
              <a:rPr lang="en-US" sz="3200" dirty="0">
                <a:latin typeface="Calibri" panose="020F0502020204030204" pitchFamily="34" charset="0"/>
              </a:rPr>
              <a:t>than supply, then </a:t>
            </a:r>
            <a:r>
              <a:rPr lang="en-US" sz="3200" b="1" dirty="0">
                <a:latin typeface="Calibri" panose="020F0502020204030204" pitchFamily="34" charset="0"/>
              </a:rPr>
              <a:t>price rises 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</a:rPr>
              <a:t>if </a:t>
            </a:r>
            <a:r>
              <a:rPr lang="en-US" sz="3200" b="1" dirty="0">
                <a:latin typeface="Calibri" panose="020F0502020204030204" pitchFamily="34" charset="0"/>
              </a:rPr>
              <a:t>supply shifts rightward more </a:t>
            </a:r>
            <a:r>
              <a:rPr lang="en-US" sz="3200" dirty="0">
                <a:latin typeface="Calibri" panose="020F0502020204030204" pitchFamily="34" charset="0"/>
              </a:rPr>
              <a:t>than demand, then </a:t>
            </a:r>
            <a:r>
              <a:rPr lang="en-US" sz="3200" b="1" dirty="0">
                <a:latin typeface="Calibri" panose="020F0502020204030204" pitchFamily="34" charset="0"/>
              </a:rPr>
              <a:t>price falls</a:t>
            </a:r>
          </a:p>
          <a:p>
            <a:pPr lvl="1" eaLnBrk="1" hangingPunct="1">
              <a:buSzPct val="60000"/>
              <a:buFont typeface="Wingdings 2" pitchFamily="18" charset="2"/>
              <a:buNone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4821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Freeform 3"/>
          <p:cNvSpPr>
            <a:spLocks/>
          </p:cNvSpPr>
          <p:nvPr/>
        </p:nvSpPr>
        <p:spPr bwMode="auto">
          <a:xfrm>
            <a:off x="5381625" y="5041900"/>
            <a:ext cx="3614738" cy="6350"/>
          </a:xfrm>
          <a:custGeom>
            <a:avLst/>
            <a:gdLst>
              <a:gd name="T0" fmla="*/ 0 w 2277"/>
              <a:gd name="T1" fmla="*/ 2147483647 h 4"/>
              <a:gd name="T2" fmla="*/ 2147483647 w 2277"/>
              <a:gd name="T3" fmla="*/ 0 h 4"/>
              <a:gd name="T4" fmla="*/ 0 60000 65536"/>
              <a:gd name="T5" fmla="*/ 0 60000 65536"/>
              <a:gd name="T6" fmla="*/ 0 w 2277"/>
              <a:gd name="T7" fmla="*/ 0 h 4"/>
              <a:gd name="T8" fmla="*/ 2277 w 22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77" h="4">
                <a:moveTo>
                  <a:pt x="0" y="4"/>
                </a:moveTo>
                <a:lnTo>
                  <a:pt x="227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845" name="Group 4"/>
          <p:cNvGrpSpPr>
            <a:grpSpLocks/>
          </p:cNvGrpSpPr>
          <p:nvPr/>
        </p:nvGrpSpPr>
        <p:grpSpPr bwMode="auto">
          <a:xfrm>
            <a:off x="5637213" y="5008563"/>
            <a:ext cx="2200275" cy="90487"/>
            <a:chOff x="3291" y="2898"/>
            <a:chExt cx="1386" cy="57"/>
          </a:xfrm>
        </p:grpSpPr>
        <p:sp>
          <p:nvSpPr>
            <p:cNvPr id="35915" name="Line 5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16" name="Line 6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17" name="Line 7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18" name="Line 8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19" name="Line 9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0" name="Line 10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1" name="Line 11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2" name="Line 12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3" name="Line 13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4" name="Line 14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5" name="Line 15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6" name="Line 16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927" name="Line 17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5846" name="Text Box 18"/>
          <p:cNvSpPr txBox="1">
            <a:spLocks noChangeArrowheads="1"/>
          </p:cNvSpPr>
          <p:nvPr/>
        </p:nvSpPr>
        <p:spPr bwMode="auto">
          <a:xfrm>
            <a:off x="520858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0</a:t>
            </a:r>
          </a:p>
        </p:txBody>
      </p:sp>
      <p:sp>
        <p:nvSpPr>
          <p:cNvPr id="35847" name="Text Box 19"/>
          <p:cNvSpPr txBox="1">
            <a:spLocks noChangeArrowheads="1"/>
          </p:cNvSpPr>
          <p:nvPr/>
        </p:nvSpPr>
        <p:spPr bwMode="auto">
          <a:xfrm>
            <a:off x="56213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</a:t>
            </a:r>
          </a:p>
        </p:txBody>
      </p:sp>
      <p:sp>
        <p:nvSpPr>
          <p:cNvPr id="35848" name="Text Box 20"/>
          <p:cNvSpPr txBox="1">
            <a:spLocks noChangeArrowheads="1"/>
          </p:cNvSpPr>
          <p:nvPr/>
        </p:nvSpPr>
        <p:spPr bwMode="auto">
          <a:xfrm>
            <a:off x="59642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3</a:t>
            </a:r>
          </a:p>
        </p:txBody>
      </p:sp>
      <p:sp>
        <p:nvSpPr>
          <p:cNvPr id="35849" name="Text Box 21"/>
          <p:cNvSpPr txBox="1">
            <a:spLocks noChangeArrowheads="1"/>
          </p:cNvSpPr>
          <p:nvPr/>
        </p:nvSpPr>
        <p:spPr bwMode="auto">
          <a:xfrm>
            <a:off x="6321425" y="514191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5</a:t>
            </a:r>
          </a:p>
        </p:txBody>
      </p:sp>
      <p:sp>
        <p:nvSpPr>
          <p:cNvPr id="35850" name="Text Box 22"/>
          <p:cNvSpPr txBox="1">
            <a:spLocks noChangeArrowheads="1"/>
          </p:cNvSpPr>
          <p:nvPr/>
        </p:nvSpPr>
        <p:spPr bwMode="auto">
          <a:xfrm>
            <a:off x="6691313" y="514667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7</a:t>
            </a:r>
          </a:p>
        </p:txBody>
      </p:sp>
      <p:sp>
        <p:nvSpPr>
          <p:cNvPr id="35851" name="Text Box 23"/>
          <p:cNvSpPr txBox="1">
            <a:spLocks noChangeArrowheads="1"/>
          </p:cNvSpPr>
          <p:nvPr/>
        </p:nvSpPr>
        <p:spPr bwMode="auto">
          <a:xfrm>
            <a:off x="7058025" y="51530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9</a:t>
            </a:r>
          </a:p>
        </p:txBody>
      </p:sp>
      <p:sp>
        <p:nvSpPr>
          <p:cNvPr id="35852" name="Text Box 24"/>
          <p:cNvSpPr txBox="1">
            <a:spLocks noChangeArrowheads="1"/>
          </p:cNvSpPr>
          <p:nvPr/>
        </p:nvSpPr>
        <p:spPr bwMode="auto">
          <a:xfrm>
            <a:off x="736600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11</a:t>
            </a:r>
          </a:p>
        </p:txBody>
      </p:sp>
      <p:sp>
        <p:nvSpPr>
          <p:cNvPr id="35853" name="Text Box 25"/>
          <p:cNvSpPr txBox="1">
            <a:spLocks noChangeArrowheads="1"/>
          </p:cNvSpPr>
          <p:nvPr/>
        </p:nvSpPr>
        <p:spPr bwMode="auto">
          <a:xfrm>
            <a:off x="772795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13</a:t>
            </a:r>
          </a:p>
        </p:txBody>
      </p:sp>
      <p:sp>
        <p:nvSpPr>
          <p:cNvPr id="35854" name="Text Box 26"/>
          <p:cNvSpPr txBox="1">
            <a:spLocks noChangeArrowheads="1"/>
          </p:cNvSpPr>
          <p:nvPr/>
        </p:nvSpPr>
        <p:spPr bwMode="auto">
          <a:xfrm>
            <a:off x="5973763" y="5591175"/>
            <a:ext cx="229711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Quantity</a:t>
            </a:r>
          </a:p>
          <a:p>
            <a:pPr algn="ctr" eaLnBrk="0" hangingPunct="0"/>
            <a:r>
              <a:rPr lang="en-US" sz="1600" b="1"/>
              <a:t>(millions of kg per year)</a:t>
            </a:r>
          </a:p>
        </p:txBody>
      </p:sp>
      <p:sp>
        <p:nvSpPr>
          <p:cNvPr id="35855" name="Text Box 27"/>
          <p:cNvSpPr txBox="1">
            <a:spLocks noChangeArrowheads="1"/>
          </p:cNvSpPr>
          <p:nvPr/>
        </p:nvSpPr>
        <p:spPr bwMode="auto">
          <a:xfrm>
            <a:off x="5334000" y="1676400"/>
            <a:ext cx="34083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 Curves</a:t>
            </a:r>
          </a:p>
          <a:p>
            <a:pPr algn="ctr" eaLnBrk="0" hangingPunct="0"/>
            <a:r>
              <a:rPr lang="en-US" sz="1600" b="1"/>
              <a:t> for Strawberries</a:t>
            </a:r>
          </a:p>
        </p:txBody>
      </p:sp>
      <p:sp>
        <p:nvSpPr>
          <p:cNvPr id="35856" name="Text Box 28"/>
          <p:cNvSpPr txBox="1">
            <a:spLocks noChangeArrowheads="1"/>
          </p:cNvSpPr>
          <p:nvPr/>
        </p:nvSpPr>
        <p:spPr bwMode="auto">
          <a:xfrm rot="-5400000">
            <a:off x="3883025" y="3584575"/>
            <a:ext cx="14700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Price ($ per kg)</a:t>
            </a:r>
          </a:p>
        </p:txBody>
      </p:sp>
      <p:grpSp>
        <p:nvGrpSpPr>
          <p:cNvPr id="35857" name="Group 29"/>
          <p:cNvGrpSpPr>
            <a:grpSpLocks/>
          </p:cNvGrpSpPr>
          <p:nvPr/>
        </p:nvGrpSpPr>
        <p:grpSpPr bwMode="auto">
          <a:xfrm>
            <a:off x="4903788" y="2341563"/>
            <a:ext cx="576262" cy="1960562"/>
            <a:chOff x="2826" y="1449"/>
            <a:chExt cx="363" cy="1235"/>
          </a:xfrm>
        </p:grpSpPr>
        <p:grpSp>
          <p:nvGrpSpPr>
            <p:cNvPr id="35904" name="Group 30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35910" name="Line 31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911" name="Line 32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912" name="Line 33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913" name="Line 34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914" name="Line 35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5905" name="Text Box 36"/>
            <p:cNvSpPr txBox="1">
              <a:spLocks noChangeArrowheads="1"/>
            </p:cNvSpPr>
            <p:nvPr/>
          </p:nvSpPr>
          <p:spPr bwMode="auto">
            <a:xfrm>
              <a:off x="2829" y="2550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1.00</a:t>
              </a:r>
            </a:p>
          </p:txBody>
        </p:sp>
        <p:sp>
          <p:nvSpPr>
            <p:cNvPr id="35906" name="Text Box 37"/>
            <p:cNvSpPr txBox="1">
              <a:spLocks noChangeArrowheads="1"/>
            </p:cNvSpPr>
            <p:nvPr/>
          </p:nvSpPr>
          <p:spPr bwMode="auto">
            <a:xfrm>
              <a:off x="2826" y="2303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1.50</a:t>
              </a:r>
            </a:p>
          </p:txBody>
        </p:sp>
        <p:sp>
          <p:nvSpPr>
            <p:cNvPr id="35907" name="Text Box 38"/>
            <p:cNvSpPr txBox="1">
              <a:spLocks noChangeArrowheads="1"/>
            </p:cNvSpPr>
            <p:nvPr/>
          </p:nvSpPr>
          <p:spPr bwMode="auto">
            <a:xfrm>
              <a:off x="2826" y="2016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2.00</a:t>
              </a:r>
            </a:p>
          </p:txBody>
        </p:sp>
        <p:sp>
          <p:nvSpPr>
            <p:cNvPr id="35908" name="Text Box 39"/>
            <p:cNvSpPr txBox="1">
              <a:spLocks noChangeArrowheads="1"/>
            </p:cNvSpPr>
            <p:nvPr/>
          </p:nvSpPr>
          <p:spPr bwMode="auto">
            <a:xfrm>
              <a:off x="2829" y="1737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2.50</a:t>
              </a:r>
            </a:p>
          </p:txBody>
        </p:sp>
        <p:sp>
          <p:nvSpPr>
            <p:cNvPr id="35909" name="Text Box 40"/>
            <p:cNvSpPr txBox="1">
              <a:spLocks noChangeArrowheads="1"/>
            </p:cNvSpPr>
            <p:nvPr/>
          </p:nvSpPr>
          <p:spPr bwMode="auto">
            <a:xfrm>
              <a:off x="2832" y="1449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3.00</a:t>
              </a:r>
            </a:p>
          </p:txBody>
        </p:sp>
      </p:grpSp>
      <p:sp>
        <p:nvSpPr>
          <p:cNvPr id="35858" name="Freeform 41"/>
          <p:cNvSpPr>
            <a:spLocks/>
          </p:cNvSpPr>
          <p:nvPr/>
        </p:nvSpPr>
        <p:spPr bwMode="auto">
          <a:xfrm>
            <a:off x="5440363" y="2457450"/>
            <a:ext cx="1587" cy="2778125"/>
          </a:xfrm>
          <a:custGeom>
            <a:avLst/>
            <a:gdLst>
              <a:gd name="T0" fmla="*/ 2147483647 w 1"/>
              <a:gd name="T1" fmla="*/ 2147483647 h 1750"/>
              <a:gd name="T2" fmla="*/ 0 w 1"/>
              <a:gd name="T3" fmla="*/ 0 h 1750"/>
              <a:gd name="T4" fmla="*/ 0 60000 65536"/>
              <a:gd name="T5" fmla="*/ 0 60000 65536"/>
              <a:gd name="T6" fmla="*/ 0 w 1"/>
              <a:gd name="T7" fmla="*/ 0 h 1750"/>
              <a:gd name="T8" fmla="*/ 1 w 1"/>
              <a:gd name="T9" fmla="*/ 1750 h 17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50">
                <a:moveTo>
                  <a:pt x="1" y="17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Freeform 42"/>
          <p:cNvSpPr>
            <a:spLocks/>
          </p:cNvSpPr>
          <p:nvPr/>
        </p:nvSpPr>
        <p:spPr bwMode="auto">
          <a:xfrm>
            <a:off x="6181725" y="2341563"/>
            <a:ext cx="1727200" cy="190182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4" name="Freeform 44"/>
          <p:cNvSpPr>
            <a:spLocks/>
          </p:cNvSpPr>
          <p:nvPr/>
        </p:nvSpPr>
        <p:spPr bwMode="auto">
          <a:xfrm>
            <a:off x="6137275" y="2370138"/>
            <a:ext cx="1800225" cy="1858962"/>
          </a:xfrm>
          <a:custGeom>
            <a:avLst/>
            <a:gdLst>
              <a:gd name="T0" fmla="*/ 2147483647 w 1134"/>
              <a:gd name="T1" fmla="*/ 2147483647 h 1171"/>
              <a:gd name="T2" fmla="*/ 0 w 1134"/>
              <a:gd name="T3" fmla="*/ 0 h 1171"/>
              <a:gd name="T4" fmla="*/ 0 60000 65536"/>
              <a:gd name="T5" fmla="*/ 0 60000 65536"/>
              <a:gd name="T6" fmla="*/ 0 w 1134"/>
              <a:gd name="T7" fmla="*/ 0 h 1171"/>
              <a:gd name="T8" fmla="*/ 1134 w 1134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1171">
                <a:moveTo>
                  <a:pt x="1134" y="11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8104188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35862" name="Line 46"/>
          <p:cNvSpPr>
            <a:spLocks noChangeShapeType="1"/>
          </p:cNvSpPr>
          <p:nvPr/>
        </p:nvSpPr>
        <p:spPr bwMode="auto">
          <a:xfrm>
            <a:off x="80089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863" name="Line 47"/>
          <p:cNvSpPr>
            <a:spLocks noChangeShapeType="1"/>
          </p:cNvSpPr>
          <p:nvPr/>
        </p:nvSpPr>
        <p:spPr bwMode="auto">
          <a:xfrm>
            <a:off x="82375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864" name="Text Box 48"/>
          <p:cNvSpPr txBox="1">
            <a:spLocks noChangeArrowheads="1"/>
          </p:cNvSpPr>
          <p:nvPr/>
        </p:nvSpPr>
        <p:spPr bwMode="auto">
          <a:xfrm>
            <a:off x="8008938" y="50958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15</a:t>
            </a:r>
          </a:p>
        </p:txBody>
      </p:sp>
      <p:sp>
        <p:nvSpPr>
          <p:cNvPr id="51249" name="AutoShape 49"/>
          <p:cNvSpPr>
            <a:spLocks noChangeArrowheads="1"/>
          </p:cNvSpPr>
          <p:nvPr/>
        </p:nvSpPr>
        <p:spPr bwMode="auto">
          <a:xfrm>
            <a:off x="7004050" y="32607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6858000" y="2984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 a</a:t>
            </a:r>
          </a:p>
        </p:txBody>
      </p:sp>
      <p:sp>
        <p:nvSpPr>
          <p:cNvPr id="35867" name="Text Box 51"/>
          <p:cNvSpPr txBox="1">
            <a:spLocks noChangeArrowheads="1"/>
          </p:cNvSpPr>
          <p:nvPr/>
        </p:nvSpPr>
        <p:spPr bwMode="auto">
          <a:xfrm>
            <a:off x="914400" y="36576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$3.00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5868" name="Text Box 52"/>
          <p:cNvSpPr txBox="1">
            <a:spLocks noChangeArrowheads="1"/>
          </p:cNvSpPr>
          <p:nvPr/>
        </p:nvSpPr>
        <p:spPr bwMode="auto">
          <a:xfrm>
            <a:off x="990600" y="39624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2.50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2798" name="Text Box 53"/>
          <p:cNvSpPr txBox="1">
            <a:spLocks noChangeArrowheads="1"/>
          </p:cNvSpPr>
          <p:nvPr/>
        </p:nvSpPr>
        <p:spPr bwMode="auto">
          <a:xfrm>
            <a:off x="990600" y="42672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2.00</a:t>
            </a:r>
          </a:p>
        </p:txBody>
      </p:sp>
      <p:sp>
        <p:nvSpPr>
          <p:cNvPr id="35870" name="Text Box 54"/>
          <p:cNvSpPr txBox="1">
            <a:spLocks noChangeArrowheads="1"/>
          </p:cNvSpPr>
          <p:nvPr/>
        </p:nvSpPr>
        <p:spPr bwMode="auto">
          <a:xfrm>
            <a:off x="990600" y="45720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1.50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5871" name="Text Box 55"/>
          <p:cNvSpPr txBox="1">
            <a:spLocks noChangeArrowheads="1"/>
          </p:cNvSpPr>
          <p:nvPr/>
        </p:nvSpPr>
        <p:spPr bwMode="auto">
          <a:xfrm>
            <a:off x="990600" y="48768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1.00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5872" name="Text Box 56"/>
          <p:cNvSpPr txBox="1">
            <a:spLocks noChangeArrowheads="1"/>
          </p:cNvSpPr>
          <p:nvPr/>
        </p:nvSpPr>
        <p:spPr bwMode="auto">
          <a:xfrm>
            <a:off x="990600" y="2133600"/>
            <a:ext cx="3048000" cy="135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</a:t>
            </a:r>
          </a:p>
          <a:p>
            <a:pPr algn="ctr" eaLnBrk="0" hangingPunct="0"/>
            <a:r>
              <a:rPr lang="en-US" sz="1600" b="1"/>
              <a:t>Schedules for Strawberries</a:t>
            </a:r>
          </a:p>
          <a:p>
            <a:pPr algn="ctr" eaLnBrk="0" hangingPunct="0"/>
            <a:endParaRPr lang="en-US" sz="1400" b="1"/>
          </a:p>
          <a:p>
            <a:pPr eaLnBrk="0" hangingPunct="0"/>
            <a:r>
              <a:rPr lang="en-US" sz="1400" b="1"/>
              <a:t>   Price	               Quantities</a:t>
            </a:r>
          </a:p>
          <a:p>
            <a:pPr eaLnBrk="0" hangingPunct="0"/>
            <a:r>
              <a:rPr lang="en-US" sz="1400" b="1"/>
              <a:t>	  (D</a:t>
            </a:r>
            <a:r>
              <a:rPr lang="en-US" sz="1400" b="1" baseline="-25000"/>
              <a:t>0</a:t>
            </a:r>
            <a:r>
              <a:rPr lang="en-US" sz="1400" b="1"/>
              <a:t>)   (D</a:t>
            </a:r>
            <a:r>
              <a:rPr lang="en-US" sz="1400" b="1" baseline="-25000"/>
              <a:t>1</a:t>
            </a:r>
            <a:r>
              <a:rPr lang="en-US" sz="1400" b="1"/>
              <a:t>)	  ( S</a:t>
            </a:r>
            <a:r>
              <a:rPr lang="en-US" sz="1400" b="1" baseline="-25000"/>
              <a:t>0</a:t>
            </a:r>
            <a:r>
              <a:rPr lang="en-US" sz="1400" b="1"/>
              <a:t>)   (S</a:t>
            </a:r>
            <a:r>
              <a:rPr lang="en-US" sz="1400" b="1" baseline="-25000"/>
              <a:t>1</a:t>
            </a:r>
            <a:r>
              <a:rPr lang="en-US" sz="1400" b="1"/>
              <a:t>) </a:t>
            </a:r>
          </a:p>
          <a:p>
            <a:pPr eaLnBrk="0" hangingPunct="0"/>
            <a:r>
              <a:rPr lang="en-US" sz="1400" b="1"/>
              <a:t>($ per kg.)            (millions of kg)</a:t>
            </a:r>
          </a:p>
        </p:txBody>
      </p:sp>
      <p:sp>
        <p:nvSpPr>
          <p:cNvPr id="51257" name="Freeform 57"/>
          <p:cNvSpPr>
            <a:spLocks/>
          </p:cNvSpPr>
          <p:nvPr/>
        </p:nvSpPr>
        <p:spPr bwMode="auto">
          <a:xfrm>
            <a:off x="6961188" y="2341563"/>
            <a:ext cx="1770062" cy="1800225"/>
          </a:xfrm>
          <a:custGeom>
            <a:avLst/>
            <a:gdLst>
              <a:gd name="T0" fmla="*/ 0 w 1115"/>
              <a:gd name="T1" fmla="*/ 0 h 1134"/>
              <a:gd name="T2" fmla="*/ 2147483647 w 1115"/>
              <a:gd name="T3" fmla="*/ 2147483647 h 1134"/>
              <a:gd name="T4" fmla="*/ 0 60000 65536"/>
              <a:gd name="T5" fmla="*/ 0 60000 65536"/>
              <a:gd name="T6" fmla="*/ 0 w 1115"/>
              <a:gd name="T7" fmla="*/ 0 h 1134"/>
              <a:gd name="T8" fmla="*/ 1115 w 1115"/>
              <a:gd name="T9" fmla="*/ 1134 h 11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" h="1134">
                <a:moveTo>
                  <a:pt x="0" y="0"/>
                </a:moveTo>
                <a:lnTo>
                  <a:pt x="1115" y="1134"/>
                </a:lnTo>
              </a:path>
            </a:pathLst>
          </a:cu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8789988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7772400" y="2971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 b</a:t>
            </a:r>
          </a:p>
        </p:txBody>
      </p:sp>
      <p:sp>
        <p:nvSpPr>
          <p:cNvPr id="51261" name="AutoShape 61"/>
          <p:cNvSpPr>
            <a:spLocks noChangeArrowheads="1"/>
          </p:cNvSpPr>
          <p:nvPr/>
        </p:nvSpPr>
        <p:spPr bwMode="auto">
          <a:xfrm>
            <a:off x="7875588" y="325596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19812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</a:t>
            </a:r>
            <a:r>
              <a:rPr lang="en-US" sz="140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1981200" y="3962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accent1"/>
                </a:solidFill>
              </a:rPr>
              <a:t> </a:t>
            </a:r>
            <a:r>
              <a:rPr lang="en-US" sz="140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19812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B050"/>
                </a:solidFill>
              </a:rPr>
              <a:t> </a:t>
            </a:r>
            <a:r>
              <a:rPr lang="en-US" sz="140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19812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981200" y="4876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4892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2438400" y="3962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/>
              <a:t> </a:t>
            </a:r>
            <a:r>
              <a:rPr lang="en-US" sz="1400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51270" name="Text Box 70"/>
          <p:cNvSpPr txBox="1">
            <a:spLocks noChangeArrowheads="1"/>
          </p:cNvSpPr>
          <p:nvPr/>
        </p:nvSpPr>
        <p:spPr bwMode="auto">
          <a:xfrm>
            <a:off x="24384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</a:t>
            </a:r>
            <a:r>
              <a:rPr lang="en-US" sz="1400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2463800" y="45720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15</a:t>
            </a:r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2463800" y="4864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17</a:t>
            </a: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28956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2895600" y="3975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11</a:t>
            </a:r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28956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 9</a:t>
            </a: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29210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2895600" y="4889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6600"/>
                </a:solidFill>
              </a:rPr>
              <a:t> 5</a:t>
            </a:r>
          </a:p>
        </p:txBody>
      </p:sp>
      <p:sp>
        <p:nvSpPr>
          <p:cNvPr id="35892" name="Line 78"/>
          <p:cNvSpPr>
            <a:spLocks noChangeShapeType="1"/>
          </p:cNvSpPr>
          <p:nvPr/>
        </p:nvSpPr>
        <p:spPr bwMode="auto">
          <a:xfrm>
            <a:off x="863758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893" name="Line 79"/>
          <p:cNvSpPr>
            <a:spLocks noChangeShapeType="1"/>
          </p:cNvSpPr>
          <p:nvPr/>
        </p:nvSpPr>
        <p:spPr bwMode="auto">
          <a:xfrm>
            <a:off x="8445500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894" name="Text Box 80"/>
          <p:cNvSpPr txBox="1">
            <a:spLocks noChangeArrowheads="1"/>
          </p:cNvSpPr>
          <p:nvPr/>
        </p:nvSpPr>
        <p:spPr bwMode="auto">
          <a:xfrm>
            <a:off x="8408988" y="5106988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17</a:t>
            </a:r>
          </a:p>
        </p:txBody>
      </p:sp>
      <p:sp>
        <p:nvSpPr>
          <p:cNvPr id="88" name="Text Box 73"/>
          <p:cNvSpPr txBox="1">
            <a:spLocks noChangeArrowheads="1"/>
          </p:cNvSpPr>
          <p:nvPr/>
        </p:nvSpPr>
        <p:spPr bwMode="auto">
          <a:xfrm>
            <a:off x="33528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17</a:t>
            </a:r>
          </a:p>
        </p:txBody>
      </p:sp>
      <p:sp>
        <p:nvSpPr>
          <p:cNvPr id="89" name="Text Box 74"/>
          <p:cNvSpPr txBox="1">
            <a:spLocks noChangeArrowheads="1"/>
          </p:cNvSpPr>
          <p:nvPr/>
        </p:nvSpPr>
        <p:spPr bwMode="auto">
          <a:xfrm>
            <a:off x="3352800" y="3975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90" name="Text Box 75"/>
          <p:cNvSpPr txBox="1">
            <a:spLocks noChangeArrowheads="1"/>
          </p:cNvSpPr>
          <p:nvPr/>
        </p:nvSpPr>
        <p:spPr bwMode="auto">
          <a:xfrm>
            <a:off x="33528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/>
              <a:t> </a:t>
            </a:r>
            <a:r>
              <a:rPr lang="en-US" sz="140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91" name="Text Box 76"/>
          <p:cNvSpPr txBox="1">
            <a:spLocks noChangeArrowheads="1"/>
          </p:cNvSpPr>
          <p:nvPr/>
        </p:nvSpPr>
        <p:spPr bwMode="auto">
          <a:xfrm>
            <a:off x="33782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92" name="Text Box 77"/>
          <p:cNvSpPr txBox="1">
            <a:spLocks noChangeArrowheads="1"/>
          </p:cNvSpPr>
          <p:nvPr/>
        </p:nvSpPr>
        <p:spPr bwMode="auto">
          <a:xfrm>
            <a:off x="3352800" y="4889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 9</a:t>
            </a:r>
          </a:p>
        </p:txBody>
      </p:sp>
      <p:sp>
        <p:nvSpPr>
          <p:cNvPr id="93" name="Text Box 45"/>
          <p:cNvSpPr txBox="1">
            <a:spLocks noChangeArrowheads="1"/>
          </p:cNvSpPr>
          <p:nvPr/>
        </p:nvSpPr>
        <p:spPr bwMode="auto">
          <a:xfrm>
            <a:off x="7940675" y="2133600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8686800" y="2133600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95" name="Freeform 42"/>
          <p:cNvSpPr>
            <a:spLocks/>
          </p:cNvSpPr>
          <p:nvPr/>
        </p:nvSpPr>
        <p:spPr bwMode="auto">
          <a:xfrm>
            <a:off x="6934200" y="2493963"/>
            <a:ext cx="1736725" cy="192087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Autofit/>
          </a:bodyPr>
          <a:lstStyle/>
          <a:p>
            <a:r>
              <a:rPr lang="en-US" sz="5000">
                <a:latin typeface="+mn-lt"/>
              </a:rPr>
              <a:t>Effects of Increases in Demand and Supply </a:t>
            </a:r>
            <a:r>
              <a:rPr lang="en-US" sz="2400" b="1">
                <a:solidFill>
                  <a:srgbClr val="276F57"/>
                </a:solidFill>
                <a:latin typeface="+mn-lt"/>
              </a:rPr>
              <a:t>FIGURE 2.11</a:t>
            </a:r>
            <a:endParaRPr lang="en-CA" sz="2400" b="1">
              <a:solidFill>
                <a:srgbClr val="276F57"/>
              </a:solidFill>
              <a:latin typeface="+mn-lt"/>
            </a:endParaRPr>
          </a:p>
        </p:txBody>
      </p:sp>
      <p:sp>
        <p:nvSpPr>
          <p:cNvPr id="9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9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66FE7E5E-C8C6-4BCF-88B3-087CCF22EFD9}" type="slidenum">
              <a:rPr lang="en-CA" smtClean="0"/>
              <a:t>28</a:t>
            </a:fld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235826" y="3286125"/>
            <a:ext cx="492124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06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5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6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7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9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1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3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4" dur="indefinite"/>
                                        <p:tgtEl>
                                          <p:spTgt spid="5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5" dur="indefinite"/>
                                        <p:tgtEl>
                                          <p:spTgt spid="5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6" dur="indefinite"/>
                                        <p:tgtEl>
                                          <p:spTgt spid="5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8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1" dur="indefinite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2" grpId="0" animBg="1"/>
      <p:bldP spid="51244" grpId="0" animBg="1"/>
      <p:bldP spid="51245" grpId="0"/>
      <p:bldP spid="51249" grpId="0" animBg="1"/>
      <p:bldP spid="51250" grpId="0"/>
      <p:bldP spid="51257" grpId="0" animBg="1"/>
      <p:bldP spid="51259" grpId="0"/>
      <p:bldP spid="51260" grpId="0"/>
      <p:bldP spid="51261" grpId="0" animBg="1"/>
      <p:bldP spid="51263" grpId="0"/>
      <p:bldP spid="51264" grpId="0"/>
      <p:bldP spid="51265" grpId="0" build="allAtOnce"/>
      <p:bldP spid="51266" grpId="0"/>
      <p:bldP spid="51267" grpId="0"/>
      <p:bldP spid="51268" grpId="0"/>
      <p:bldP spid="51269" grpId="0"/>
      <p:bldP spid="51270" grpId="0" build="allAtOnce"/>
      <p:bldP spid="51271" grpId="0"/>
      <p:bldP spid="51272" grpId="0"/>
      <p:bldP spid="51273" grpId="0"/>
      <p:bldP spid="51274" grpId="0"/>
      <p:bldP spid="51275" grpId="0" build="allAtOnce"/>
      <p:bldP spid="51276" grpId="0"/>
      <p:bldP spid="51277" grpId="0"/>
      <p:bldP spid="88" grpId="0"/>
      <p:bldP spid="89" grpId="0"/>
      <p:bldP spid="90" grpId="0" build="allAtOnce"/>
      <p:bldP spid="91" grpId="0"/>
      <p:bldP spid="92" grpId="0"/>
      <p:bldP spid="93" grpId="0"/>
      <p:bldP spid="94" grpId="0"/>
      <p:bldP spid="9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Demand Increase and Supply Decrease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6"/>
            <a:ext cx="7886700" cy="4803774"/>
          </a:xfrm>
        </p:spPr>
        <p:txBody>
          <a:bodyPr lIns="90488" tIns="44450" rIns="90488" bIns="44450">
            <a:no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3200">
                <a:latin typeface="Calibri" panose="020F0502020204030204" pitchFamily="34" charset="0"/>
              </a:rPr>
              <a:t>A simultaneous (at the same time also called a double shift) rightward shift in </a:t>
            </a:r>
            <a:r>
              <a:rPr lang="en-US" sz="3200" b="1">
                <a:latin typeface="Calibri" panose="020F0502020204030204" pitchFamily="34" charset="0"/>
              </a:rPr>
              <a:t>demand (increase) </a:t>
            </a:r>
            <a:r>
              <a:rPr lang="en-US" sz="3200">
                <a:latin typeface="Calibri" panose="020F0502020204030204" pitchFamily="34" charset="0"/>
              </a:rPr>
              <a:t>and leftward shift in </a:t>
            </a:r>
            <a:r>
              <a:rPr lang="en-US" sz="3200" b="1">
                <a:latin typeface="Calibri" panose="020F0502020204030204" pitchFamily="34" charset="0"/>
              </a:rPr>
              <a:t>supply (decrease) raises equilibrium price</a:t>
            </a:r>
            <a:r>
              <a:rPr lang="en-US" sz="3200">
                <a:latin typeface="Calibri" panose="020F0502020204030204" pitchFamily="34" charset="0"/>
              </a:rPr>
              <a:t>, but the </a:t>
            </a:r>
            <a:r>
              <a:rPr lang="en-US" sz="3200" b="1">
                <a:latin typeface="Calibri" panose="020F0502020204030204" pitchFamily="34" charset="0"/>
              </a:rPr>
              <a:t>effect on equilibrium quantity depends</a:t>
            </a:r>
            <a:r>
              <a:rPr lang="en-US" sz="3200">
                <a:latin typeface="Calibri" panose="020F0502020204030204" pitchFamily="34" charset="0"/>
              </a:rPr>
              <a:t> on the relative sizes of the two shifts.</a:t>
            </a:r>
          </a:p>
          <a:p>
            <a:pPr lvl="1" eaLnBrk="1" hangingPunct="1">
              <a:buSzPct val="60000"/>
            </a:pPr>
            <a:r>
              <a:rPr lang="en-US" sz="2800">
                <a:latin typeface="Calibri" panose="020F0502020204030204" pitchFamily="34" charset="0"/>
              </a:rPr>
              <a:t>if </a:t>
            </a:r>
            <a:r>
              <a:rPr lang="en-US" sz="2800" b="1">
                <a:latin typeface="Calibri" panose="020F0502020204030204" pitchFamily="34" charset="0"/>
              </a:rPr>
              <a:t>supply shifts leftward more than demand shifts rightward</a:t>
            </a:r>
            <a:r>
              <a:rPr lang="en-US" sz="2800">
                <a:latin typeface="Calibri" panose="020F0502020204030204" pitchFamily="34" charset="0"/>
              </a:rPr>
              <a:t>, then </a:t>
            </a:r>
            <a:r>
              <a:rPr lang="en-US" sz="2800" b="1">
                <a:latin typeface="Calibri" panose="020F0502020204030204" pitchFamily="34" charset="0"/>
              </a:rPr>
              <a:t>quantity falls</a:t>
            </a:r>
          </a:p>
          <a:p>
            <a:pPr lvl="1" eaLnBrk="1" hangingPunct="1">
              <a:buSzPct val="60000"/>
            </a:pPr>
            <a:r>
              <a:rPr lang="en-US" sz="2800">
                <a:latin typeface="Calibri" panose="020F0502020204030204" pitchFamily="34" charset="0"/>
              </a:rPr>
              <a:t>if </a:t>
            </a:r>
            <a:r>
              <a:rPr lang="en-US" sz="2800" b="1">
                <a:latin typeface="Calibri" panose="020F0502020204030204" pitchFamily="34" charset="0"/>
              </a:rPr>
              <a:t>demand shifts rightward more than supply shifts leftward</a:t>
            </a:r>
            <a:r>
              <a:rPr lang="en-US" sz="2800">
                <a:latin typeface="Calibri" panose="020F0502020204030204" pitchFamily="34" charset="0"/>
              </a:rPr>
              <a:t>, then </a:t>
            </a:r>
            <a:r>
              <a:rPr lang="en-US" sz="2800" b="1">
                <a:latin typeface="Calibri" panose="020F0502020204030204" pitchFamily="34" charset="0"/>
              </a:rPr>
              <a:t>quantity rises </a:t>
            </a:r>
          </a:p>
          <a:p>
            <a:pPr lvl="1" eaLnBrk="1" hangingPunct="1">
              <a:buSzPct val="60000"/>
              <a:buFont typeface="Wingdings 2" pitchFamily="18" charset="2"/>
              <a:buNone/>
            </a:pPr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>
                <a:solidFill>
                  <a:schemeClr val="bg1"/>
                </a:solidFill>
                <a:latin typeface="Calibri"/>
              </a:rPr>
              <a:t>Learning Objectives</a:t>
            </a:r>
            <a:endParaRPr lang="en-CA" sz="50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3600">
                <a:latin typeface="Calibri" panose="020F0502020204030204" pitchFamily="34" charset="0"/>
              </a:rPr>
              <a:t>After this chapter, you will be able to</a:t>
            </a:r>
            <a:r>
              <a:rPr lang="en-CA" sz="3200">
                <a:latin typeface="Calibri" panose="020F0502020204030204" pitchFamily="34" charset="0"/>
              </a:rPr>
              <a:t>:</a:t>
            </a:r>
          </a:p>
          <a:p>
            <a:pPr lvl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CA" sz="3000">
                <a:latin typeface="Calibri" panose="020F0502020204030204" pitchFamily="34" charset="0"/>
              </a:rPr>
              <a:t>describe the nature of demand, changes in quantity demanded, changes in demand, and the factors that affect demand</a:t>
            </a:r>
          </a:p>
          <a:p>
            <a:pPr lvl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CA" sz="3000">
                <a:latin typeface="Calibri" panose="020F0502020204030204" pitchFamily="34" charset="0"/>
              </a:rPr>
              <a:t>summarize the nature of supply, changes in quantity supplied, changes in supply, and the factors that affect supply</a:t>
            </a:r>
          </a:p>
          <a:p>
            <a:pPr lvl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CA" sz="3000">
                <a:latin typeface="Calibri" panose="020F0502020204030204" pitchFamily="34" charset="0"/>
              </a:rPr>
              <a:t>explain how markets reach equilibrium – the point </a:t>
            </a:r>
            <a:r>
              <a:rPr lang="en-CA" sz="2800">
                <a:latin typeface="Calibri" panose="020F0502020204030204" pitchFamily="34" charset="0"/>
              </a:rPr>
              <a:t>at which demand and supply meet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2012 by McGraw-Hill Ryerson Limited. All rights reserved.</a:t>
            </a:r>
          </a:p>
        </p:txBody>
      </p:sp>
      <p:sp>
        <p:nvSpPr>
          <p:cNvPr id="37892" name="Freeform 3"/>
          <p:cNvSpPr>
            <a:spLocks/>
          </p:cNvSpPr>
          <p:nvPr/>
        </p:nvSpPr>
        <p:spPr bwMode="auto">
          <a:xfrm>
            <a:off x="5381625" y="5041900"/>
            <a:ext cx="3614738" cy="6350"/>
          </a:xfrm>
          <a:custGeom>
            <a:avLst/>
            <a:gdLst>
              <a:gd name="T0" fmla="*/ 0 w 2277"/>
              <a:gd name="T1" fmla="*/ 2147483647 h 4"/>
              <a:gd name="T2" fmla="*/ 2147483647 w 2277"/>
              <a:gd name="T3" fmla="*/ 0 h 4"/>
              <a:gd name="T4" fmla="*/ 0 60000 65536"/>
              <a:gd name="T5" fmla="*/ 0 60000 65536"/>
              <a:gd name="T6" fmla="*/ 0 w 2277"/>
              <a:gd name="T7" fmla="*/ 0 h 4"/>
              <a:gd name="T8" fmla="*/ 2277 w 22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77" h="4">
                <a:moveTo>
                  <a:pt x="0" y="4"/>
                </a:moveTo>
                <a:lnTo>
                  <a:pt x="227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5637213" y="5008563"/>
            <a:ext cx="2200275" cy="90487"/>
            <a:chOff x="3291" y="2898"/>
            <a:chExt cx="1386" cy="57"/>
          </a:xfrm>
        </p:grpSpPr>
        <p:sp>
          <p:nvSpPr>
            <p:cNvPr id="37963" name="Line 5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4" name="Line 6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5" name="Line 7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6" name="Line 8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7" name="Line 9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8" name="Line 10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69" name="Line 11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0" name="Line 12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1" name="Line 13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2" name="Line 14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3" name="Line 15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4" name="Line 16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975" name="Line 17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7894" name="Text Box 18"/>
          <p:cNvSpPr txBox="1">
            <a:spLocks noChangeArrowheads="1"/>
          </p:cNvSpPr>
          <p:nvPr/>
        </p:nvSpPr>
        <p:spPr bwMode="auto">
          <a:xfrm>
            <a:off x="520858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0</a:t>
            </a:r>
          </a:p>
        </p:txBody>
      </p:sp>
      <p:sp>
        <p:nvSpPr>
          <p:cNvPr id="37895" name="Text Box 19"/>
          <p:cNvSpPr txBox="1">
            <a:spLocks noChangeArrowheads="1"/>
          </p:cNvSpPr>
          <p:nvPr/>
        </p:nvSpPr>
        <p:spPr bwMode="auto">
          <a:xfrm>
            <a:off x="56213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</a:t>
            </a:r>
          </a:p>
        </p:txBody>
      </p:sp>
      <p:sp>
        <p:nvSpPr>
          <p:cNvPr id="37896" name="Text Box 20"/>
          <p:cNvSpPr txBox="1">
            <a:spLocks noChangeArrowheads="1"/>
          </p:cNvSpPr>
          <p:nvPr/>
        </p:nvSpPr>
        <p:spPr bwMode="auto">
          <a:xfrm>
            <a:off x="5964238" y="5132388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3</a:t>
            </a:r>
          </a:p>
        </p:txBody>
      </p:sp>
      <p:sp>
        <p:nvSpPr>
          <p:cNvPr id="37897" name="Text Box 21"/>
          <p:cNvSpPr txBox="1">
            <a:spLocks noChangeArrowheads="1"/>
          </p:cNvSpPr>
          <p:nvPr/>
        </p:nvSpPr>
        <p:spPr bwMode="auto">
          <a:xfrm>
            <a:off x="6321425" y="5141913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5</a:t>
            </a:r>
          </a:p>
        </p:txBody>
      </p:sp>
      <p:sp>
        <p:nvSpPr>
          <p:cNvPr id="37898" name="Text Box 22"/>
          <p:cNvSpPr txBox="1">
            <a:spLocks noChangeArrowheads="1"/>
          </p:cNvSpPr>
          <p:nvPr/>
        </p:nvSpPr>
        <p:spPr bwMode="auto">
          <a:xfrm>
            <a:off x="6691313" y="514667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7</a:t>
            </a:r>
          </a:p>
        </p:txBody>
      </p:sp>
      <p:sp>
        <p:nvSpPr>
          <p:cNvPr id="37899" name="Text Box 23"/>
          <p:cNvSpPr txBox="1">
            <a:spLocks noChangeArrowheads="1"/>
          </p:cNvSpPr>
          <p:nvPr/>
        </p:nvSpPr>
        <p:spPr bwMode="auto">
          <a:xfrm>
            <a:off x="7058025" y="5153025"/>
            <a:ext cx="9842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9</a:t>
            </a:r>
          </a:p>
        </p:txBody>
      </p:sp>
      <p:sp>
        <p:nvSpPr>
          <p:cNvPr id="37900" name="Text Box 24"/>
          <p:cNvSpPr txBox="1">
            <a:spLocks noChangeArrowheads="1"/>
          </p:cNvSpPr>
          <p:nvPr/>
        </p:nvSpPr>
        <p:spPr bwMode="auto">
          <a:xfrm>
            <a:off x="736600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11</a:t>
            </a:r>
          </a:p>
        </p:txBody>
      </p:sp>
      <p:sp>
        <p:nvSpPr>
          <p:cNvPr id="37901" name="Text Box 25"/>
          <p:cNvSpPr txBox="1">
            <a:spLocks noChangeArrowheads="1"/>
          </p:cNvSpPr>
          <p:nvPr/>
        </p:nvSpPr>
        <p:spPr bwMode="auto">
          <a:xfrm>
            <a:off x="7727950" y="5132388"/>
            <a:ext cx="1968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400" b="1"/>
              <a:t>13</a:t>
            </a:r>
          </a:p>
        </p:txBody>
      </p:sp>
      <p:sp>
        <p:nvSpPr>
          <p:cNvPr id="37902" name="Text Box 26"/>
          <p:cNvSpPr txBox="1">
            <a:spLocks noChangeArrowheads="1"/>
          </p:cNvSpPr>
          <p:nvPr/>
        </p:nvSpPr>
        <p:spPr bwMode="auto">
          <a:xfrm>
            <a:off x="5973763" y="5591175"/>
            <a:ext cx="229711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Quantity</a:t>
            </a:r>
          </a:p>
          <a:p>
            <a:pPr algn="ctr" eaLnBrk="0" hangingPunct="0"/>
            <a:r>
              <a:rPr lang="en-US" sz="1600" b="1"/>
              <a:t>(millions of kg per year)</a:t>
            </a:r>
          </a:p>
        </p:txBody>
      </p:sp>
      <p:sp>
        <p:nvSpPr>
          <p:cNvPr id="37903" name="Text Box 27"/>
          <p:cNvSpPr txBox="1">
            <a:spLocks noChangeArrowheads="1"/>
          </p:cNvSpPr>
          <p:nvPr/>
        </p:nvSpPr>
        <p:spPr bwMode="auto">
          <a:xfrm>
            <a:off x="5313224" y="1674228"/>
            <a:ext cx="34083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 Curves</a:t>
            </a:r>
          </a:p>
          <a:p>
            <a:pPr algn="ctr" eaLnBrk="0" hangingPunct="0"/>
            <a:r>
              <a:rPr lang="en-US" sz="1600" b="1"/>
              <a:t> for Strawberries</a:t>
            </a:r>
          </a:p>
        </p:txBody>
      </p:sp>
      <p:sp>
        <p:nvSpPr>
          <p:cNvPr id="37904" name="Text Box 28"/>
          <p:cNvSpPr txBox="1">
            <a:spLocks noChangeArrowheads="1"/>
          </p:cNvSpPr>
          <p:nvPr/>
        </p:nvSpPr>
        <p:spPr bwMode="auto">
          <a:xfrm rot="-5400000">
            <a:off x="3883025" y="3584575"/>
            <a:ext cx="14700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Price ($ per kg)</a:t>
            </a:r>
          </a:p>
        </p:txBody>
      </p:sp>
      <p:grpSp>
        <p:nvGrpSpPr>
          <p:cNvPr id="37905" name="Group 29"/>
          <p:cNvGrpSpPr>
            <a:grpSpLocks/>
          </p:cNvGrpSpPr>
          <p:nvPr/>
        </p:nvGrpSpPr>
        <p:grpSpPr bwMode="auto">
          <a:xfrm>
            <a:off x="4903788" y="2341563"/>
            <a:ext cx="576262" cy="1960562"/>
            <a:chOff x="2826" y="1449"/>
            <a:chExt cx="363" cy="1235"/>
          </a:xfrm>
        </p:grpSpPr>
        <p:grpSp>
          <p:nvGrpSpPr>
            <p:cNvPr id="37952" name="Group 30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37958" name="Line 31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959" name="Line 32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960" name="Line 33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961" name="Line 34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962" name="Line 35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7953" name="Text Box 36"/>
            <p:cNvSpPr txBox="1">
              <a:spLocks noChangeArrowheads="1"/>
            </p:cNvSpPr>
            <p:nvPr/>
          </p:nvSpPr>
          <p:spPr bwMode="auto">
            <a:xfrm>
              <a:off x="2829" y="2550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1.00</a:t>
              </a:r>
            </a:p>
          </p:txBody>
        </p:sp>
        <p:sp>
          <p:nvSpPr>
            <p:cNvPr id="37954" name="Text Box 37"/>
            <p:cNvSpPr txBox="1">
              <a:spLocks noChangeArrowheads="1"/>
            </p:cNvSpPr>
            <p:nvPr/>
          </p:nvSpPr>
          <p:spPr bwMode="auto">
            <a:xfrm>
              <a:off x="2826" y="2303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1.50</a:t>
              </a:r>
            </a:p>
          </p:txBody>
        </p:sp>
        <p:sp>
          <p:nvSpPr>
            <p:cNvPr id="37955" name="Text Box 38"/>
            <p:cNvSpPr txBox="1">
              <a:spLocks noChangeArrowheads="1"/>
            </p:cNvSpPr>
            <p:nvPr/>
          </p:nvSpPr>
          <p:spPr bwMode="auto">
            <a:xfrm>
              <a:off x="2826" y="2016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2.00</a:t>
              </a:r>
            </a:p>
          </p:txBody>
        </p:sp>
        <p:sp>
          <p:nvSpPr>
            <p:cNvPr id="37956" name="Text Box 39"/>
            <p:cNvSpPr txBox="1">
              <a:spLocks noChangeArrowheads="1"/>
            </p:cNvSpPr>
            <p:nvPr/>
          </p:nvSpPr>
          <p:spPr bwMode="auto">
            <a:xfrm>
              <a:off x="2829" y="1737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2.50</a:t>
              </a:r>
            </a:p>
          </p:txBody>
        </p:sp>
        <p:sp>
          <p:nvSpPr>
            <p:cNvPr id="37957" name="Text Box 40"/>
            <p:cNvSpPr txBox="1">
              <a:spLocks noChangeArrowheads="1"/>
            </p:cNvSpPr>
            <p:nvPr/>
          </p:nvSpPr>
          <p:spPr bwMode="auto">
            <a:xfrm>
              <a:off x="2832" y="1449"/>
              <a:ext cx="21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/>
                <a:t>3.00</a:t>
              </a:r>
            </a:p>
          </p:txBody>
        </p:sp>
      </p:grpSp>
      <p:sp>
        <p:nvSpPr>
          <p:cNvPr id="37906" name="Freeform 41"/>
          <p:cNvSpPr>
            <a:spLocks/>
          </p:cNvSpPr>
          <p:nvPr/>
        </p:nvSpPr>
        <p:spPr bwMode="auto">
          <a:xfrm>
            <a:off x="5440363" y="2457450"/>
            <a:ext cx="1587" cy="2778125"/>
          </a:xfrm>
          <a:custGeom>
            <a:avLst/>
            <a:gdLst>
              <a:gd name="T0" fmla="*/ 2147483647 w 1"/>
              <a:gd name="T1" fmla="*/ 2147483647 h 1750"/>
              <a:gd name="T2" fmla="*/ 0 w 1"/>
              <a:gd name="T3" fmla="*/ 0 h 1750"/>
              <a:gd name="T4" fmla="*/ 0 60000 65536"/>
              <a:gd name="T5" fmla="*/ 0 60000 65536"/>
              <a:gd name="T6" fmla="*/ 0 w 1"/>
              <a:gd name="T7" fmla="*/ 0 h 1750"/>
              <a:gd name="T8" fmla="*/ 1 w 1"/>
              <a:gd name="T9" fmla="*/ 1750 h 17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50">
                <a:moveTo>
                  <a:pt x="1" y="17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Freeform 42"/>
          <p:cNvSpPr>
            <a:spLocks/>
          </p:cNvSpPr>
          <p:nvPr/>
        </p:nvSpPr>
        <p:spPr bwMode="auto">
          <a:xfrm>
            <a:off x="6181725" y="2341563"/>
            <a:ext cx="1727200" cy="190182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4" name="Freeform 44"/>
          <p:cNvSpPr>
            <a:spLocks/>
          </p:cNvSpPr>
          <p:nvPr/>
        </p:nvSpPr>
        <p:spPr bwMode="auto">
          <a:xfrm>
            <a:off x="6172200" y="2370138"/>
            <a:ext cx="1800225" cy="1858962"/>
          </a:xfrm>
          <a:custGeom>
            <a:avLst/>
            <a:gdLst>
              <a:gd name="T0" fmla="*/ 2147483647 w 1134"/>
              <a:gd name="T1" fmla="*/ 2147483647 h 1171"/>
              <a:gd name="T2" fmla="*/ 0 w 1134"/>
              <a:gd name="T3" fmla="*/ 0 h 1171"/>
              <a:gd name="T4" fmla="*/ 0 60000 65536"/>
              <a:gd name="T5" fmla="*/ 0 60000 65536"/>
              <a:gd name="T6" fmla="*/ 0 w 1134"/>
              <a:gd name="T7" fmla="*/ 0 h 1171"/>
              <a:gd name="T8" fmla="*/ 1134 w 1134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4" h="1171">
                <a:moveTo>
                  <a:pt x="1134" y="11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8104188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37910" name="Line 46"/>
          <p:cNvSpPr>
            <a:spLocks noChangeShapeType="1"/>
          </p:cNvSpPr>
          <p:nvPr/>
        </p:nvSpPr>
        <p:spPr bwMode="auto">
          <a:xfrm>
            <a:off x="80089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911" name="Line 47"/>
          <p:cNvSpPr>
            <a:spLocks noChangeShapeType="1"/>
          </p:cNvSpPr>
          <p:nvPr/>
        </p:nvSpPr>
        <p:spPr bwMode="auto">
          <a:xfrm>
            <a:off x="823753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912" name="Text Box 48"/>
          <p:cNvSpPr txBox="1">
            <a:spLocks noChangeArrowheads="1"/>
          </p:cNvSpPr>
          <p:nvPr/>
        </p:nvSpPr>
        <p:spPr bwMode="auto">
          <a:xfrm>
            <a:off x="8008938" y="50958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15</a:t>
            </a:r>
          </a:p>
        </p:txBody>
      </p:sp>
      <p:sp>
        <p:nvSpPr>
          <p:cNvPr id="51249" name="AutoShape 49"/>
          <p:cNvSpPr>
            <a:spLocks noChangeArrowheads="1"/>
          </p:cNvSpPr>
          <p:nvPr/>
        </p:nvSpPr>
        <p:spPr bwMode="auto">
          <a:xfrm>
            <a:off x="7004050" y="32607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6858000" y="34417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 a</a:t>
            </a:r>
          </a:p>
        </p:txBody>
      </p:sp>
      <p:sp>
        <p:nvSpPr>
          <p:cNvPr id="37915" name="Text Box 51"/>
          <p:cNvSpPr txBox="1">
            <a:spLocks noChangeArrowheads="1"/>
          </p:cNvSpPr>
          <p:nvPr/>
        </p:nvSpPr>
        <p:spPr bwMode="auto">
          <a:xfrm>
            <a:off x="914400" y="36576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$3.00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2797" name="Text Box 52"/>
          <p:cNvSpPr txBox="1">
            <a:spLocks noChangeArrowheads="1"/>
          </p:cNvSpPr>
          <p:nvPr/>
        </p:nvSpPr>
        <p:spPr bwMode="auto">
          <a:xfrm>
            <a:off x="990600" y="39624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2.50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2798" name="Text Box 53"/>
          <p:cNvSpPr txBox="1">
            <a:spLocks noChangeArrowheads="1"/>
          </p:cNvSpPr>
          <p:nvPr/>
        </p:nvSpPr>
        <p:spPr bwMode="auto">
          <a:xfrm>
            <a:off x="990600" y="42672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2.00</a:t>
            </a:r>
          </a:p>
        </p:txBody>
      </p:sp>
      <p:sp>
        <p:nvSpPr>
          <p:cNvPr id="37918" name="Text Box 54"/>
          <p:cNvSpPr txBox="1">
            <a:spLocks noChangeArrowheads="1"/>
          </p:cNvSpPr>
          <p:nvPr/>
        </p:nvSpPr>
        <p:spPr bwMode="auto">
          <a:xfrm>
            <a:off x="990600" y="45720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1.50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7919" name="Text Box 55"/>
          <p:cNvSpPr txBox="1">
            <a:spLocks noChangeArrowheads="1"/>
          </p:cNvSpPr>
          <p:nvPr/>
        </p:nvSpPr>
        <p:spPr bwMode="auto">
          <a:xfrm>
            <a:off x="990600" y="48768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400"/>
              <a:t>1.00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7920" name="Text Box 56"/>
          <p:cNvSpPr txBox="1">
            <a:spLocks noChangeArrowheads="1"/>
          </p:cNvSpPr>
          <p:nvPr/>
        </p:nvSpPr>
        <p:spPr bwMode="auto">
          <a:xfrm>
            <a:off x="990600" y="2133600"/>
            <a:ext cx="3048000" cy="135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and Supply</a:t>
            </a:r>
          </a:p>
          <a:p>
            <a:pPr algn="ctr" eaLnBrk="0" hangingPunct="0"/>
            <a:r>
              <a:rPr lang="en-US" sz="1600" b="1"/>
              <a:t>Schedules for Strawberries</a:t>
            </a:r>
          </a:p>
          <a:p>
            <a:pPr algn="ctr" eaLnBrk="0" hangingPunct="0"/>
            <a:endParaRPr lang="en-US" sz="1400" b="1"/>
          </a:p>
          <a:p>
            <a:pPr eaLnBrk="0" hangingPunct="0"/>
            <a:r>
              <a:rPr lang="en-US" sz="1400" b="1"/>
              <a:t>   Price	               Quantities</a:t>
            </a:r>
          </a:p>
          <a:p>
            <a:pPr eaLnBrk="0" hangingPunct="0"/>
            <a:r>
              <a:rPr lang="en-US" sz="1400" b="1"/>
              <a:t>	  (D</a:t>
            </a:r>
            <a:r>
              <a:rPr lang="en-US" sz="1400" b="1" baseline="-25000"/>
              <a:t>0</a:t>
            </a:r>
            <a:r>
              <a:rPr lang="en-US" sz="1400" b="1"/>
              <a:t>)   (D</a:t>
            </a:r>
            <a:r>
              <a:rPr lang="en-US" sz="1400" b="1" baseline="-25000"/>
              <a:t>1</a:t>
            </a:r>
            <a:r>
              <a:rPr lang="en-US" sz="1400" b="1"/>
              <a:t>)	  ( S</a:t>
            </a:r>
            <a:r>
              <a:rPr lang="en-US" sz="1400" b="1" baseline="-25000"/>
              <a:t>0</a:t>
            </a:r>
            <a:r>
              <a:rPr lang="en-US" sz="1400" b="1"/>
              <a:t>)   (S</a:t>
            </a:r>
            <a:r>
              <a:rPr lang="en-US" sz="1400" b="1" baseline="-25000"/>
              <a:t>1</a:t>
            </a:r>
            <a:r>
              <a:rPr lang="en-US" sz="1400" b="1"/>
              <a:t>) </a:t>
            </a:r>
          </a:p>
          <a:p>
            <a:pPr eaLnBrk="0" hangingPunct="0"/>
            <a:r>
              <a:rPr lang="en-US" sz="1400" b="1"/>
              <a:t>($ per kg.)            (millions of kg)</a:t>
            </a:r>
          </a:p>
        </p:txBody>
      </p:sp>
      <p:sp>
        <p:nvSpPr>
          <p:cNvPr id="51257" name="Freeform 57"/>
          <p:cNvSpPr>
            <a:spLocks/>
          </p:cNvSpPr>
          <p:nvPr/>
        </p:nvSpPr>
        <p:spPr bwMode="auto">
          <a:xfrm>
            <a:off x="6705600" y="2341563"/>
            <a:ext cx="1770063" cy="1800225"/>
          </a:xfrm>
          <a:custGeom>
            <a:avLst/>
            <a:gdLst>
              <a:gd name="T0" fmla="*/ 0 w 1115"/>
              <a:gd name="T1" fmla="*/ 0 h 1134"/>
              <a:gd name="T2" fmla="*/ 2147483647 w 1115"/>
              <a:gd name="T3" fmla="*/ 2147483647 h 1134"/>
              <a:gd name="T4" fmla="*/ 0 60000 65536"/>
              <a:gd name="T5" fmla="*/ 0 60000 65536"/>
              <a:gd name="T6" fmla="*/ 0 w 1115"/>
              <a:gd name="T7" fmla="*/ 0 h 1134"/>
              <a:gd name="T8" fmla="*/ 1115 w 1115"/>
              <a:gd name="T9" fmla="*/ 1134 h 11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" h="1134">
                <a:moveTo>
                  <a:pt x="0" y="0"/>
                </a:moveTo>
                <a:lnTo>
                  <a:pt x="1115" y="1134"/>
                </a:lnTo>
              </a:path>
            </a:pathLst>
          </a:cu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8458200" y="4191000"/>
            <a:ext cx="2127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D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6858000" y="22987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 b</a:t>
            </a:r>
          </a:p>
        </p:txBody>
      </p:sp>
      <p:sp>
        <p:nvSpPr>
          <p:cNvPr id="51261" name="AutoShape 61"/>
          <p:cNvSpPr>
            <a:spLocks noChangeArrowheads="1"/>
          </p:cNvSpPr>
          <p:nvPr/>
        </p:nvSpPr>
        <p:spPr bwMode="auto">
          <a:xfrm>
            <a:off x="7010400" y="26670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19812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</a:t>
            </a:r>
            <a:r>
              <a:rPr lang="en-US" sz="140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1981200" y="3962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accent1"/>
                </a:solidFill>
              </a:rPr>
              <a:t> 7</a:t>
            </a: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19812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B050"/>
                </a:solidFill>
              </a:rPr>
              <a:t> </a:t>
            </a:r>
            <a:r>
              <a:rPr lang="en-US" sz="140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19812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981200" y="48768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4892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7</a:t>
            </a:r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2438400" y="39624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/>
              <a:t> </a:t>
            </a:r>
            <a:r>
              <a:rPr lang="en-US" sz="1400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51270" name="Text Box 70"/>
          <p:cNvSpPr txBox="1">
            <a:spLocks noChangeArrowheads="1"/>
          </p:cNvSpPr>
          <p:nvPr/>
        </p:nvSpPr>
        <p:spPr bwMode="auto">
          <a:xfrm>
            <a:off x="24384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 11</a:t>
            </a: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2463800" y="45720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13</a:t>
            </a:r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2463800" y="4864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3333FF"/>
                </a:solidFill>
              </a:rPr>
              <a:t>15</a:t>
            </a: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28956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2895600" y="3975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11</a:t>
            </a:r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28956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 9</a:t>
            </a: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29210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2895600" y="4889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FF6600"/>
                </a:solidFill>
              </a:rPr>
              <a:t> 5</a:t>
            </a:r>
          </a:p>
        </p:txBody>
      </p:sp>
      <p:sp>
        <p:nvSpPr>
          <p:cNvPr id="37940" name="Line 78"/>
          <p:cNvSpPr>
            <a:spLocks noChangeShapeType="1"/>
          </p:cNvSpPr>
          <p:nvPr/>
        </p:nvSpPr>
        <p:spPr bwMode="auto">
          <a:xfrm>
            <a:off x="8637588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941" name="Line 79"/>
          <p:cNvSpPr>
            <a:spLocks noChangeShapeType="1"/>
          </p:cNvSpPr>
          <p:nvPr/>
        </p:nvSpPr>
        <p:spPr bwMode="auto">
          <a:xfrm>
            <a:off x="8445500" y="500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942" name="Text Box 80"/>
          <p:cNvSpPr txBox="1">
            <a:spLocks noChangeArrowheads="1"/>
          </p:cNvSpPr>
          <p:nvPr/>
        </p:nvSpPr>
        <p:spPr bwMode="auto">
          <a:xfrm>
            <a:off x="8408988" y="5106988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17</a:t>
            </a:r>
          </a:p>
        </p:txBody>
      </p:sp>
      <p:sp>
        <p:nvSpPr>
          <p:cNvPr id="88" name="Text Box 73"/>
          <p:cNvSpPr txBox="1">
            <a:spLocks noChangeArrowheads="1"/>
          </p:cNvSpPr>
          <p:nvPr/>
        </p:nvSpPr>
        <p:spPr bwMode="auto">
          <a:xfrm>
            <a:off x="3352800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89" name="Text Box 74"/>
          <p:cNvSpPr txBox="1">
            <a:spLocks noChangeArrowheads="1"/>
          </p:cNvSpPr>
          <p:nvPr/>
        </p:nvSpPr>
        <p:spPr bwMode="auto">
          <a:xfrm>
            <a:off x="3352800" y="3975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90" name="Text Box 75"/>
          <p:cNvSpPr txBox="1">
            <a:spLocks noChangeArrowheads="1"/>
          </p:cNvSpPr>
          <p:nvPr/>
        </p:nvSpPr>
        <p:spPr bwMode="auto">
          <a:xfrm>
            <a:off x="3352800" y="426243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/>
              <a:t> </a:t>
            </a:r>
            <a:r>
              <a:rPr lang="en-US" sz="140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91" name="Text Box 76"/>
          <p:cNvSpPr txBox="1">
            <a:spLocks noChangeArrowheads="1"/>
          </p:cNvSpPr>
          <p:nvPr/>
        </p:nvSpPr>
        <p:spPr bwMode="auto">
          <a:xfrm>
            <a:off x="3378200" y="4568825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92" name="Text Box 77"/>
          <p:cNvSpPr txBox="1">
            <a:spLocks noChangeArrowheads="1"/>
          </p:cNvSpPr>
          <p:nvPr/>
        </p:nvSpPr>
        <p:spPr bwMode="auto">
          <a:xfrm>
            <a:off x="3352800" y="48895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C00000"/>
                </a:solidFill>
              </a:rPr>
              <a:t> 3</a:t>
            </a:r>
          </a:p>
        </p:txBody>
      </p:sp>
      <p:sp>
        <p:nvSpPr>
          <p:cNvPr id="93" name="Text Box 45"/>
          <p:cNvSpPr txBox="1">
            <a:spLocks noChangeArrowheads="1"/>
          </p:cNvSpPr>
          <p:nvPr/>
        </p:nvSpPr>
        <p:spPr bwMode="auto">
          <a:xfrm>
            <a:off x="7940675" y="2133600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0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7505700" y="2133600"/>
            <a:ext cx="1905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fr-CA" sz="1400" b="1">
                <a:latin typeface="Tahoma" pitchFamily="34" charset="0"/>
              </a:rPr>
              <a:t>S</a:t>
            </a:r>
            <a:r>
              <a:rPr lang="fr-CA" sz="1400" b="1" baseline="-25000">
                <a:latin typeface="Tahoma" pitchFamily="34" charset="0"/>
              </a:rPr>
              <a:t>1</a:t>
            </a:r>
            <a:endParaRPr lang="en-US" sz="1400" b="1" baseline="-25000">
              <a:latin typeface="Tahoma" pitchFamily="34" charset="0"/>
            </a:endParaRPr>
          </a:p>
        </p:txBody>
      </p:sp>
      <p:sp>
        <p:nvSpPr>
          <p:cNvPr id="95" name="Freeform 42"/>
          <p:cNvSpPr>
            <a:spLocks/>
          </p:cNvSpPr>
          <p:nvPr/>
        </p:nvSpPr>
        <p:spPr bwMode="auto">
          <a:xfrm>
            <a:off x="5715000" y="2286000"/>
            <a:ext cx="1736725" cy="1920875"/>
          </a:xfrm>
          <a:custGeom>
            <a:avLst/>
            <a:gdLst>
              <a:gd name="T0" fmla="*/ 2147483647 w 1088"/>
              <a:gd name="T1" fmla="*/ 0 h 1198"/>
              <a:gd name="T2" fmla="*/ 0 w 1088"/>
              <a:gd name="T3" fmla="*/ 2147483647 h 1198"/>
              <a:gd name="T4" fmla="*/ 0 60000 65536"/>
              <a:gd name="T5" fmla="*/ 0 60000 65536"/>
              <a:gd name="T6" fmla="*/ 0 w 1088"/>
              <a:gd name="T7" fmla="*/ 0 h 1198"/>
              <a:gd name="T8" fmla="*/ 1088 w 1088"/>
              <a:gd name="T9" fmla="*/ 1198 h 1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1198">
                <a:moveTo>
                  <a:pt x="1088" y="0"/>
                </a:moveTo>
                <a:lnTo>
                  <a:pt x="0" y="1198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Autofit/>
          </a:bodyPr>
          <a:lstStyle/>
          <a:p>
            <a:r>
              <a:rPr lang="en-US" sz="5000">
                <a:latin typeface="+mn-lt"/>
              </a:rPr>
              <a:t>Effects of a Demand Increase and Supply Decrease </a:t>
            </a:r>
            <a:r>
              <a:rPr lang="en-US" sz="2400" b="1">
                <a:solidFill>
                  <a:srgbClr val="276F57"/>
                </a:solidFill>
                <a:latin typeface="+mn-lt"/>
              </a:rPr>
              <a:t>FIGURE 2.12</a:t>
            </a:r>
            <a:endParaRPr lang="en-CA" sz="2400" b="1">
              <a:solidFill>
                <a:srgbClr val="276F57"/>
              </a:solidFill>
              <a:latin typeface="+mn-lt"/>
            </a:endParaRPr>
          </a:p>
        </p:txBody>
      </p:sp>
      <p:sp>
        <p:nvSpPr>
          <p:cNvPr id="9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238FD1DC-EB0D-44A4-82FA-20BF19F55CCC}" type="slidenum">
              <a:rPr lang="en-CA" smtClean="0"/>
              <a:t>30</a:t>
            </a:fld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058025" y="2826325"/>
            <a:ext cx="0" cy="341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8462" y="5637022"/>
            <a:ext cx="4983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http://reffonomics.com/SupplyandDemand.html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9" dur="3000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0" dur="3000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1" dur="3000"/>
                                        <p:tgtEl>
                                          <p:spTgt spid="32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3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4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5" dur="3000"/>
                                        <p:tgtEl>
                                          <p:spTgt spid="5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7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8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9" dur="3000"/>
                                        <p:tgtEl>
                                          <p:spTgt spid="5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5" dur="indefinite"/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6" dur="indefinite"/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7" dur="indefinite"/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1" dur="indefinite"/>
                                        <p:tgtEl>
                                          <p:spTgt spid="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3" dur="indefinite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4" dur="indefinite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5" dur="indefinite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2" grpId="0" animBg="1"/>
      <p:bldP spid="51244" grpId="0" animBg="1"/>
      <p:bldP spid="51245" grpId="0"/>
      <p:bldP spid="51249" grpId="0" animBg="1"/>
      <p:bldP spid="51250" grpId="0"/>
      <p:bldP spid="51257" grpId="0" animBg="1"/>
      <p:bldP spid="51259" grpId="0"/>
      <p:bldP spid="51260" grpId="0"/>
      <p:bldP spid="51261" grpId="0" animBg="1"/>
      <p:bldP spid="51263" grpId="0"/>
      <p:bldP spid="51264" grpId="0"/>
      <p:bldP spid="51265" grpId="0" build="allAtOnce"/>
      <p:bldP spid="51266" grpId="0"/>
      <p:bldP spid="51267" grpId="0"/>
      <p:bldP spid="51268" grpId="0"/>
      <p:bldP spid="51269" grpId="0" build="allAtOnce"/>
      <p:bldP spid="51270" grpId="0"/>
      <p:bldP spid="51271" grpId="0"/>
      <p:bldP spid="51272" grpId="0"/>
      <p:bldP spid="51273" grpId="0"/>
      <p:bldP spid="51274" grpId="0"/>
      <p:bldP spid="51275" grpId="0" build="allAtOnce"/>
      <p:bldP spid="51276" grpId="0"/>
      <p:bldP spid="51277" grpId="0"/>
      <p:bldP spid="88" grpId="0"/>
      <p:bldP spid="89" grpId="0" build="allAtOnce"/>
      <p:bldP spid="90" grpId="0"/>
      <p:bldP spid="91" grpId="0"/>
      <p:bldP spid="92" grpId="0"/>
      <p:bldP spid="93" grpId="0"/>
      <p:bldP spid="94" grpId="0"/>
      <p:bldP spid="9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Groups for Activity 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68967"/>
              </p:ext>
            </p:extLst>
          </p:nvPr>
        </p:nvGraphicFramePr>
        <p:xfrm>
          <a:off x="304800" y="2286000"/>
          <a:ext cx="8763003" cy="2575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56397">
                <a:tc>
                  <a:txBody>
                    <a:bodyPr/>
                    <a:lstStyle/>
                    <a:p>
                      <a:r>
                        <a:rPr lang="en-US" sz="1800" dirty="0"/>
                        <a:t>Group 1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2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3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4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</a:t>
                      </a:r>
                      <a:r>
                        <a:rPr lang="en-US" sz="1800" baseline="0"/>
                        <a:t> 5</a:t>
                      </a:r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6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7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8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Group 9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Kalie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Dylan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Mitchell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Kewen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Elijah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Tanner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Andrew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Yixin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Kelly</a:t>
                      </a:r>
                      <a:endParaRPr lang="en-US" sz="14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Crulison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Maira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Taylor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Sachin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Zifu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Stephanie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Younis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Gurkirat</a:t>
                      </a:r>
                      <a:endParaRPr lang="en-US" sz="14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Jaapvir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Naixin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Caissy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Grace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Alex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Peter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Daniel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Kulan</a:t>
                      </a:r>
                      <a:endParaRPr lang="en-US" sz="14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Jerry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Andy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Giacomo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Yuan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Shibo</a:t>
                      </a:r>
                      <a:endParaRPr lang="en-US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by McGraw-Hill Ryerson Limited.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94299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Spoilt for Choice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6"/>
            <a:ext cx="7886700" cy="4438652"/>
          </a:xfrm>
        </p:spPr>
        <p:txBody>
          <a:bodyPr lIns="90488" tIns="44450" rIns="90488" bIns="44450">
            <a:noAutofit/>
          </a:bodyPr>
          <a:lstStyle/>
          <a:p>
            <a:pPr marL="0" indent="0" eaLnBrk="1" hangingPunct="1">
              <a:buSzPct val="60000"/>
              <a:buNone/>
            </a:pPr>
            <a:r>
              <a:rPr lang="en-US" sz="3600" dirty="0">
                <a:latin typeface="Calibri" panose="020F0502020204030204" pitchFamily="34" charset="0"/>
              </a:rPr>
              <a:t>William Stanley Jevons</a:t>
            </a:r>
            <a:r>
              <a:rPr lang="en-US" sz="3200" dirty="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</a:rPr>
              <a:t>assumed measurable utility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</a:rPr>
              <a:t>outlined the </a:t>
            </a:r>
            <a:r>
              <a:rPr lang="en-US" sz="3000" u="sng" dirty="0">
                <a:latin typeface="Calibri" panose="020F0502020204030204" pitchFamily="34" charset="0"/>
              </a:rPr>
              <a:t>law of diminishing marginal utility</a:t>
            </a:r>
            <a:r>
              <a:rPr lang="en-US" sz="3000" dirty="0">
                <a:latin typeface="Calibri" panose="020F0502020204030204" pitchFamily="34" charset="0"/>
              </a:rPr>
              <a:t>: states that a consumer’s marginal utility declines as more of a product is consumed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</a:rPr>
              <a:t>showed how this law can be illustrated using the downward-sloping marginal utility graph for a given consumer and product, based on that consumer’s total utility </a:t>
            </a:r>
            <a:r>
              <a:rPr lang="en-US" sz="3000" dirty="0" smtClean="0">
                <a:latin typeface="Calibri" panose="020F0502020204030204" pitchFamily="34" charset="0"/>
              </a:rPr>
              <a:t>graph</a:t>
            </a:r>
          </a:p>
          <a:p>
            <a:pPr lvl="1">
              <a:buSzPct val="60000"/>
            </a:pPr>
            <a:r>
              <a:rPr lang="en-US" sz="16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en-US" sz="1600" dirty="0" smtClean="0">
                <a:latin typeface="Calibri" panose="020F0502020204030204" pitchFamily="34" charset="0"/>
                <a:hlinkClick r:id="rId3"/>
              </a:rPr>
              <a:t>reffonomics.com/Utility.html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1">
              <a:buSzPct val="60000"/>
            </a:pPr>
            <a:endParaRPr lang="en-US" sz="30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5929313" y="3738563"/>
            <a:ext cx="208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6508750" y="3738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7018338" y="3733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>
            <a:off x="7527925" y="3733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8004175" y="37433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5800725" y="38528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6489700" y="38528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6981825" y="38481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2</a:t>
            </a:r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7499350" y="38528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39951" name="Text Box 14"/>
          <p:cNvSpPr txBox="1">
            <a:spLocks noChangeArrowheads="1"/>
          </p:cNvSpPr>
          <p:nvPr/>
        </p:nvSpPr>
        <p:spPr bwMode="auto">
          <a:xfrm>
            <a:off x="7969250" y="38528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6135688" y="4030663"/>
            <a:ext cx="12398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Cups of Cappuccino</a:t>
            </a:r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6427788" y="1774825"/>
            <a:ext cx="83185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/>
              <a:t>Total Utility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1560513" y="1870075"/>
            <a:ext cx="2360612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Consumer’s Total and Marginal</a:t>
            </a:r>
          </a:p>
          <a:p>
            <a:pPr algn="ctr" eaLnBrk="0" hangingPunct="0"/>
            <a:r>
              <a:rPr lang="en-US" sz="1200" b="1">
                <a:latin typeface="Tahoma" pitchFamily="34" charset="0"/>
              </a:rPr>
              <a:t>Utility From Cappuccino</a:t>
            </a:r>
          </a:p>
        </p:txBody>
      </p:sp>
      <p:sp>
        <p:nvSpPr>
          <p:cNvPr id="39955" name="Text Box 18"/>
          <p:cNvSpPr txBox="1">
            <a:spLocks noChangeArrowheads="1"/>
          </p:cNvSpPr>
          <p:nvPr/>
        </p:nvSpPr>
        <p:spPr bwMode="auto">
          <a:xfrm>
            <a:off x="1384300" y="2311400"/>
            <a:ext cx="673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Quantity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Consumed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(cups)</a:t>
            </a:r>
          </a:p>
        </p:txBody>
      </p:sp>
      <p:sp>
        <p:nvSpPr>
          <p:cNvPr id="39956" name="Text Box 19"/>
          <p:cNvSpPr txBox="1">
            <a:spLocks noChangeArrowheads="1"/>
          </p:cNvSpPr>
          <p:nvPr/>
        </p:nvSpPr>
        <p:spPr bwMode="auto">
          <a:xfrm>
            <a:off x="1447800" y="2895600"/>
            <a:ext cx="533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1000" b="1">
                <a:latin typeface="Tahoma" pitchFamily="34" charset="0"/>
              </a:rPr>
              <a:t>0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000" b="1">
                <a:latin typeface="Tahoma" pitchFamily="34" charset="0"/>
              </a:rPr>
              <a:t>1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000" b="1">
                <a:latin typeface="Tahoma" pitchFamily="34" charset="0"/>
              </a:rPr>
              <a:t>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000" b="1">
                <a:latin typeface="Tahoma" pitchFamily="34" charset="0"/>
              </a:rPr>
              <a:t>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000" b="1">
                <a:latin typeface="Tahoma" pitchFamily="34" charset="0"/>
              </a:rPr>
              <a:t>4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2509838" y="2895600"/>
            <a:ext cx="538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0	(a)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12	(b)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20	(c)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24	(d)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26	(e)</a:t>
            </a:r>
          </a:p>
        </p:txBody>
      </p:sp>
      <p:sp>
        <p:nvSpPr>
          <p:cNvPr id="39958" name="Text Box 21"/>
          <p:cNvSpPr txBox="1">
            <a:spLocks noChangeArrowheads="1"/>
          </p:cNvSpPr>
          <p:nvPr/>
        </p:nvSpPr>
        <p:spPr bwMode="auto">
          <a:xfrm rot="-5400000">
            <a:off x="5166519" y="3071019"/>
            <a:ext cx="8112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Utility (utils)</a:t>
            </a:r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flipH="1">
            <a:off x="5964238" y="35512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60" name="Line 23"/>
          <p:cNvSpPr>
            <a:spLocks noChangeShapeType="1"/>
          </p:cNvSpPr>
          <p:nvPr/>
        </p:nvSpPr>
        <p:spPr bwMode="auto">
          <a:xfrm flipH="1">
            <a:off x="5964238" y="33401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H="1">
            <a:off x="5972175" y="31115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62" name="Line 25"/>
          <p:cNvSpPr>
            <a:spLocks noChangeShapeType="1"/>
          </p:cNvSpPr>
          <p:nvPr/>
        </p:nvSpPr>
        <p:spPr bwMode="auto">
          <a:xfrm flipH="1">
            <a:off x="5972175" y="28829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63" name="Line 26"/>
          <p:cNvSpPr>
            <a:spLocks noChangeShapeType="1"/>
          </p:cNvSpPr>
          <p:nvPr/>
        </p:nvSpPr>
        <p:spPr bwMode="auto">
          <a:xfrm flipH="1">
            <a:off x="5969000" y="264477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5826125" y="35052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5816600" y="3276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8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5746750" y="3048000"/>
            <a:ext cx="1397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12</a:t>
            </a:r>
          </a:p>
        </p:txBody>
      </p:sp>
      <p:sp>
        <p:nvSpPr>
          <p:cNvPr id="39967" name="Text Box 30"/>
          <p:cNvSpPr txBox="1">
            <a:spLocks noChangeArrowheads="1"/>
          </p:cNvSpPr>
          <p:nvPr/>
        </p:nvSpPr>
        <p:spPr bwMode="auto">
          <a:xfrm>
            <a:off x="5746750" y="2819400"/>
            <a:ext cx="1397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16</a:t>
            </a:r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5746750" y="2590800"/>
            <a:ext cx="1397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20</a:t>
            </a:r>
          </a:p>
        </p:txBody>
      </p:sp>
      <p:sp>
        <p:nvSpPr>
          <p:cNvPr id="39969" name="Line 32"/>
          <p:cNvSpPr>
            <a:spLocks noChangeShapeType="1"/>
          </p:cNvSpPr>
          <p:nvPr/>
        </p:nvSpPr>
        <p:spPr bwMode="auto">
          <a:xfrm flipV="1">
            <a:off x="6042025" y="2151063"/>
            <a:ext cx="0" cy="171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2438400" y="23114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Total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Utility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(utils)</a:t>
            </a:r>
          </a:p>
        </p:txBody>
      </p:sp>
      <p:sp>
        <p:nvSpPr>
          <p:cNvPr id="39971" name="Text Box 34"/>
          <p:cNvSpPr txBox="1">
            <a:spLocks noChangeArrowheads="1"/>
          </p:cNvSpPr>
          <p:nvPr/>
        </p:nvSpPr>
        <p:spPr bwMode="auto">
          <a:xfrm>
            <a:off x="3452813" y="23114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Marginal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Utility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(utils)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3505200" y="3019425"/>
            <a:ext cx="533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12	(f)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8	(g)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	4	(h)</a:t>
            </a:r>
          </a:p>
          <a:p>
            <a:pPr eaLnBrk="0" hangingPunct="0">
              <a:lnSpc>
                <a:spcPct val="150000"/>
              </a:lnSpc>
              <a:tabLst>
                <a:tab pos="166688" algn="r"/>
                <a:tab pos="401638" algn="ctr"/>
              </a:tabLst>
            </a:pPr>
            <a:r>
              <a:rPr lang="en-US" sz="1000" b="1">
                <a:latin typeface="Tahoma" pitchFamily="34" charset="0"/>
              </a:rPr>
              <a:t> 	2	(i)</a:t>
            </a:r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>
            <a:off x="3048000" y="3152775"/>
            <a:ext cx="4302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3060700" y="3387725"/>
            <a:ext cx="4302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3049588" y="3608388"/>
            <a:ext cx="430212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>
            <a:off x="3048000" y="3843338"/>
            <a:ext cx="4302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39977" name="Line 40"/>
          <p:cNvSpPr>
            <a:spLocks noChangeShapeType="1"/>
          </p:cNvSpPr>
          <p:nvPr/>
        </p:nvSpPr>
        <p:spPr bwMode="auto">
          <a:xfrm flipH="1">
            <a:off x="5969000" y="23971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78" name="Line 41"/>
          <p:cNvSpPr>
            <a:spLocks noChangeShapeType="1"/>
          </p:cNvSpPr>
          <p:nvPr/>
        </p:nvSpPr>
        <p:spPr bwMode="auto">
          <a:xfrm flipH="1">
            <a:off x="5965825" y="21590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9979" name="Text Box 42"/>
          <p:cNvSpPr txBox="1">
            <a:spLocks noChangeArrowheads="1"/>
          </p:cNvSpPr>
          <p:nvPr/>
        </p:nvSpPr>
        <p:spPr bwMode="auto">
          <a:xfrm>
            <a:off x="5743575" y="2333625"/>
            <a:ext cx="1397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24</a:t>
            </a:r>
          </a:p>
        </p:txBody>
      </p:sp>
      <p:sp>
        <p:nvSpPr>
          <p:cNvPr id="39980" name="Text Box 43"/>
          <p:cNvSpPr txBox="1">
            <a:spLocks noChangeArrowheads="1"/>
          </p:cNvSpPr>
          <p:nvPr/>
        </p:nvSpPr>
        <p:spPr bwMode="auto">
          <a:xfrm>
            <a:off x="5743575" y="2105025"/>
            <a:ext cx="1397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28</a:t>
            </a: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6038850" y="3105150"/>
            <a:ext cx="466725" cy="62865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505575" y="2638425"/>
            <a:ext cx="504825" cy="1095375"/>
            <a:chOff x="4098" y="1662"/>
            <a:chExt cx="318" cy="690"/>
          </a:xfrm>
        </p:grpSpPr>
        <p:sp>
          <p:nvSpPr>
            <p:cNvPr id="40037" name="Rectangle 46"/>
            <p:cNvSpPr>
              <a:spLocks noChangeArrowheads="1"/>
            </p:cNvSpPr>
            <p:nvPr/>
          </p:nvSpPr>
          <p:spPr bwMode="auto">
            <a:xfrm>
              <a:off x="4098" y="1662"/>
              <a:ext cx="318" cy="294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0038" name="Line 47"/>
            <p:cNvSpPr>
              <a:spLocks noChangeShapeType="1"/>
            </p:cNvSpPr>
            <p:nvPr/>
          </p:nvSpPr>
          <p:spPr bwMode="auto">
            <a:xfrm>
              <a:off x="4416" y="1956"/>
              <a:ext cx="0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CA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010400" y="2395538"/>
            <a:ext cx="514350" cy="1347787"/>
            <a:chOff x="4416" y="1509"/>
            <a:chExt cx="324" cy="849"/>
          </a:xfrm>
        </p:grpSpPr>
        <p:sp>
          <p:nvSpPr>
            <p:cNvPr id="40035" name="Rectangle 49"/>
            <p:cNvSpPr>
              <a:spLocks noChangeArrowheads="1"/>
            </p:cNvSpPr>
            <p:nvPr/>
          </p:nvSpPr>
          <p:spPr bwMode="auto">
            <a:xfrm>
              <a:off x="4416" y="1509"/>
              <a:ext cx="324" cy="153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0036" name="Line 50"/>
            <p:cNvSpPr>
              <a:spLocks noChangeShapeType="1"/>
            </p:cNvSpPr>
            <p:nvPr/>
          </p:nvSpPr>
          <p:spPr bwMode="auto">
            <a:xfrm>
              <a:off x="4740" y="1662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CA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7524750" y="2266950"/>
            <a:ext cx="476250" cy="1466850"/>
            <a:chOff x="4740" y="1428"/>
            <a:chExt cx="300" cy="924"/>
          </a:xfrm>
        </p:grpSpPr>
        <p:sp>
          <p:nvSpPr>
            <p:cNvPr id="40033" name="Rectangle 52"/>
            <p:cNvSpPr>
              <a:spLocks noChangeArrowheads="1"/>
            </p:cNvSpPr>
            <p:nvPr/>
          </p:nvSpPr>
          <p:spPr bwMode="auto">
            <a:xfrm>
              <a:off x="4740" y="1428"/>
              <a:ext cx="300" cy="81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0034" name="Line 53"/>
            <p:cNvSpPr>
              <a:spLocks noChangeShapeType="1"/>
            </p:cNvSpPr>
            <p:nvPr/>
          </p:nvSpPr>
          <p:spPr bwMode="auto">
            <a:xfrm flipV="1">
              <a:off x="5040" y="1509"/>
              <a:ext cx="0" cy="8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CA"/>
            </a:p>
          </p:txBody>
        </p:sp>
      </p:grpSp>
      <p:sp>
        <p:nvSpPr>
          <p:cNvPr id="55350" name="Freeform 54"/>
          <p:cNvSpPr>
            <a:spLocks/>
          </p:cNvSpPr>
          <p:nvPr/>
        </p:nvSpPr>
        <p:spPr bwMode="auto">
          <a:xfrm>
            <a:off x="6019800" y="2271713"/>
            <a:ext cx="1981200" cy="1462087"/>
          </a:xfrm>
          <a:custGeom>
            <a:avLst/>
            <a:gdLst>
              <a:gd name="T0" fmla="*/ 0 w 1248"/>
              <a:gd name="T1" fmla="*/ 2147483647 h 921"/>
              <a:gd name="T2" fmla="*/ 2147483647 w 1248"/>
              <a:gd name="T3" fmla="*/ 2147483647 h 921"/>
              <a:gd name="T4" fmla="*/ 2147483647 w 1248"/>
              <a:gd name="T5" fmla="*/ 2147483647 h 921"/>
              <a:gd name="T6" fmla="*/ 2147483647 w 1248"/>
              <a:gd name="T7" fmla="*/ 2147483647 h 921"/>
              <a:gd name="T8" fmla="*/ 2147483647 w 1248"/>
              <a:gd name="T9" fmla="*/ 0 h 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921"/>
              <a:gd name="T17" fmla="*/ 1248 w 1248"/>
              <a:gd name="T18" fmla="*/ 921 h 9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921">
                <a:moveTo>
                  <a:pt x="0" y="921"/>
                </a:moveTo>
                <a:cubicBezTo>
                  <a:pt x="101" y="779"/>
                  <a:pt x="202" y="637"/>
                  <a:pt x="306" y="522"/>
                </a:cubicBezTo>
                <a:cubicBezTo>
                  <a:pt x="410" y="407"/>
                  <a:pt x="518" y="305"/>
                  <a:pt x="624" y="231"/>
                </a:cubicBezTo>
                <a:cubicBezTo>
                  <a:pt x="730" y="157"/>
                  <a:pt x="841" y="117"/>
                  <a:pt x="945" y="78"/>
                </a:cubicBezTo>
                <a:cubicBezTo>
                  <a:pt x="1049" y="39"/>
                  <a:pt x="1148" y="19"/>
                  <a:pt x="124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>
            <a:off x="6972300" y="2605088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6000750" y="369570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>
            <a:off x="6467475" y="306705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>
            <a:off x="7481888" y="236220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7958138" y="2233613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3179763" y="4343400"/>
            <a:ext cx="2535237" cy="1676400"/>
            <a:chOff x="2003" y="2736"/>
            <a:chExt cx="1597" cy="1056"/>
          </a:xfrm>
        </p:grpSpPr>
        <p:sp>
          <p:nvSpPr>
            <p:cNvPr id="40010" name="Line 61"/>
            <p:cNvSpPr>
              <a:spLocks noChangeShapeType="1"/>
            </p:cNvSpPr>
            <p:nvPr/>
          </p:nvSpPr>
          <p:spPr bwMode="auto">
            <a:xfrm>
              <a:off x="2271" y="3512"/>
              <a:ext cx="1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40011" name="Group 62"/>
            <p:cNvGrpSpPr>
              <a:grpSpLocks/>
            </p:cNvGrpSpPr>
            <p:nvPr/>
          </p:nvGrpSpPr>
          <p:grpSpPr bwMode="auto">
            <a:xfrm>
              <a:off x="2003" y="2736"/>
              <a:ext cx="1597" cy="1056"/>
              <a:chOff x="2003" y="2736"/>
              <a:chExt cx="1597" cy="1056"/>
            </a:xfrm>
          </p:grpSpPr>
          <p:sp>
            <p:nvSpPr>
              <p:cNvPr id="40012" name="Line 63"/>
              <p:cNvSpPr>
                <a:spLocks noChangeShapeType="1"/>
              </p:cNvSpPr>
              <p:nvPr/>
            </p:nvSpPr>
            <p:spPr bwMode="auto">
              <a:xfrm>
                <a:off x="2636" y="351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13" name="Line 64"/>
              <p:cNvSpPr>
                <a:spLocks noChangeShapeType="1"/>
              </p:cNvSpPr>
              <p:nvPr/>
            </p:nvSpPr>
            <p:spPr bwMode="auto">
              <a:xfrm>
                <a:off x="2957" y="3509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14" name="Line 65"/>
              <p:cNvSpPr>
                <a:spLocks noChangeShapeType="1"/>
              </p:cNvSpPr>
              <p:nvPr/>
            </p:nvSpPr>
            <p:spPr bwMode="auto">
              <a:xfrm>
                <a:off x="3278" y="3509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15" name="Line 66"/>
              <p:cNvSpPr>
                <a:spLocks noChangeShapeType="1"/>
              </p:cNvSpPr>
              <p:nvPr/>
            </p:nvSpPr>
            <p:spPr bwMode="auto">
              <a:xfrm>
                <a:off x="3578" y="3515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16" name="Text Box 67"/>
              <p:cNvSpPr txBox="1">
                <a:spLocks noChangeArrowheads="1"/>
              </p:cNvSpPr>
              <p:nvPr/>
            </p:nvSpPr>
            <p:spPr bwMode="auto">
              <a:xfrm>
                <a:off x="2190" y="3584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/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40017" name="Text Box 68"/>
              <p:cNvSpPr txBox="1">
                <a:spLocks noChangeArrowheads="1"/>
              </p:cNvSpPr>
              <p:nvPr/>
            </p:nvSpPr>
            <p:spPr bwMode="auto">
              <a:xfrm>
                <a:off x="2624" y="3584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/>
                <a:r>
                  <a:rPr lang="en-US" sz="1000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0018" name="Text Box 69"/>
              <p:cNvSpPr txBox="1">
                <a:spLocks noChangeArrowheads="1"/>
              </p:cNvSpPr>
              <p:nvPr/>
            </p:nvSpPr>
            <p:spPr bwMode="auto">
              <a:xfrm>
                <a:off x="2934" y="3581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/>
                <a:r>
                  <a:rPr lang="en-US" sz="1000"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40019" name="Text Box 70"/>
              <p:cNvSpPr txBox="1">
                <a:spLocks noChangeArrowheads="1"/>
              </p:cNvSpPr>
              <p:nvPr/>
            </p:nvSpPr>
            <p:spPr bwMode="auto">
              <a:xfrm>
                <a:off x="3260" y="3584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/>
                <a:r>
                  <a:rPr lang="en-US" sz="1000">
                    <a:latin typeface="Tahoma" pitchFamily="34" charset="0"/>
                  </a:rPr>
                  <a:t>3</a:t>
                </a:r>
              </a:p>
            </p:txBody>
          </p:sp>
          <p:sp>
            <p:nvSpPr>
              <p:cNvPr id="40020" name="Text Box 71"/>
              <p:cNvSpPr txBox="1">
                <a:spLocks noChangeArrowheads="1"/>
              </p:cNvSpPr>
              <p:nvPr/>
            </p:nvSpPr>
            <p:spPr bwMode="auto">
              <a:xfrm>
                <a:off x="3556" y="3584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/>
                <a:r>
                  <a:rPr lang="en-US" sz="1000">
                    <a:latin typeface="Tahoma" pitchFamily="34" charset="0"/>
                  </a:rPr>
                  <a:t>4</a:t>
                </a:r>
              </a:p>
            </p:txBody>
          </p:sp>
          <p:sp>
            <p:nvSpPr>
              <p:cNvPr id="40021" name="Text Box 72"/>
              <p:cNvSpPr txBox="1">
                <a:spLocks noChangeArrowheads="1"/>
              </p:cNvSpPr>
              <p:nvPr/>
            </p:nvSpPr>
            <p:spPr bwMode="auto">
              <a:xfrm>
                <a:off x="2401" y="3696"/>
                <a:ext cx="781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000" b="1">
                    <a:latin typeface="Tahoma" pitchFamily="34" charset="0"/>
                  </a:rPr>
                  <a:t>Cups of Cappuccino</a:t>
                </a:r>
              </a:p>
            </p:txBody>
          </p:sp>
          <p:sp>
            <p:nvSpPr>
              <p:cNvPr id="40022" name="Text Box 73"/>
              <p:cNvSpPr txBox="1">
                <a:spLocks noChangeArrowheads="1"/>
              </p:cNvSpPr>
              <p:nvPr/>
            </p:nvSpPr>
            <p:spPr bwMode="auto">
              <a:xfrm>
                <a:off x="2496" y="2736"/>
                <a:ext cx="689" cy="11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200" b="1"/>
                  <a:t>Marginal Utility</a:t>
                </a:r>
              </a:p>
            </p:txBody>
          </p:sp>
          <p:sp>
            <p:nvSpPr>
              <p:cNvPr id="40023" name="Text Box 74"/>
              <p:cNvSpPr txBox="1">
                <a:spLocks noChangeArrowheads="1"/>
              </p:cNvSpPr>
              <p:nvPr/>
            </p:nvSpPr>
            <p:spPr bwMode="auto">
              <a:xfrm rot="-5400000">
                <a:off x="1795" y="3193"/>
                <a:ext cx="511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000" b="1">
                    <a:latin typeface="Tahoma" pitchFamily="34" charset="0"/>
                  </a:rPr>
                  <a:t>Utility (utils)</a:t>
                </a:r>
              </a:p>
            </p:txBody>
          </p:sp>
          <p:sp>
            <p:nvSpPr>
              <p:cNvPr id="40024" name="Line 75"/>
              <p:cNvSpPr>
                <a:spLocks noChangeShapeType="1"/>
              </p:cNvSpPr>
              <p:nvPr/>
            </p:nvSpPr>
            <p:spPr bwMode="auto">
              <a:xfrm flipH="1">
                <a:off x="2293" y="339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25" name="Line 76"/>
              <p:cNvSpPr>
                <a:spLocks noChangeShapeType="1"/>
              </p:cNvSpPr>
              <p:nvPr/>
            </p:nvSpPr>
            <p:spPr bwMode="auto">
              <a:xfrm flipH="1">
                <a:off x="2293" y="3261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26" name="Line 77"/>
              <p:cNvSpPr>
                <a:spLocks noChangeShapeType="1"/>
              </p:cNvSpPr>
              <p:nvPr/>
            </p:nvSpPr>
            <p:spPr bwMode="auto">
              <a:xfrm flipH="1">
                <a:off x="2298" y="3117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27" name="Line 78"/>
              <p:cNvSpPr>
                <a:spLocks noChangeShapeType="1"/>
              </p:cNvSpPr>
              <p:nvPr/>
            </p:nvSpPr>
            <p:spPr bwMode="auto">
              <a:xfrm flipH="1">
                <a:off x="2298" y="2973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028" name="Text Box 79"/>
              <p:cNvSpPr txBox="1">
                <a:spLocks noChangeArrowheads="1"/>
              </p:cNvSpPr>
              <p:nvPr/>
            </p:nvSpPr>
            <p:spPr bwMode="auto">
              <a:xfrm>
                <a:off x="2206" y="3365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eaLnBrk="0" hangingPunct="0"/>
                <a:r>
                  <a:rPr lang="en-US" sz="1000">
                    <a:latin typeface="Tahoma" pitchFamily="34" charset="0"/>
                  </a:rPr>
                  <a:t>4</a:t>
                </a:r>
              </a:p>
            </p:txBody>
          </p:sp>
          <p:sp>
            <p:nvSpPr>
              <p:cNvPr id="40029" name="Text Box 80"/>
              <p:cNvSpPr txBox="1">
                <a:spLocks noChangeArrowheads="1"/>
              </p:cNvSpPr>
              <p:nvPr/>
            </p:nvSpPr>
            <p:spPr bwMode="auto">
              <a:xfrm>
                <a:off x="2200" y="3221"/>
                <a:ext cx="44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eaLnBrk="0" hangingPunct="0"/>
                <a:r>
                  <a:rPr lang="en-US" sz="1000">
                    <a:latin typeface="Tahoma" pitchFamily="34" charset="0"/>
                  </a:rPr>
                  <a:t>8</a:t>
                </a:r>
              </a:p>
            </p:txBody>
          </p:sp>
          <p:sp>
            <p:nvSpPr>
              <p:cNvPr id="40030" name="Text Box 81"/>
              <p:cNvSpPr txBox="1">
                <a:spLocks noChangeArrowheads="1"/>
              </p:cNvSpPr>
              <p:nvPr/>
            </p:nvSpPr>
            <p:spPr bwMode="auto">
              <a:xfrm>
                <a:off x="2156" y="3077"/>
                <a:ext cx="88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eaLnBrk="0" hangingPunct="0"/>
                <a:r>
                  <a:rPr lang="en-US" sz="1000">
                    <a:latin typeface="Tahoma" pitchFamily="34" charset="0"/>
                  </a:rPr>
                  <a:t>12</a:t>
                </a:r>
              </a:p>
            </p:txBody>
          </p:sp>
          <p:sp>
            <p:nvSpPr>
              <p:cNvPr id="40031" name="Text Box 82"/>
              <p:cNvSpPr txBox="1">
                <a:spLocks noChangeArrowheads="1"/>
              </p:cNvSpPr>
              <p:nvPr/>
            </p:nvSpPr>
            <p:spPr bwMode="auto">
              <a:xfrm>
                <a:off x="2156" y="2933"/>
                <a:ext cx="88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 eaLnBrk="0" hangingPunct="0"/>
                <a:r>
                  <a:rPr lang="en-US" sz="1000">
                    <a:latin typeface="Tahoma" pitchFamily="34" charset="0"/>
                  </a:rPr>
                  <a:t>16</a:t>
                </a:r>
              </a:p>
            </p:txBody>
          </p:sp>
          <p:sp>
            <p:nvSpPr>
              <p:cNvPr id="40032" name="Line 83"/>
              <p:cNvSpPr>
                <a:spLocks noChangeShapeType="1"/>
              </p:cNvSpPr>
              <p:nvPr/>
            </p:nvSpPr>
            <p:spPr bwMode="auto">
              <a:xfrm flipV="1">
                <a:off x="2342" y="2931"/>
                <a:ext cx="0" cy="6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55380" name="Rectangle 84"/>
          <p:cNvSpPr>
            <a:spLocks noChangeArrowheads="1"/>
          </p:cNvSpPr>
          <p:nvPr/>
        </p:nvSpPr>
        <p:spPr bwMode="auto">
          <a:xfrm>
            <a:off x="3714750" y="4946650"/>
            <a:ext cx="466725" cy="62865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1" name="Rectangle 85"/>
          <p:cNvSpPr>
            <a:spLocks noChangeArrowheads="1"/>
          </p:cNvSpPr>
          <p:nvPr/>
        </p:nvSpPr>
        <p:spPr bwMode="auto">
          <a:xfrm>
            <a:off x="4181475" y="5167313"/>
            <a:ext cx="509588" cy="40481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2" name="Rectangle 86"/>
          <p:cNvSpPr>
            <a:spLocks noChangeArrowheads="1"/>
          </p:cNvSpPr>
          <p:nvPr/>
        </p:nvSpPr>
        <p:spPr bwMode="auto">
          <a:xfrm>
            <a:off x="4691063" y="5408613"/>
            <a:ext cx="509587" cy="16668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3" name="Rectangle 87"/>
          <p:cNvSpPr>
            <a:spLocks noChangeArrowheads="1"/>
          </p:cNvSpPr>
          <p:nvPr/>
        </p:nvSpPr>
        <p:spPr bwMode="auto">
          <a:xfrm>
            <a:off x="5200650" y="5486400"/>
            <a:ext cx="476250" cy="85725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4" name="Freeform 88"/>
          <p:cNvSpPr>
            <a:spLocks/>
          </p:cNvSpPr>
          <p:nvPr/>
        </p:nvSpPr>
        <p:spPr bwMode="auto">
          <a:xfrm>
            <a:off x="3810000" y="4843463"/>
            <a:ext cx="1776413" cy="663575"/>
          </a:xfrm>
          <a:custGeom>
            <a:avLst/>
            <a:gdLst>
              <a:gd name="T0" fmla="*/ 2147483647 w 1119"/>
              <a:gd name="T1" fmla="*/ 2147483647 h 418"/>
              <a:gd name="T2" fmla="*/ 2147483647 w 1119"/>
              <a:gd name="T3" fmla="*/ 2147483647 h 418"/>
              <a:gd name="T4" fmla="*/ 2147483647 w 1119"/>
              <a:gd name="T5" fmla="*/ 2147483647 h 418"/>
              <a:gd name="T6" fmla="*/ 2147483647 w 1119"/>
              <a:gd name="T7" fmla="*/ 2147483647 h 418"/>
              <a:gd name="T8" fmla="*/ 2147483647 w 1119"/>
              <a:gd name="T9" fmla="*/ 2147483647 h 418"/>
              <a:gd name="T10" fmla="*/ 2147483647 w 1119"/>
              <a:gd name="T11" fmla="*/ 2147483647 h 418"/>
              <a:gd name="T12" fmla="*/ 2147483647 w 1119"/>
              <a:gd name="T13" fmla="*/ 2147483647 h 418"/>
              <a:gd name="T14" fmla="*/ 0 w 1119"/>
              <a:gd name="T15" fmla="*/ 0 h 4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19"/>
              <a:gd name="T25" fmla="*/ 0 h 418"/>
              <a:gd name="T26" fmla="*/ 1119 w 1119"/>
              <a:gd name="T27" fmla="*/ 418 h 4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19" h="418">
                <a:moveTo>
                  <a:pt x="1119" y="417"/>
                </a:moveTo>
                <a:cubicBezTo>
                  <a:pt x="1104" y="415"/>
                  <a:pt x="1093" y="418"/>
                  <a:pt x="1026" y="408"/>
                </a:cubicBezTo>
                <a:cubicBezTo>
                  <a:pt x="959" y="398"/>
                  <a:pt x="798" y="375"/>
                  <a:pt x="717" y="354"/>
                </a:cubicBezTo>
                <a:cubicBezTo>
                  <a:pt x="636" y="333"/>
                  <a:pt x="595" y="306"/>
                  <a:pt x="540" y="282"/>
                </a:cubicBezTo>
                <a:cubicBezTo>
                  <a:pt x="485" y="258"/>
                  <a:pt x="441" y="235"/>
                  <a:pt x="387" y="210"/>
                </a:cubicBezTo>
                <a:cubicBezTo>
                  <a:pt x="333" y="185"/>
                  <a:pt x="263" y="154"/>
                  <a:pt x="213" y="129"/>
                </a:cubicBezTo>
                <a:cubicBezTo>
                  <a:pt x="163" y="104"/>
                  <a:pt x="119" y="81"/>
                  <a:pt x="84" y="60"/>
                </a:cubicBezTo>
                <a:cubicBezTo>
                  <a:pt x="49" y="39"/>
                  <a:pt x="9" y="12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5385" name="AutoShape 89"/>
          <p:cNvSpPr>
            <a:spLocks noChangeArrowheads="1"/>
          </p:cNvSpPr>
          <p:nvPr/>
        </p:nvSpPr>
        <p:spPr bwMode="auto">
          <a:xfrm>
            <a:off x="4395788" y="513715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6" name="AutoShape 90"/>
          <p:cNvSpPr>
            <a:spLocks noChangeArrowheads="1"/>
          </p:cNvSpPr>
          <p:nvPr/>
        </p:nvSpPr>
        <p:spPr bwMode="auto">
          <a:xfrm>
            <a:off x="3910013" y="490855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7" name="AutoShape 91"/>
          <p:cNvSpPr>
            <a:spLocks noChangeArrowheads="1"/>
          </p:cNvSpPr>
          <p:nvPr/>
        </p:nvSpPr>
        <p:spPr bwMode="auto">
          <a:xfrm>
            <a:off x="4914900" y="5365750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8" name="AutoShape 92"/>
          <p:cNvSpPr>
            <a:spLocks noChangeArrowheads="1"/>
          </p:cNvSpPr>
          <p:nvPr/>
        </p:nvSpPr>
        <p:spPr bwMode="auto">
          <a:xfrm>
            <a:off x="5400675" y="5451475"/>
            <a:ext cx="76200" cy="76200"/>
          </a:xfrm>
          <a:prstGeom prst="flowChartConnector">
            <a:avLst/>
          </a:prstGeom>
          <a:solidFill>
            <a:srgbClr val="FF0000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389" name="Text Box 93"/>
          <p:cNvSpPr txBox="1">
            <a:spLocks noChangeArrowheads="1"/>
          </p:cNvSpPr>
          <p:nvPr/>
        </p:nvSpPr>
        <p:spPr bwMode="auto">
          <a:xfrm>
            <a:off x="6127750" y="3568700"/>
            <a:ext cx="666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a</a:t>
            </a:r>
          </a:p>
        </p:txBody>
      </p:sp>
      <p:sp>
        <p:nvSpPr>
          <p:cNvPr id="55390" name="Text Box 94"/>
          <p:cNvSpPr txBox="1">
            <a:spLocks noChangeArrowheads="1"/>
          </p:cNvSpPr>
          <p:nvPr/>
        </p:nvSpPr>
        <p:spPr bwMode="auto">
          <a:xfrm>
            <a:off x="6388100" y="29400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b</a:t>
            </a:r>
          </a:p>
        </p:txBody>
      </p:sp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6915150" y="2470150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c</a:t>
            </a:r>
          </a:p>
        </p:txBody>
      </p:sp>
      <p:sp>
        <p:nvSpPr>
          <p:cNvPr id="55392" name="Text Box 96"/>
          <p:cNvSpPr txBox="1">
            <a:spLocks noChangeArrowheads="1"/>
          </p:cNvSpPr>
          <p:nvPr/>
        </p:nvSpPr>
        <p:spPr bwMode="auto">
          <a:xfrm>
            <a:off x="7410450" y="22098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d</a:t>
            </a: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7893050" y="2082800"/>
            <a:ext cx="666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e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3994150" y="4794250"/>
            <a:ext cx="396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f</a:t>
            </a:r>
          </a:p>
        </p:txBody>
      </p:sp>
      <p:sp>
        <p:nvSpPr>
          <p:cNvPr id="55395" name="Text Box 99"/>
          <p:cNvSpPr txBox="1">
            <a:spLocks noChangeArrowheads="1"/>
          </p:cNvSpPr>
          <p:nvPr/>
        </p:nvSpPr>
        <p:spPr bwMode="auto">
          <a:xfrm>
            <a:off x="4476750" y="49911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g</a:t>
            </a:r>
          </a:p>
        </p:txBody>
      </p:sp>
      <p:sp>
        <p:nvSpPr>
          <p:cNvPr id="55396" name="Text Box 100"/>
          <p:cNvSpPr txBox="1">
            <a:spLocks noChangeArrowheads="1"/>
          </p:cNvSpPr>
          <p:nvPr/>
        </p:nvSpPr>
        <p:spPr bwMode="auto">
          <a:xfrm>
            <a:off x="4984750" y="52387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h</a:t>
            </a:r>
          </a:p>
        </p:txBody>
      </p:sp>
      <p:sp>
        <p:nvSpPr>
          <p:cNvPr id="55397" name="Text Box 101"/>
          <p:cNvSpPr txBox="1">
            <a:spLocks noChangeArrowheads="1"/>
          </p:cNvSpPr>
          <p:nvPr/>
        </p:nvSpPr>
        <p:spPr bwMode="auto">
          <a:xfrm>
            <a:off x="5467350" y="5314950"/>
            <a:ext cx="285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i</a:t>
            </a:r>
          </a:p>
        </p:txBody>
      </p:sp>
      <p:sp>
        <p:nvSpPr>
          <p:cNvPr id="104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rmAutofit/>
          </a:bodyPr>
          <a:lstStyle/>
          <a:p>
            <a:r>
              <a:rPr lang="en-US" sz="5000">
                <a:latin typeface="+mn-lt"/>
              </a:rPr>
              <a:t>Total and Marginal Utility </a:t>
            </a:r>
            <a:br>
              <a:rPr lang="en-US" sz="5000">
                <a:latin typeface="+mn-lt"/>
              </a:rPr>
            </a:br>
            <a:r>
              <a:rPr lang="en-US" sz="2400" b="1">
                <a:solidFill>
                  <a:srgbClr val="276F57"/>
                </a:solidFill>
                <a:latin typeface="+mn-lt"/>
              </a:rPr>
              <a:t>FIGURE A</a:t>
            </a:r>
            <a:endParaRPr lang="en-CA" sz="2400" b="1">
              <a:solidFill>
                <a:srgbClr val="276F57"/>
              </a:solidFill>
              <a:latin typeface="+mn-lt"/>
            </a:endParaRPr>
          </a:p>
        </p:txBody>
      </p:sp>
      <p:sp>
        <p:nvSpPr>
          <p:cNvPr id="1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C91C3579-8C40-4FA4-AD98-FA76B06420DC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208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2" grpId="0" animBg="1"/>
      <p:bldP spid="55333" grpId="0" animBg="1"/>
      <p:bldP spid="55334" grpId="0" animBg="1"/>
      <p:bldP spid="55335" grpId="0" animBg="1"/>
      <p:bldP spid="55340" grpId="0" animBg="1"/>
      <p:bldP spid="55350" grpId="0" animBg="1"/>
      <p:bldP spid="55351" grpId="0" animBg="1"/>
      <p:bldP spid="55352" grpId="0" animBg="1"/>
      <p:bldP spid="55353" grpId="0" animBg="1"/>
      <p:bldP spid="55354" grpId="0" animBg="1"/>
      <p:bldP spid="55355" grpId="0" animBg="1"/>
      <p:bldP spid="55380" grpId="0" animBg="1"/>
      <p:bldP spid="55381" grpId="0" animBg="1"/>
      <p:bldP spid="55382" grpId="0" animBg="1"/>
      <p:bldP spid="55383" grpId="0" animBg="1"/>
      <p:bldP spid="55384" grpId="0" animBg="1"/>
      <p:bldP spid="55385" grpId="0" animBg="1"/>
      <p:bldP spid="55386" grpId="0" animBg="1"/>
      <p:bldP spid="55387" grpId="0" animBg="1"/>
      <p:bldP spid="55388" grpId="0" animBg="1"/>
      <p:bldP spid="55389" grpId="0"/>
      <p:bldP spid="55390" grpId="0"/>
      <p:bldP spid="55391" grpId="0"/>
      <p:bldP spid="55392" grpId="0"/>
      <p:bldP spid="55393" grpId="0"/>
      <p:bldP spid="55394" grpId="0"/>
      <p:bldP spid="55395" grpId="0"/>
      <p:bldP spid="55396" grpId="0"/>
      <p:bldP spid="5539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The Utility-Maximizing Rule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2" y="1827214"/>
            <a:ext cx="7997825" cy="251618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3600">
                <a:latin typeface="Calibri" panose="020F0502020204030204" pitchFamily="34" charset="0"/>
              </a:rPr>
              <a:t>Jevons devised the utility-maximizing rule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this rule states a consumer should reach the same marginal utility per dollar for all products consumed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  <a:hlinkClick r:id="rId2"/>
              </a:rPr>
              <a:t>www.grokkingecon.com</a:t>
            </a:r>
            <a:endParaRPr lang="en-US" sz="320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in mathematical terms: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14689" y="4800600"/>
            <a:ext cx="1958975" cy="887413"/>
            <a:chOff x="1968" y="2640"/>
            <a:chExt cx="1234" cy="559"/>
          </a:xfrm>
        </p:grpSpPr>
        <p:sp>
          <p:nvSpPr>
            <p:cNvPr id="40966" name="Rectangle 5"/>
            <p:cNvSpPr>
              <a:spLocks noChangeArrowheads="1"/>
            </p:cNvSpPr>
            <p:nvPr/>
          </p:nvSpPr>
          <p:spPr bwMode="auto">
            <a:xfrm>
              <a:off x="2016" y="2640"/>
              <a:ext cx="372" cy="22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2300">
                  <a:latin typeface="Verdana" pitchFamily="34" charset="0"/>
                </a:rPr>
                <a:t>MU</a:t>
              </a:r>
              <a:r>
                <a:rPr lang="en-US" sz="2300" baseline="-25000">
                  <a:latin typeface="Verdana" pitchFamily="34" charset="0"/>
                </a:rPr>
                <a:t>1</a:t>
              </a:r>
            </a:p>
          </p:txBody>
        </p:sp>
        <p:sp>
          <p:nvSpPr>
            <p:cNvPr id="40967" name="Rectangle 6"/>
            <p:cNvSpPr>
              <a:spLocks noChangeArrowheads="1"/>
            </p:cNvSpPr>
            <p:nvPr/>
          </p:nvSpPr>
          <p:spPr bwMode="auto">
            <a:xfrm>
              <a:off x="2112" y="2976"/>
              <a:ext cx="191" cy="22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2300">
                  <a:latin typeface="Verdana" pitchFamily="34" charset="0"/>
                </a:rPr>
                <a:t>P</a:t>
              </a:r>
              <a:r>
                <a:rPr lang="en-US" sz="2300" baseline="-25000">
                  <a:latin typeface="Verdana" pitchFamily="34" charset="0"/>
                </a:rPr>
                <a:t>1</a:t>
              </a:r>
            </a:p>
          </p:txBody>
        </p:sp>
        <p:sp>
          <p:nvSpPr>
            <p:cNvPr id="40968" name="Rectangle 7"/>
            <p:cNvSpPr>
              <a:spLocks noChangeArrowheads="1"/>
            </p:cNvSpPr>
            <p:nvPr/>
          </p:nvSpPr>
          <p:spPr bwMode="auto">
            <a:xfrm>
              <a:off x="2743" y="2659"/>
              <a:ext cx="372" cy="22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2300">
                  <a:latin typeface="Verdana" pitchFamily="34" charset="0"/>
                </a:rPr>
                <a:t>MU</a:t>
              </a:r>
              <a:r>
                <a:rPr lang="en-US" sz="2300" baseline="-25000">
                  <a:latin typeface="Verdana" pitchFamily="34" charset="0"/>
                </a:rPr>
                <a:t>2</a:t>
              </a:r>
            </a:p>
          </p:txBody>
        </p:sp>
        <p:sp>
          <p:nvSpPr>
            <p:cNvPr id="40969" name="Rectangle 8"/>
            <p:cNvSpPr>
              <a:spLocks noChangeArrowheads="1"/>
            </p:cNvSpPr>
            <p:nvPr/>
          </p:nvSpPr>
          <p:spPr bwMode="auto">
            <a:xfrm>
              <a:off x="2841" y="2976"/>
              <a:ext cx="231" cy="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2300">
                  <a:latin typeface="Verdana" pitchFamily="34" charset="0"/>
                </a:rPr>
                <a:t>P</a:t>
              </a:r>
              <a:r>
                <a:rPr lang="en-US" sz="2300" baseline="-25000">
                  <a:latin typeface="Verdana" pitchFamily="34" charset="0"/>
                </a:rPr>
                <a:t>2</a:t>
              </a:r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>
              <a:off x="2501" y="2784"/>
              <a:ext cx="151" cy="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2300">
                  <a:latin typeface="Verdana" pitchFamily="34" charset="0"/>
                </a:rPr>
                <a:t>=</a:t>
              </a:r>
              <a:endParaRPr lang="en-US" sz="2300" baseline="-25000">
                <a:latin typeface="Verdana" pitchFamily="34" charset="0"/>
              </a:endParaRPr>
            </a:p>
          </p:txBody>
        </p:sp>
        <p:sp>
          <p:nvSpPr>
            <p:cNvPr id="40971" name="Line 10"/>
            <p:cNvSpPr>
              <a:spLocks noChangeShapeType="1"/>
            </p:cNvSpPr>
            <p:nvPr/>
          </p:nvSpPr>
          <p:spPr bwMode="auto">
            <a:xfrm>
              <a:off x="1968" y="2928"/>
              <a:ext cx="47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CA"/>
            </a:p>
          </p:txBody>
        </p:sp>
        <p:sp>
          <p:nvSpPr>
            <p:cNvPr id="40972" name="Line 11"/>
            <p:cNvSpPr>
              <a:spLocks noChangeShapeType="1"/>
            </p:cNvSpPr>
            <p:nvPr/>
          </p:nvSpPr>
          <p:spPr bwMode="auto">
            <a:xfrm>
              <a:off x="2729" y="2928"/>
              <a:ext cx="47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CA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498725" y="4560888"/>
            <a:ext cx="466725" cy="86677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965450" y="4846638"/>
            <a:ext cx="509588" cy="58102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475038" y="5156200"/>
            <a:ext cx="509587" cy="271463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984625" y="5289550"/>
            <a:ext cx="471488" cy="138113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695950" y="4841875"/>
            <a:ext cx="471488" cy="590550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6167438" y="5008563"/>
            <a:ext cx="504825" cy="423862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672263" y="5156200"/>
            <a:ext cx="509587" cy="27622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7181850" y="5292725"/>
            <a:ext cx="476250" cy="138113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1996" name="Rectangle 10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1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033713" y="3101975"/>
            <a:ext cx="2333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12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8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4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2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162175" y="3006725"/>
            <a:ext cx="5334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0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1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2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3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4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98675" y="1752600"/>
            <a:ext cx="2530475" cy="1203325"/>
            <a:chOff x="1322" y="1104"/>
            <a:chExt cx="1594" cy="758"/>
          </a:xfrm>
        </p:grpSpPr>
        <p:sp>
          <p:nvSpPr>
            <p:cNvPr id="42052" name="Text Box 16"/>
            <p:cNvSpPr txBox="1">
              <a:spLocks noChangeArrowheads="1"/>
            </p:cNvSpPr>
            <p:nvPr/>
          </p:nvSpPr>
          <p:spPr bwMode="auto">
            <a:xfrm>
              <a:off x="1712" y="1104"/>
              <a:ext cx="93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Cups of Cappuccino</a:t>
              </a:r>
            </a:p>
            <a:p>
              <a:pPr algn="ctr" eaLnBrk="0" hangingPunct="0"/>
              <a:r>
                <a:rPr lang="en-US" sz="1200" b="1">
                  <a:latin typeface="Tahoma" pitchFamily="34" charset="0"/>
                </a:rPr>
                <a:t>(price = $1)</a:t>
              </a:r>
            </a:p>
          </p:txBody>
        </p:sp>
        <p:sp>
          <p:nvSpPr>
            <p:cNvPr id="42053" name="Text Box 17"/>
            <p:cNvSpPr txBox="1">
              <a:spLocks noChangeArrowheads="1"/>
            </p:cNvSpPr>
            <p:nvPr/>
          </p:nvSpPr>
          <p:spPr bwMode="auto">
            <a:xfrm>
              <a:off x="1322" y="1382"/>
              <a:ext cx="42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Quantity</a:t>
              </a:r>
            </a:p>
          </p:txBody>
        </p:sp>
        <p:sp>
          <p:nvSpPr>
            <p:cNvPr id="42054" name="Text Box 18"/>
            <p:cNvSpPr txBox="1">
              <a:spLocks noChangeArrowheads="1"/>
            </p:cNvSpPr>
            <p:nvPr/>
          </p:nvSpPr>
          <p:spPr bwMode="auto">
            <a:xfrm>
              <a:off x="1794" y="1382"/>
              <a:ext cx="384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(MU</a:t>
              </a:r>
              <a:r>
                <a:rPr lang="en-US" sz="1000" b="1" baseline="-25000">
                  <a:latin typeface="Tahoma" pitchFamily="34" charset="0"/>
                </a:rPr>
                <a:t>1</a:t>
              </a:r>
              <a:r>
                <a:rPr lang="en-US" sz="1000" b="1">
                  <a:latin typeface="Tahoma" pitchFamily="34" charset="0"/>
                </a:rPr>
                <a:t>)</a:t>
              </a:r>
            </a:p>
            <a:p>
              <a:pPr algn="ctr" eaLnBrk="0" hangingPunct="0"/>
              <a:endParaRPr lang="en-US" sz="1000" b="1">
                <a:latin typeface="Tahoma" pitchFamily="34" charset="0"/>
              </a:endParaRP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(utils)</a:t>
              </a:r>
            </a:p>
          </p:txBody>
        </p:sp>
        <p:sp>
          <p:nvSpPr>
            <p:cNvPr id="42055" name="Text Box 19"/>
            <p:cNvSpPr txBox="1">
              <a:spLocks noChangeArrowheads="1"/>
            </p:cNvSpPr>
            <p:nvPr/>
          </p:nvSpPr>
          <p:spPr bwMode="auto">
            <a:xfrm>
              <a:off x="2082" y="1382"/>
              <a:ext cx="834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per $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(MU</a:t>
              </a:r>
              <a:r>
                <a:rPr lang="en-US" sz="1000" b="1" baseline="-25000">
                  <a:latin typeface="Tahoma" pitchFamily="34" charset="0"/>
                </a:rPr>
                <a:t>1</a:t>
              </a:r>
              <a:r>
                <a:rPr lang="en-US" sz="1000" b="1">
                  <a:latin typeface="Tahoma" pitchFamily="34" charset="0"/>
                </a:rPr>
                <a:t>/P</a:t>
              </a:r>
              <a:r>
                <a:rPr lang="en-US" sz="1000" b="1" baseline="-25000">
                  <a:latin typeface="Tahoma" pitchFamily="34" charset="0"/>
                </a:rPr>
                <a:t>1</a:t>
              </a:r>
              <a:r>
                <a:rPr lang="en-US" sz="1000" b="1">
                  <a:latin typeface="Tahoma" pitchFamily="34" charset="0"/>
                </a:rPr>
                <a:t>=MU</a:t>
              </a:r>
              <a:r>
                <a:rPr lang="en-US" sz="1000" b="1" baseline="-25000">
                  <a:latin typeface="Tahoma" pitchFamily="34" charset="0"/>
                </a:rPr>
                <a:t>1</a:t>
              </a:r>
              <a:r>
                <a:rPr lang="en-US" sz="1000" b="1">
                  <a:latin typeface="Tahoma" pitchFamily="34" charset="0"/>
                </a:rPr>
                <a:t>/$1)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(utils per $)</a:t>
              </a:r>
            </a:p>
          </p:txBody>
        </p:sp>
      </p:grp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33813" y="3101975"/>
            <a:ext cx="228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12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8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4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2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58963" y="4191000"/>
            <a:ext cx="2636837" cy="1676400"/>
            <a:chOff x="1171" y="2640"/>
            <a:chExt cx="1661" cy="1056"/>
          </a:xfrm>
        </p:grpSpPr>
        <p:sp>
          <p:nvSpPr>
            <p:cNvPr id="42032" name="Text Box 22"/>
            <p:cNvSpPr txBox="1">
              <a:spLocks noChangeArrowheads="1"/>
            </p:cNvSpPr>
            <p:nvPr/>
          </p:nvSpPr>
          <p:spPr bwMode="auto">
            <a:xfrm>
              <a:off x="1776" y="2640"/>
              <a:ext cx="60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Cappuccinos</a:t>
              </a:r>
            </a:p>
          </p:txBody>
        </p:sp>
        <p:sp>
          <p:nvSpPr>
            <p:cNvPr id="42033" name="Line 23"/>
            <p:cNvSpPr>
              <a:spLocks noChangeShapeType="1"/>
            </p:cNvSpPr>
            <p:nvPr/>
          </p:nvSpPr>
          <p:spPr bwMode="auto">
            <a:xfrm>
              <a:off x="1503" y="3416"/>
              <a:ext cx="1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34" name="Line 24"/>
            <p:cNvSpPr>
              <a:spLocks noChangeShapeType="1"/>
            </p:cNvSpPr>
            <p:nvPr/>
          </p:nvSpPr>
          <p:spPr bwMode="auto">
            <a:xfrm>
              <a:off x="1868" y="341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35" name="Line 25"/>
            <p:cNvSpPr>
              <a:spLocks noChangeShapeType="1"/>
            </p:cNvSpPr>
            <p:nvPr/>
          </p:nvSpPr>
          <p:spPr bwMode="auto">
            <a:xfrm>
              <a:off x="2189" y="3413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36" name="Line 26"/>
            <p:cNvSpPr>
              <a:spLocks noChangeShapeType="1"/>
            </p:cNvSpPr>
            <p:nvPr/>
          </p:nvSpPr>
          <p:spPr bwMode="auto">
            <a:xfrm>
              <a:off x="2510" y="3413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37" name="Line 27"/>
            <p:cNvSpPr>
              <a:spLocks noChangeShapeType="1"/>
            </p:cNvSpPr>
            <p:nvPr/>
          </p:nvSpPr>
          <p:spPr bwMode="auto">
            <a:xfrm>
              <a:off x="2810" y="3419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38" name="Text Box 28"/>
            <p:cNvSpPr txBox="1">
              <a:spLocks noChangeArrowheads="1"/>
            </p:cNvSpPr>
            <p:nvPr/>
          </p:nvSpPr>
          <p:spPr bwMode="auto">
            <a:xfrm>
              <a:off x="1422" y="34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0</a:t>
              </a:r>
            </a:p>
          </p:txBody>
        </p:sp>
        <p:sp>
          <p:nvSpPr>
            <p:cNvPr id="42039" name="Text Box 29"/>
            <p:cNvSpPr txBox="1">
              <a:spLocks noChangeArrowheads="1"/>
            </p:cNvSpPr>
            <p:nvPr/>
          </p:nvSpPr>
          <p:spPr bwMode="auto">
            <a:xfrm>
              <a:off x="1856" y="34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  <p:sp>
          <p:nvSpPr>
            <p:cNvPr id="42040" name="Text Box 30"/>
            <p:cNvSpPr txBox="1">
              <a:spLocks noChangeArrowheads="1"/>
            </p:cNvSpPr>
            <p:nvPr/>
          </p:nvSpPr>
          <p:spPr bwMode="auto">
            <a:xfrm>
              <a:off x="2166" y="348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2</a:t>
              </a:r>
            </a:p>
          </p:txBody>
        </p:sp>
        <p:sp>
          <p:nvSpPr>
            <p:cNvPr id="42041" name="Text Box 31"/>
            <p:cNvSpPr txBox="1">
              <a:spLocks noChangeArrowheads="1"/>
            </p:cNvSpPr>
            <p:nvPr/>
          </p:nvSpPr>
          <p:spPr bwMode="auto">
            <a:xfrm>
              <a:off x="2492" y="34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3</a:t>
              </a:r>
            </a:p>
          </p:txBody>
        </p:sp>
        <p:sp>
          <p:nvSpPr>
            <p:cNvPr id="42042" name="Text Box 32"/>
            <p:cNvSpPr txBox="1">
              <a:spLocks noChangeArrowheads="1"/>
            </p:cNvSpPr>
            <p:nvPr/>
          </p:nvSpPr>
          <p:spPr bwMode="auto">
            <a:xfrm>
              <a:off x="2788" y="34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4</a:t>
              </a:r>
            </a:p>
          </p:txBody>
        </p:sp>
        <p:sp>
          <p:nvSpPr>
            <p:cNvPr id="42043" name="Text Box 33"/>
            <p:cNvSpPr txBox="1">
              <a:spLocks noChangeArrowheads="1"/>
            </p:cNvSpPr>
            <p:nvPr/>
          </p:nvSpPr>
          <p:spPr bwMode="auto">
            <a:xfrm>
              <a:off x="1633" y="3600"/>
              <a:ext cx="78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Cups of Cappuccino</a:t>
              </a:r>
            </a:p>
          </p:txBody>
        </p:sp>
        <p:sp>
          <p:nvSpPr>
            <p:cNvPr id="42044" name="Text Box 34"/>
            <p:cNvSpPr txBox="1">
              <a:spLocks noChangeArrowheads="1"/>
            </p:cNvSpPr>
            <p:nvPr/>
          </p:nvSpPr>
          <p:spPr bwMode="auto">
            <a:xfrm rot="-5400000">
              <a:off x="958" y="3046"/>
              <a:ext cx="6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 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Per $ (utils)</a:t>
              </a:r>
            </a:p>
          </p:txBody>
        </p:sp>
        <p:sp>
          <p:nvSpPr>
            <p:cNvPr id="42045" name="Line 35"/>
            <p:cNvSpPr>
              <a:spLocks noChangeShapeType="1"/>
            </p:cNvSpPr>
            <p:nvPr/>
          </p:nvSpPr>
          <p:spPr bwMode="auto">
            <a:xfrm flipH="1">
              <a:off x="1525" y="323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46" name="Line 36"/>
            <p:cNvSpPr>
              <a:spLocks noChangeShapeType="1"/>
            </p:cNvSpPr>
            <p:nvPr/>
          </p:nvSpPr>
          <p:spPr bwMode="auto">
            <a:xfrm flipH="1">
              <a:off x="1525" y="304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47" name="Line 37"/>
            <p:cNvSpPr>
              <a:spLocks noChangeShapeType="1"/>
            </p:cNvSpPr>
            <p:nvPr/>
          </p:nvSpPr>
          <p:spPr bwMode="auto">
            <a:xfrm flipH="1">
              <a:off x="1530" y="286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48" name="Text Box 38"/>
            <p:cNvSpPr txBox="1">
              <a:spLocks noChangeArrowheads="1"/>
            </p:cNvSpPr>
            <p:nvPr/>
          </p:nvSpPr>
          <p:spPr bwMode="auto">
            <a:xfrm>
              <a:off x="1438" y="3207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4</a:t>
              </a:r>
            </a:p>
          </p:txBody>
        </p:sp>
        <p:sp>
          <p:nvSpPr>
            <p:cNvPr id="42049" name="Text Box 39"/>
            <p:cNvSpPr txBox="1">
              <a:spLocks noChangeArrowheads="1"/>
            </p:cNvSpPr>
            <p:nvPr/>
          </p:nvSpPr>
          <p:spPr bwMode="auto">
            <a:xfrm>
              <a:off x="1432" y="300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8</a:t>
              </a:r>
            </a:p>
          </p:txBody>
        </p:sp>
        <p:sp>
          <p:nvSpPr>
            <p:cNvPr id="42050" name="Text Box 40"/>
            <p:cNvSpPr txBox="1">
              <a:spLocks noChangeArrowheads="1"/>
            </p:cNvSpPr>
            <p:nvPr/>
          </p:nvSpPr>
          <p:spPr bwMode="auto">
            <a:xfrm>
              <a:off x="1388" y="2828"/>
              <a:ext cx="8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12</a:t>
              </a:r>
            </a:p>
          </p:txBody>
        </p:sp>
        <p:sp>
          <p:nvSpPr>
            <p:cNvPr id="42051" name="Line 41"/>
            <p:cNvSpPr>
              <a:spLocks noChangeShapeType="1"/>
            </p:cNvSpPr>
            <p:nvPr/>
          </p:nvSpPr>
          <p:spPr bwMode="auto">
            <a:xfrm flipV="1">
              <a:off x="1574" y="2835"/>
              <a:ext cx="0" cy="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6005513" y="3101975"/>
            <a:ext cx="2333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16</a:t>
            </a:r>
          </a:p>
          <a:p>
            <a:pPr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12</a:t>
            </a:r>
          </a:p>
          <a:p>
            <a:pPr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8</a:t>
            </a:r>
          </a:p>
          <a:p>
            <a:pPr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4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5133975" y="3006725"/>
            <a:ext cx="5334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0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1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2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3</a:t>
            </a:r>
          </a:p>
          <a:p>
            <a:pPr algn="ctr" eaLnBrk="0" hangingPunct="0">
              <a:lnSpc>
                <a:spcPct val="125000"/>
              </a:lnSpc>
            </a:pPr>
            <a:r>
              <a:rPr lang="en-US" sz="1000" b="1">
                <a:latin typeface="Tahoma" pitchFamily="34" charset="0"/>
              </a:rPr>
              <a:t>4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070475" y="1752600"/>
            <a:ext cx="2530475" cy="1203325"/>
            <a:chOff x="3194" y="1104"/>
            <a:chExt cx="1594" cy="758"/>
          </a:xfrm>
        </p:grpSpPr>
        <p:sp>
          <p:nvSpPr>
            <p:cNvPr id="42028" name="Text Box 45"/>
            <p:cNvSpPr txBox="1">
              <a:spLocks noChangeArrowheads="1"/>
            </p:cNvSpPr>
            <p:nvPr/>
          </p:nvSpPr>
          <p:spPr bwMode="auto">
            <a:xfrm>
              <a:off x="3683" y="1104"/>
              <a:ext cx="744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Danish Pastries</a:t>
              </a:r>
            </a:p>
            <a:p>
              <a:pPr algn="ctr" eaLnBrk="0" hangingPunct="0"/>
              <a:r>
                <a:rPr lang="en-US" sz="1200" b="1">
                  <a:latin typeface="Tahoma" pitchFamily="34" charset="0"/>
                </a:rPr>
                <a:t>(price = $2)</a:t>
              </a:r>
            </a:p>
          </p:txBody>
        </p:sp>
        <p:sp>
          <p:nvSpPr>
            <p:cNvPr id="42029" name="Text Box 46"/>
            <p:cNvSpPr txBox="1">
              <a:spLocks noChangeArrowheads="1"/>
            </p:cNvSpPr>
            <p:nvPr/>
          </p:nvSpPr>
          <p:spPr bwMode="auto">
            <a:xfrm>
              <a:off x="3194" y="1382"/>
              <a:ext cx="42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Quantity</a:t>
              </a:r>
            </a:p>
          </p:txBody>
        </p:sp>
        <p:sp>
          <p:nvSpPr>
            <p:cNvPr id="42030" name="Text Box 47"/>
            <p:cNvSpPr txBox="1">
              <a:spLocks noChangeArrowheads="1"/>
            </p:cNvSpPr>
            <p:nvPr/>
          </p:nvSpPr>
          <p:spPr bwMode="auto">
            <a:xfrm>
              <a:off x="3666" y="1382"/>
              <a:ext cx="384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(MU</a:t>
              </a:r>
              <a:r>
                <a:rPr lang="en-US" sz="1000" b="1" baseline="-25000">
                  <a:latin typeface="Tahoma" pitchFamily="34" charset="0"/>
                </a:rPr>
                <a:t>2</a:t>
              </a:r>
              <a:r>
                <a:rPr lang="en-US" sz="1000" b="1">
                  <a:latin typeface="Tahoma" pitchFamily="34" charset="0"/>
                </a:rPr>
                <a:t>)</a:t>
              </a:r>
            </a:p>
            <a:p>
              <a:pPr algn="ctr" eaLnBrk="0" hangingPunct="0"/>
              <a:endParaRPr lang="en-US" sz="1000" b="1">
                <a:latin typeface="Tahoma" pitchFamily="34" charset="0"/>
              </a:endParaRP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(utils)</a:t>
              </a:r>
            </a:p>
          </p:txBody>
        </p:sp>
        <p:sp>
          <p:nvSpPr>
            <p:cNvPr id="42031" name="Text Box 48"/>
            <p:cNvSpPr txBox="1">
              <a:spLocks noChangeArrowheads="1"/>
            </p:cNvSpPr>
            <p:nvPr/>
          </p:nvSpPr>
          <p:spPr bwMode="auto">
            <a:xfrm>
              <a:off x="3954" y="1382"/>
              <a:ext cx="834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per $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(MU</a:t>
              </a:r>
              <a:r>
                <a:rPr lang="en-US" sz="1000" b="1" baseline="-25000">
                  <a:latin typeface="Tahoma" pitchFamily="34" charset="0"/>
                </a:rPr>
                <a:t>2</a:t>
              </a:r>
              <a:r>
                <a:rPr lang="en-US" sz="1000" b="1">
                  <a:latin typeface="Tahoma" pitchFamily="34" charset="0"/>
                </a:rPr>
                <a:t>/P</a:t>
              </a:r>
              <a:r>
                <a:rPr lang="en-US" sz="1000" b="1" baseline="-25000">
                  <a:latin typeface="Tahoma" pitchFamily="34" charset="0"/>
                </a:rPr>
                <a:t>2</a:t>
              </a:r>
              <a:r>
                <a:rPr lang="en-US" sz="1000" b="1">
                  <a:latin typeface="Tahoma" pitchFamily="34" charset="0"/>
                </a:rPr>
                <a:t>=MU</a:t>
              </a:r>
              <a:r>
                <a:rPr lang="en-US" sz="1000" b="1" baseline="-25000">
                  <a:latin typeface="Tahoma" pitchFamily="34" charset="0"/>
                </a:rPr>
                <a:t>2</a:t>
              </a:r>
              <a:r>
                <a:rPr lang="en-US" sz="1000" b="1">
                  <a:latin typeface="Tahoma" pitchFamily="34" charset="0"/>
                </a:rPr>
                <a:t>/$2)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(utils per $)</a:t>
              </a:r>
            </a:p>
          </p:txBody>
        </p:sp>
      </p:grp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6886575" y="3101975"/>
            <a:ext cx="11906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8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6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4</a:t>
            </a:r>
          </a:p>
          <a:p>
            <a:pPr algn="r" eaLnBrk="0" hangingPunct="0">
              <a:lnSpc>
                <a:spcPct val="125000"/>
              </a:lnSpc>
              <a:tabLst>
                <a:tab pos="166688" algn="r"/>
              </a:tabLst>
            </a:pPr>
            <a:r>
              <a:rPr lang="en-US" sz="1000" b="1">
                <a:latin typeface="Tahoma" pitchFamily="34" charset="0"/>
              </a:rPr>
              <a:t>	2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059363" y="4198938"/>
            <a:ext cx="2636837" cy="1676400"/>
            <a:chOff x="3187" y="2645"/>
            <a:chExt cx="1661" cy="1056"/>
          </a:xfrm>
        </p:grpSpPr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3519" y="3421"/>
              <a:ext cx="1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3884" y="341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>
              <a:off x="4205" y="3409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>
              <a:off x="4526" y="3409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4826" y="3415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13" name="Text Box 56"/>
            <p:cNvSpPr txBox="1">
              <a:spLocks noChangeArrowheads="1"/>
            </p:cNvSpPr>
            <p:nvPr/>
          </p:nvSpPr>
          <p:spPr bwMode="auto">
            <a:xfrm>
              <a:off x="3438" y="349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0</a:t>
              </a:r>
            </a:p>
          </p:txBody>
        </p:sp>
        <p:sp>
          <p:nvSpPr>
            <p:cNvPr id="42014" name="Text Box 57"/>
            <p:cNvSpPr txBox="1">
              <a:spLocks noChangeArrowheads="1"/>
            </p:cNvSpPr>
            <p:nvPr/>
          </p:nvSpPr>
          <p:spPr bwMode="auto">
            <a:xfrm>
              <a:off x="3872" y="349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  <p:sp>
          <p:nvSpPr>
            <p:cNvPr id="42015" name="Text Box 58"/>
            <p:cNvSpPr txBox="1">
              <a:spLocks noChangeArrowheads="1"/>
            </p:cNvSpPr>
            <p:nvPr/>
          </p:nvSpPr>
          <p:spPr bwMode="auto">
            <a:xfrm>
              <a:off x="4182" y="3490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2</a:t>
              </a:r>
            </a:p>
          </p:txBody>
        </p:sp>
        <p:sp>
          <p:nvSpPr>
            <p:cNvPr id="42016" name="Text Box 59"/>
            <p:cNvSpPr txBox="1">
              <a:spLocks noChangeArrowheads="1"/>
            </p:cNvSpPr>
            <p:nvPr/>
          </p:nvSpPr>
          <p:spPr bwMode="auto">
            <a:xfrm>
              <a:off x="4508" y="349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3</a:t>
              </a:r>
            </a:p>
          </p:txBody>
        </p:sp>
        <p:sp>
          <p:nvSpPr>
            <p:cNvPr id="42017" name="Text Box 60"/>
            <p:cNvSpPr txBox="1">
              <a:spLocks noChangeArrowheads="1"/>
            </p:cNvSpPr>
            <p:nvPr/>
          </p:nvSpPr>
          <p:spPr bwMode="auto">
            <a:xfrm>
              <a:off x="4804" y="349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000">
                  <a:latin typeface="Tahoma" pitchFamily="34" charset="0"/>
                </a:rPr>
                <a:t>4</a:t>
              </a:r>
            </a:p>
          </p:txBody>
        </p:sp>
        <p:sp>
          <p:nvSpPr>
            <p:cNvPr id="42018" name="Text Box 61"/>
            <p:cNvSpPr txBox="1">
              <a:spLocks noChangeArrowheads="1"/>
            </p:cNvSpPr>
            <p:nvPr/>
          </p:nvSpPr>
          <p:spPr bwMode="auto">
            <a:xfrm>
              <a:off x="3880" y="3605"/>
              <a:ext cx="323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Pastries</a:t>
              </a:r>
            </a:p>
          </p:txBody>
        </p:sp>
        <p:sp>
          <p:nvSpPr>
            <p:cNvPr id="42019" name="Text Box 62"/>
            <p:cNvSpPr txBox="1">
              <a:spLocks noChangeArrowheads="1"/>
            </p:cNvSpPr>
            <p:nvPr/>
          </p:nvSpPr>
          <p:spPr bwMode="auto">
            <a:xfrm>
              <a:off x="3740" y="2645"/>
              <a:ext cx="719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200" b="1"/>
                <a:t>Danish Pastries</a:t>
              </a:r>
            </a:p>
          </p:txBody>
        </p:sp>
        <p:sp>
          <p:nvSpPr>
            <p:cNvPr id="42020" name="Text Box 63"/>
            <p:cNvSpPr txBox="1">
              <a:spLocks noChangeArrowheads="1"/>
            </p:cNvSpPr>
            <p:nvPr/>
          </p:nvSpPr>
          <p:spPr bwMode="auto">
            <a:xfrm rot="-5400000">
              <a:off x="2974" y="3051"/>
              <a:ext cx="6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Marginal Utility</a:t>
              </a:r>
            </a:p>
            <a:p>
              <a:pPr algn="ctr" eaLnBrk="0" hangingPunct="0"/>
              <a:r>
                <a:rPr lang="en-US" sz="1000" b="1">
                  <a:latin typeface="Tahoma" pitchFamily="34" charset="0"/>
                </a:rPr>
                <a:t>Per $ (utils)</a:t>
              </a:r>
            </a:p>
          </p:txBody>
        </p:sp>
        <p:sp>
          <p:nvSpPr>
            <p:cNvPr id="42021" name="Line 64"/>
            <p:cNvSpPr>
              <a:spLocks noChangeShapeType="1"/>
            </p:cNvSpPr>
            <p:nvPr/>
          </p:nvSpPr>
          <p:spPr bwMode="auto">
            <a:xfrm flipH="1">
              <a:off x="3541" y="3241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22" name="Line 65"/>
            <p:cNvSpPr>
              <a:spLocks noChangeShapeType="1"/>
            </p:cNvSpPr>
            <p:nvPr/>
          </p:nvSpPr>
          <p:spPr bwMode="auto">
            <a:xfrm flipH="1">
              <a:off x="3541" y="3053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23" name="Line 66"/>
            <p:cNvSpPr>
              <a:spLocks noChangeShapeType="1"/>
            </p:cNvSpPr>
            <p:nvPr/>
          </p:nvSpPr>
          <p:spPr bwMode="auto">
            <a:xfrm flipH="1">
              <a:off x="3546" y="2873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24" name="Text Box 67"/>
            <p:cNvSpPr txBox="1">
              <a:spLocks noChangeArrowheads="1"/>
            </p:cNvSpPr>
            <p:nvPr/>
          </p:nvSpPr>
          <p:spPr bwMode="auto">
            <a:xfrm>
              <a:off x="3454" y="3212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4</a:t>
              </a:r>
            </a:p>
          </p:txBody>
        </p:sp>
        <p:sp>
          <p:nvSpPr>
            <p:cNvPr id="42025" name="Text Box 68"/>
            <p:cNvSpPr txBox="1">
              <a:spLocks noChangeArrowheads="1"/>
            </p:cNvSpPr>
            <p:nvPr/>
          </p:nvSpPr>
          <p:spPr bwMode="auto">
            <a:xfrm>
              <a:off x="3448" y="301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8</a:t>
              </a:r>
            </a:p>
          </p:txBody>
        </p:sp>
        <p:sp>
          <p:nvSpPr>
            <p:cNvPr id="42026" name="Text Box 69"/>
            <p:cNvSpPr txBox="1">
              <a:spLocks noChangeArrowheads="1"/>
            </p:cNvSpPr>
            <p:nvPr/>
          </p:nvSpPr>
          <p:spPr bwMode="auto">
            <a:xfrm>
              <a:off x="3404" y="2833"/>
              <a:ext cx="8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000">
                  <a:latin typeface="Tahoma" pitchFamily="34" charset="0"/>
                </a:rPr>
                <a:t>12</a:t>
              </a:r>
            </a:p>
          </p:txBody>
        </p:sp>
        <p:sp>
          <p:nvSpPr>
            <p:cNvPr id="42027" name="Line 70"/>
            <p:cNvSpPr>
              <a:spLocks noChangeShapeType="1"/>
            </p:cNvSpPr>
            <p:nvPr/>
          </p:nvSpPr>
          <p:spPr bwMode="auto">
            <a:xfrm flipV="1">
              <a:off x="3590" y="2840"/>
              <a:ext cx="0" cy="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325563"/>
          </a:xfrm>
        </p:spPr>
        <p:txBody>
          <a:bodyPr>
            <a:normAutofit/>
          </a:bodyPr>
          <a:lstStyle/>
          <a:p>
            <a:r>
              <a:rPr lang="en-US" sz="5000">
                <a:latin typeface="+mn-lt"/>
              </a:rPr>
              <a:t>Applying the Rule </a:t>
            </a:r>
            <a:br>
              <a:rPr lang="en-US" sz="5000">
                <a:latin typeface="+mn-lt"/>
              </a:rPr>
            </a:br>
            <a:r>
              <a:rPr lang="en-US" sz="2400" b="1">
                <a:solidFill>
                  <a:srgbClr val="276F57"/>
                </a:solidFill>
                <a:latin typeface="+mn-lt"/>
              </a:rPr>
              <a:t>FIGURE B</a:t>
            </a:r>
            <a:endParaRPr lang="en-CA" sz="2400" b="1">
              <a:solidFill>
                <a:srgbClr val="276F57"/>
              </a:solidFill>
              <a:latin typeface="+mn-lt"/>
            </a:endParaRPr>
          </a:p>
        </p:txBody>
      </p:sp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0C370E58-E737-4218-AAF5-11F9427297C4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4241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8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8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8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8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8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8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8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8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8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8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8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8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8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8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8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indefinite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indefinite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indefinite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9" dur="indefinite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1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4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5" dur="indefinite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7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indefinite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indefinite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2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3" dur="indefinite"/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5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6" dur="indefinite"/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8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9" dur="indefinite"/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1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indefinite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indefinite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7" dur="indefinite"/>
                                        <p:tgtEl>
                                          <p:spTgt spid="58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9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0" dur="indefinite"/>
                                        <p:tgtEl>
                                          <p:spTgt spid="58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2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3" dur="indefinite"/>
                                        <p:tgtEl>
                                          <p:spTgt spid="58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  <p:bldP spid="58372" grpId="0" animBg="1"/>
      <p:bldP spid="58373" grpId="0" animBg="1"/>
      <p:bldP spid="58374" grpId="0" animBg="1"/>
      <p:bldP spid="58375" grpId="0" animBg="1"/>
      <p:bldP spid="58376" grpId="0" animBg="1"/>
      <p:bldP spid="58377" grpId="0" animBg="1"/>
      <p:bldP spid="58382" grpId="0" build="allAtOnce"/>
      <p:bldP spid="58411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by McGraw-Hill Ryerson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36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981" y="272698"/>
            <a:ext cx="6321669" cy="4975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5464177"/>
            <a:ext cx="3829050" cy="1257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13538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853354" y="5789258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085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by McGraw-Hill Ryerson Ltd.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124-D427-4974-94C9-EE75BB4A156D}" type="slidenum">
              <a:rPr lang="en-CA" smtClean="0"/>
              <a:t>37</a:t>
            </a:fld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767" y="195646"/>
            <a:ext cx="5716832" cy="4822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5464177"/>
            <a:ext cx="3829050" cy="12573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26826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684226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008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by McGraw-Hill Ryerson Ltd.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124-D427-4974-94C9-EE75BB4A156D}" type="slidenum">
              <a:rPr lang="en-CA" smtClean="0"/>
              <a:t>38</a:t>
            </a:fld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20" y="224204"/>
            <a:ext cx="5817211" cy="4769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5464177"/>
            <a:ext cx="3829050" cy="12573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52470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829908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201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by McGraw-Hill Ryerson Ltd.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C124-D427-4974-94C9-EE75BB4A156D}" type="slidenum">
              <a:rPr lang="en-CA" smtClean="0"/>
              <a:t>39</a:t>
            </a:fld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774" y="0"/>
            <a:ext cx="5626190" cy="5099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162" y="5464177"/>
            <a:ext cx="3829050" cy="12573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28950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842488" y="5802923"/>
            <a:ext cx="773724" cy="91855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35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What Is Demand?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 fontScale="77500" lnSpcReduction="20000"/>
          </a:bodyPr>
          <a:lstStyle/>
          <a:p>
            <a:pPr marL="0" indent="0">
              <a:buSzPct val="60000"/>
              <a:buNone/>
            </a:pPr>
            <a:r>
              <a:rPr lang="en-US" sz="3600" u="sng">
                <a:latin typeface="Calibri" panose="020F0502020204030204" pitchFamily="34" charset="0"/>
              </a:rPr>
              <a:t>Demand</a:t>
            </a:r>
            <a:r>
              <a:rPr lang="en-US" sz="3600">
                <a:latin typeface="Calibri" panose="020F0502020204030204" pitchFamily="34" charset="0"/>
              </a:rPr>
              <a:t>: is a relationship between a product’s price and quantity demanded.</a:t>
            </a:r>
          </a:p>
          <a:p>
            <a:pPr lvl="1">
              <a:buSzPct val="60000"/>
            </a:pPr>
            <a:r>
              <a:rPr lang="en-US" sz="2900" u="sng">
                <a:latin typeface="Calibri" panose="020F0502020204030204" pitchFamily="34" charset="0"/>
              </a:rPr>
              <a:t>Quantity demanded</a:t>
            </a:r>
            <a:r>
              <a:rPr lang="en-US" sz="2900">
                <a:latin typeface="Calibri" panose="020F0502020204030204" pitchFamily="34" charset="0"/>
              </a:rPr>
              <a:t>:  the amount of a product consumers are willing to purchase at each price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Demand is shown using a </a:t>
            </a:r>
            <a:r>
              <a:rPr lang="en-US" sz="3200" u="sng">
                <a:latin typeface="Calibri" panose="020F0502020204030204" pitchFamily="34" charset="0"/>
              </a:rPr>
              <a:t>schedule</a:t>
            </a:r>
            <a:r>
              <a:rPr lang="en-US" sz="3200">
                <a:latin typeface="Calibri" panose="020F0502020204030204" pitchFamily="34" charset="0"/>
              </a:rPr>
              <a:t>:  a table that shows possible combinations of prices and quantities demanded of a product or </a:t>
            </a:r>
            <a:r>
              <a:rPr lang="en-US" sz="3200" u="sng">
                <a:latin typeface="Calibri" panose="020F0502020204030204" pitchFamily="34" charset="0"/>
              </a:rPr>
              <a:t>curve</a:t>
            </a:r>
            <a:r>
              <a:rPr lang="en-US" sz="3200">
                <a:latin typeface="Calibri" panose="020F0502020204030204" pitchFamily="34" charset="0"/>
              </a:rPr>
              <a:t>:  a graph that expresses possible combinations of prices and quantities demanded of a product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The </a:t>
            </a:r>
            <a:r>
              <a:rPr lang="en-US" sz="3200" u="sng">
                <a:latin typeface="Calibri" panose="020F0502020204030204" pitchFamily="34" charset="0"/>
              </a:rPr>
              <a:t>law of demand</a:t>
            </a:r>
            <a:r>
              <a:rPr lang="en-US" sz="3200">
                <a:latin typeface="Calibri" panose="020F0502020204030204" pitchFamily="34" charset="0"/>
              </a:rPr>
              <a:t>: states that price and quantity demanded are inversely related.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u="sng">
                <a:latin typeface="Calibri" panose="020F0502020204030204" pitchFamily="34" charset="0"/>
              </a:rPr>
              <a:t>Market demand</a:t>
            </a:r>
            <a:r>
              <a:rPr lang="en-US" sz="3200">
                <a:latin typeface="Calibri" panose="020F0502020204030204" pitchFamily="34" charset="0"/>
              </a:rPr>
              <a:t>: is the sum of quantities demanded by all consumers in a market.</a:t>
            </a:r>
          </a:p>
          <a:p>
            <a:pPr lvl="1">
              <a:buFontTx/>
              <a:buChar char="•"/>
              <a:defRPr/>
            </a:pPr>
            <a:r>
              <a:rPr lang="en-US" sz="3200">
                <a:hlinkClick r:id="rId3"/>
              </a:rPr>
              <a:t>http://www.investopedia.com/video/play/law-demand/</a:t>
            </a:r>
            <a:endParaRPr lang="en-US" sz="3200"/>
          </a:p>
          <a:p>
            <a:pPr marL="342900" lvl="1" indent="0" eaLnBrk="1" hangingPunct="1">
              <a:buClr>
                <a:srgbClr val="643C6C"/>
              </a:buClr>
              <a:buSzPct val="60000"/>
              <a:buNone/>
            </a:pPr>
            <a:endParaRPr lang="en-US" sz="3200">
              <a:latin typeface="Calibri" panose="020F0502020204030204" pitchFamily="34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Demand Curve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2.1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5400675" y="4610100"/>
            <a:ext cx="2700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13319" name="Group 6"/>
          <p:cNvGrpSpPr>
            <a:grpSpLocks/>
          </p:cNvGrpSpPr>
          <p:nvPr/>
        </p:nvGrpSpPr>
        <p:grpSpPr bwMode="auto">
          <a:xfrm>
            <a:off x="5681663" y="4600575"/>
            <a:ext cx="2200275" cy="90488"/>
            <a:chOff x="3291" y="2898"/>
            <a:chExt cx="1386" cy="57"/>
          </a:xfrm>
        </p:grpSpPr>
        <p:sp>
          <p:nvSpPr>
            <p:cNvPr id="13364" name="Line 7"/>
            <p:cNvSpPr>
              <a:spLocks noChangeShapeType="1"/>
            </p:cNvSpPr>
            <p:nvPr/>
          </p:nvSpPr>
          <p:spPr bwMode="auto">
            <a:xfrm>
              <a:off x="329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5" name="Line 8"/>
            <p:cNvSpPr>
              <a:spLocks noChangeShapeType="1"/>
            </p:cNvSpPr>
            <p:nvPr/>
          </p:nvSpPr>
          <p:spPr bwMode="auto">
            <a:xfrm>
              <a:off x="3408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6" name="Line 9"/>
            <p:cNvSpPr>
              <a:spLocks noChangeShapeType="1"/>
            </p:cNvSpPr>
            <p:nvPr/>
          </p:nvSpPr>
          <p:spPr bwMode="auto">
            <a:xfrm>
              <a:off x="3519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7" name="Line 10"/>
            <p:cNvSpPr>
              <a:spLocks noChangeShapeType="1"/>
            </p:cNvSpPr>
            <p:nvPr/>
          </p:nvSpPr>
          <p:spPr bwMode="auto">
            <a:xfrm>
              <a:off x="363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8" name="Line 11"/>
            <p:cNvSpPr>
              <a:spLocks noChangeShapeType="1"/>
            </p:cNvSpPr>
            <p:nvPr/>
          </p:nvSpPr>
          <p:spPr bwMode="auto">
            <a:xfrm>
              <a:off x="3750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9" name="Line 12"/>
            <p:cNvSpPr>
              <a:spLocks noChangeShapeType="1"/>
            </p:cNvSpPr>
            <p:nvPr/>
          </p:nvSpPr>
          <p:spPr bwMode="auto">
            <a:xfrm>
              <a:off x="3864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0" name="Line 13"/>
            <p:cNvSpPr>
              <a:spLocks noChangeShapeType="1"/>
            </p:cNvSpPr>
            <p:nvPr/>
          </p:nvSpPr>
          <p:spPr bwMode="auto">
            <a:xfrm>
              <a:off x="3978" y="2907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1" name="Line 14"/>
            <p:cNvSpPr>
              <a:spLocks noChangeShapeType="1"/>
            </p:cNvSpPr>
            <p:nvPr/>
          </p:nvSpPr>
          <p:spPr bwMode="auto">
            <a:xfrm>
              <a:off x="4101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2" name="Line 15"/>
            <p:cNvSpPr>
              <a:spLocks noChangeShapeType="1"/>
            </p:cNvSpPr>
            <p:nvPr/>
          </p:nvSpPr>
          <p:spPr bwMode="auto">
            <a:xfrm>
              <a:off x="4212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3" name="Line 16"/>
            <p:cNvSpPr>
              <a:spLocks noChangeShapeType="1"/>
            </p:cNvSpPr>
            <p:nvPr/>
          </p:nvSpPr>
          <p:spPr bwMode="auto">
            <a:xfrm>
              <a:off x="4326" y="290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4" name="Line 17"/>
            <p:cNvSpPr>
              <a:spLocks noChangeShapeType="1"/>
            </p:cNvSpPr>
            <p:nvPr/>
          </p:nvSpPr>
          <p:spPr bwMode="auto">
            <a:xfrm>
              <a:off x="4443" y="289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5" name="Line 18"/>
            <p:cNvSpPr>
              <a:spLocks noChangeShapeType="1"/>
            </p:cNvSpPr>
            <p:nvPr/>
          </p:nvSpPr>
          <p:spPr bwMode="auto">
            <a:xfrm>
              <a:off x="4563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76" name="Line 19"/>
            <p:cNvSpPr>
              <a:spLocks noChangeShapeType="1"/>
            </p:cNvSpPr>
            <p:nvPr/>
          </p:nvSpPr>
          <p:spPr bwMode="auto">
            <a:xfrm>
              <a:off x="4677" y="2901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253038" y="4738688"/>
            <a:ext cx="84137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0</a:t>
            </a:r>
          </a:p>
        </p:txBody>
      </p:sp>
      <p:sp>
        <p:nvSpPr>
          <p:cNvPr id="13321" name="Text Box 21"/>
          <p:cNvSpPr txBox="1">
            <a:spLocks noChangeArrowheads="1"/>
          </p:cNvSpPr>
          <p:nvPr/>
        </p:nvSpPr>
        <p:spPr bwMode="auto">
          <a:xfrm>
            <a:off x="5665788" y="4738688"/>
            <a:ext cx="84137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</a:t>
            </a:r>
          </a:p>
        </p:txBody>
      </p:sp>
      <p:sp>
        <p:nvSpPr>
          <p:cNvPr id="13322" name="Text Box 22"/>
          <p:cNvSpPr txBox="1">
            <a:spLocks noChangeArrowheads="1"/>
          </p:cNvSpPr>
          <p:nvPr/>
        </p:nvSpPr>
        <p:spPr bwMode="auto">
          <a:xfrm>
            <a:off x="6008688" y="4738688"/>
            <a:ext cx="84137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3</a:t>
            </a:r>
          </a:p>
        </p:txBody>
      </p:sp>
      <p:sp>
        <p:nvSpPr>
          <p:cNvPr id="13323" name="Text Box 23"/>
          <p:cNvSpPr txBox="1">
            <a:spLocks noChangeArrowheads="1"/>
          </p:cNvSpPr>
          <p:nvPr/>
        </p:nvSpPr>
        <p:spPr bwMode="auto">
          <a:xfrm>
            <a:off x="6365875" y="4743450"/>
            <a:ext cx="8413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5</a:t>
            </a:r>
          </a:p>
        </p:txBody>
      </p:sp>
      <p:sp>
        <p:nvSpPr>
          <p:cNvPr id="13324" name="Text Box 24"/>
          <p:cNvSpPr txBox="1">
            <a:spLocks noChangeArrowheads="1"/>
          </p:cNvSpPr>
          <p:nvPr/>
        </p:nvSpPr>
        <p:spPr bwMode="auto">
          <a:xfrm>
            <a:off x="6735763" y="4743450"/>
            <a:ext cx="841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7</a:t>
            </a:r>
          </a:p>
        </p:txBody>
      </p:sp>
      <p:sp>
        <p:nvSpPr>
          <p:cNvPr id="13325" name="Text Box 25"/>
          <p:cNvSpPr txBox="1">
            <a:spLocks noChangeArrowheads="1"/>
          </p:cNvSpPr>
          <p:nvPr/>
        </p:nvSpPr>
        <p:spPr bwMode="auto">
          <a:xfrm>
            <a:off x="7102475" y="4729163"/>
            <a:ext cx="84138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9</a:t>
            </a:r>
          </a:p>
        </p:txBody>
      </p:sp>
      <p:sp>
        <p:nvSpPr>
          <p:cNvPr id="13326" name="Text Box 26"/>
          <p:cNvSpPr txBox="1">
            <a:spLocks noChangeArrowheads="1"/>
          </p:cNvSpPr>
          <p:nvPr/>
        </p:nvSpPr>
        <p:spPr bwMode="auto">
          <a:xfrm>
            <a:off x="7410450" y="4738688"/>
            <a:ext cx="16827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11</a:t>
            </a:r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7772400" y="4738688"/>
            <a:ext cx="16827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200" b="1"/>
              <a:t>13</a:t>
            </a:r>
          </a:p>
        </p:txBody>
      </p:sp>
      <p:sp>
        <p:nvSpPr>
          <p:cNvPr id="13328" name="Text Box 28"/>
          <p:cNvSpPr txBox="1">
            <a:spLocks noChangeArrowheads="1"/>
          </p:cNvSpPr>
          <p:nvPr/>
        </p:nvSpPr>
        <p:spPr bwMode="auto">
          <a:xfrm>
            <a:off x="5970588" y="4989513"/>
            <a:ext cx="16732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Demanded</a:t>
            </a:r>
          </a:p>
          <a:p>
            <a:pPr algn="ctr" eaLnBrk="0" hangingPunct="0"/>
            <a:r>
              <a:rPr lang="en-US" sz="1400" b="1"/>
              <a:t>(kg per month)</a:t>
            </a:r>
          </a:p>
        </p:txBody>
      </p:sp>
      <p:sp>
        <p:nvSpPr>
          <p:cNvPr id="13329" name="Text Box 29"/>
          <p:cNvSpPr txBox="1">
            <a:spLocks noChangeArrowheads="1"/>
          </p:cNvSpPr>
          <p:nvPr/>
        </p:nvSpPr>
        <p:spPr bwMode="auto">
          <a:xfrm>
            <a:off x="4592638" y="1828800"/>
            <a:ext cx="35687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Your Demand Curve for Strawberries</a:t>
            </a:r>
          </a:p>
        </p:txBody>
      </p:sp>
      <p:sp>
        <p:nvSpPr>
          <p:cNvPr id="13330" name="Text Box 30"/>
          <p:cNvSpPr txBox="1">
            <a:spLocks noChangeArrowheads="1"/>
          </p:cNvSpPr>
          <p:nvPr/>
        </p:nvSpPr>
        <p:spPr bwMode="auto">
          <a:xfrm>
            <a:off x="1616075" y="2182813"/>
            <a:ext cx="22780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Your Demand Schedule</a:t>
            </a:r>
          </a:p>
          <a:p>
            <a:pPr algn="ctr" eaLnBrk="0" hangingPunct="0"/>
            <a:r>
              <a:rPr lang="en-US" sz="1600" b="1"/>
              <a:t>for Strawberries</a:t>
            </a:r>
          </a:p>
        </p:txBody>
      </p:sp>
      <p:sp>
        <p:nvSpPr>
          <p:cNvPr id="13331" name="Rectangle 31"/>
          <p:cNvSpPr>
            <a:spLocks noChangeArrowheads="1"/>
          </p:cNvSpPr>
          <p:nvPr/>
        </p:nvSpPr>
        <p:spPr bwMode="auto">
          <a:xfrm>
            <a:off x="1905000" y="3317875"/>
            <a:ext cx="158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CA" sz="1200" b="1"/>
          </a:p>
        </p:txBody>
      </p:sp>
      <p:sp>
        <p:nvSpPr>
          <p:cNvPr id="13332" name="Text Box 32"/>
          <p:cNvSpPr txBox="1">
            <a:spLocks noChangeArrowheads="1"/>
          </p:cNvSpPr>
          <p:nvPr/>
        </p:nvSpPr>
        <p:spPr bwMode="auto">
          <a:xfrm>
            <a:off x="2133600" y="2819400"/>
            <a:ext cx="15240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Demanded</a:t>
            </a:r>
          </a:p>
          <a:p>
            <a:pPr algn="ctr" eaLnBrk="0" hangingPunct="0"/>
            <a:r>
              <a:rPr lang="en-US" sz="1400" b="1"/>
              <a:t>(kg per month)</a:t>
            </a:r>
          </a:p>
        </p:txBody>
      </p:sp>
      <p:sp>
        <p:nvSpPr>
          <p:cNvPr id="13333" name="Text Box 33"/>
          <p:cNvSpPr txBox="1">
            <a:spLocks noChangeArrowheads="1"/>
          </p:cNvSpPr>
          <p:nvPr/>
        </p:nvSpPr>
        <p:spPr bwMode="auto">
          <a:xfrm>
            <a:off x="3657600" y="2819400"/>
            <a:ext cx="6858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Point</a:t>
            </a:r>
          </a:p>
          <a:p>
            <a:pPr algn="ctr" eaLnBrk="0" hangingPunct="0"/>
            <a:r>
              <a:rPr lang="en-US" sz="1400" b="1"/>
              <a:t>on graph</a:t>
            </a:r>
          </a:p>
        </p:txBody>
      </p:sp>
      <p:sp>
        <p:nvSpPr>
          <p:cNvPr id="13334" name="Text Box 34"/>
          <p:cNvSpPr txBox="1">
            <a:spLocks noChangeArrowheads="1"/>
          </p:cNvSpPr>
          <p:nvPr/>
        </p:nvSpPr>
        <p:spPr bwMode="auto">
          <a:xfrm>
            <a:off x="1219200" y="2905125"/>
            <a:ext cx="8382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</a:t>
            </a:r>
          </a:p>
          <a:p>
            <a:pPr algn="ctr" eaLnBrk="0" hangingPunct="0"/>
            <a:r>
              <a:rPr lang="en-US" sz="1400" b="1"/>
              <a:t>($ per kg)</a:t>
            </a:r>
          </a:p>
        </p:txBody>
      </p:sp>
      <p:sp>
        <p:nvSpPr>
          <p:cNvPr id="13335" name="Text Box 35"/>
          <p:cNvSpPr txBox="1">
            <a:spLocks noChangeArrowheads="1"/>
          </p:cNvSpPr>
          <p:nvPr/>
        </p:nvSpPr>
        <p:spPr bwMode="auto">
          <a:xfrm>
            <a:off x="1371600" y="3595688"/>
            <a:ext cx="685800" cy="214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$2.50</a:t>
            </a:r>
          </a:p>
        </p:txBody>
      </p:sp>
      <p:sp>
        <p:nvSpPr>
          <p:cNvPr id="13336" name="Text Box 36"/>
          <p:cNvSpPr txBox="1">
            <a:spLocks noChangeArrowheads="1"/>
          </p:cNvSpPr>
          <p:nvPr/>
        </p:nvSpPr>
        <p:spPr bwMode="auto">
          <a:xfrm>
            <a:off x="1524000" y="3898900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2.00</a:t>
            </a:r>
          </a:p>
        </p:txBody>
      </p:sp>
      <p:sp>
        <p:nvSpPr>
          <p:cNvPr id="13337" name="Text Box 37"/>
          <p:cNvSpPr txBox="1">
            <a:spLocks noChangeArrowheads="1"/>
          </p:cNvSpPr>
          <p:nvPr/>
        </p:nvSpPr>
        <p:spPr bwMode="auto">
          <a:xfrm>
            <a:off x="1514475" y="4205288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1.50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667000" y="38989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667000" y="35941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  7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652713" y="4205288"/>
            <a:ext cx="37147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13341" name="Text Box 41"/>
          <p:cNvSpPr txBox="1">
            <a:spLocks noChangeArrowheads="1"/>
          </p:cNvSpPr>
          <p:nvPr/>
        </p:nvSpPr>
        <p:spPr bwMode="auto">
          <a:xfrm rot="-5400000">
            <a:off x="4096545" y="3412331"/>
            <a:ext cx="128111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 ($ per kg)</a:t>
            </a:r>
          </a:p>
        </p:txBody>
      </p:sp>
      <p:sp>
        <p:nvSpPr>
          <p:cNvPr id="13342" name="Line 42"/>
          <p:cNvSpPr>
            <a:spLocks noChangeShapeType="1"/>
          </p:cNvSpPr>
          <p:nvPr/>
        </p:nvSpPr>
        <p:spPr bwMode="auto">
          <a:xfrm flipH="1">
            <a:off x="5448300" y="4167188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343" name="Line 43"/>
          <p:cNvSpPr>
            <a:spLocks noChangeShapeType="1"/>
          </p:cNvSpPr>
          <p:nvPr/>
        </p:nvSpPr>
        <p:spPr bwMode="auto">
          <a:xfrm flipH="1">
            <a:off x="5448300" y="37338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344" name="Line 44"/>
          <p:cNvSpPr>
            <a:spLocks noChangeShapeType="1"/>
          </p:cNvSpPr>
          <p:nvPr/>
        </p:nvSpPr>
        <p:spPr bwMode="auto">
          <a:xfrm flipH="1">
            <a:off x="5443538" y="329565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345" name="Line 45"/>
          <p:cNvSpPr>
            <a:spLocks noChangeShapeType="1"/>
          </p:cNvSpPr>
          <p:nvPr/>
        </p:nvSpPr>
        <p:spPr bwMode="auto">
          <a:xfrm flipH="1">
            <a:off x="5443538" y="2843213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346" name="Line 46"/>
          <p:cNvSpPr>
            <a:spLocks noChangeShapeType="1"/>
          </p:cNvSpPr>
          <p:nvPr/>
        </p:nvSpPr>
        <p:spPr bwMode="auto">
          <a:xfrm flipH="1">
            <a:off x="5434013" y="2405063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347" name="Text Box 47"/>
          <p:cNvSpPr txBox="1">
            <a:spLocks noChangeArrowheads="1"/>
          </p:cNvSpPr>
          <p:nvPr/>
        </p:nvSpPr>
        <p:spPr bwMode="auto">
          <a:xfrm>
            <a:off x="4957763" y="4056063"/>
            <a:ext cx="29527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0.50</a:t>
            </a:r>
          </a:p>
        </p:txBody>
      </p:sp>
      <p:sp>
        <p:nvSpPr>
          <p:cNvPr id="13348" name="Text Box 48"/>
          <p:cNvSpPr txBox="1">
            <a:spLocks noChangeArrowheads="1"/>
          </p:cNvSpPr>
          <p:nvPr/>
        </p:nvSpPr>
        <p:spPr bwMode="auto">
          <a:xfrm>
            <a:off x="4953000" y="3663950"/>
            <a:ext cx="295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1.00</a:t>
            </a:r>
          </a:p>
        </p:txBody>
      </p:sp>
      <p:sp>
        <p:nvSpPr>
          <p:cNvPr id="13349" name="Text Box 49"/>
          <p:cNvSpPr txBox="1">
            <a:spLocks noChangeArrowheads="1"/>
          </p:cNvSpPr>
          <p:nvPr/>
        </p:nvSpPr>
        <p:spPr bwMode="auto">
          <a:xfrm>
            <a:off x="4953000" y="3208338"/>
            <a:ext cx="29527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1.50</a:t>
            </a:r>
          </a:p>
        </p:txBody>
      </p:sp>
      <p:sp>
        <p:nvSpPr>
          <p:cNvPr id="13350" name="Text Box 50"/>
          <p:cNvSpPr txBox="1">
            <a:spLocks noChangeArrowheads="1"/>
          </p:cNvSpPr>
          <p:nvPr/>
        </p:nvSpPr>
        <p:spPr bwMode="auto">
          <a:xfrm>
            <a:off x="4957763" y="2765425"/>
            <a:ext cx="295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2.00</a:t>
            </a:r>
          </a:p>
        </p:txBody>
      </p:sp>
      <p:sp>
        <p:nvSpPr>
          <p:cNvPr id="13351" name="Text Box 51"/>
          <p:cNvSpPr txBox="1">
            <a:spLocks noChangeArrowheads="1"/>
          </p:cNvSpPr>
          <p:nvPr/>
        </p:nvSpPr>
        <p:spPr bwMode="auto">
          <a:xfrm>
            <a:off x="4962525" y="2308225"/>
            <a:ext cx="2952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/>
              <a:t>2.50</a:t>
            </a:r>
          </a:p>
        </p:txBody>
      </p:sp>
      <p:sp>
        <p:nvSpPr>
          <p:cNvPr id="13352" name="Line 52"/>
          <p:cNvSpPr>
            <a:spLocks noChangeShapeType="1"/>
          </p:cNvSpPr>
          <p:nvPr/>
        </p:nvSpPr>
        <p:spPr bwMode="auto">
          <a:xfrm flipV="1">
            <a:off x="5513388" y="22987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6696075" y="2324100"/>
            <a:ext cx="885825" cy="10795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6738938" y="2376488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AutoShape 55"/>
          <p:cNvSpPr>
            <a:spLocks noChangeArrowheads="1"/>
          </p:cNvSpPr>
          <p:nvPr/>
        </p:nvSpPr>
        <p:spPr bwMode="auto">
          <a:xfrm>
            <a:off x="7096125" y="28051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AutoShape 56"/>
          <p:cNvSpPr>
            <a:spLocks noChangeArrowheads="1"/>
          </p:cNvSpPr>
          <p:nvPr/>
        </p:nvSpPr>
        <p:spPr bwMode="auto">
          <a:xfrm>
            <a:off x="7462838" y="32623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7620000" y="3433763"/>
            <a:ext cx="128588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D</a:t>
            </a:r>
            <a:endParaRPr lang="en-US" sz="1400" b="1" baseline="-25000"/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3748088" y="3898900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b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748088" y="3594100"/>
            <a:ext cx="304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a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3733800" y="4205288"/>
            <a:ext cx="3714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6858000" y="2286000"/>
            <a:ext cx="30480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FF0000"/>
                </a:solidFill>
              </a:rPr>
              <a:t>  a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7239000" y="2667000"/>
            <a:ext cx="30480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FF0000"/>
                </a:solidFill>
              </a:rPr>
              <a:t>  b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7620000" y="3124200"/>
            <a:ext cx="37147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/>
              <a:t> </a:t>
            </a:r>
            <a:r>
              <a:rPr lang="en-US" sz="1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166FD211-9068-4282-A8BE-6685D0A5F976}" type="slidenum">
              <a:rPr lang="en-CA" dirty="0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42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422" grpId="0"/>
      <p:bldP spid="16423" grpId="0"/>
      <p:bldP spid="16424" grpId="0"/>
      <p:bldP spid="16437" grpId="0" animBg="1"/>
      <p:bldP spid="16438" grpId="0" animBg="1"/>
      <p:bldP spid="16439" grpId="0" animBg="1"/>
      <p:bldP spid="16440" grpId="0" animBg="1"/>
      <p:bldP spid="16441" grpId="0"/>
      <p:bldP spid="16442" grpId="0"/>
      <p:bldP spid="16443" grpId="0"/>
      <p:bldP spid="16444" grpId="0"/>
      <p:bldP spid="16445" grpId="0"/>
      <p:bldP spid="16446" grpId="0"/>
      <p:bldP spid="164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Deriving Market Demand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2.2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724150" y="2190750"/>
            <a:ext cx="723900" cy="723900"/>
          </a:xfrm>
          <a:prstGeom prst="line">
            <a:avLst/>
          </a:prstGeom>
          <a:noFill/>
          <a:ln w="28575">
            <a:solidFill>
              <a:srgbClr val="ED1F1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38850" y="4651375"/>
            <a:ext cx="1276350" cy="857250"/>
          </a:xfrm>
          <a:prstGeom prst="rect">
            <a:avLst/>
          </a:prstGeom>
          <a:solidFill>
            <a:srgbClr val="99FFCC">
              <a:alpha val="50195"/>
            </a:srgbClr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29325" y="2428875"/>
            <a:ext cx="752475" cy="857250"/>
          </a:xfrm>
          <a:prstGeom prst="rect">
            <a:avLst/>
          </a:prstGeom>
          <a:solidFill>
            <a:srgbClr val="99FFCC">
              <a:alpha val="50195"/>
            </a:srgbClr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438400" y="2428875"/>
            <a:ext cx="504825" cy="857250"/>
          </a:xfrm>
          <a:prstGeom prst="rect">
            <a:avLst/>
          </a:prstGeom>
          <a:solidFill>
            <a:srgbClr val="99FFCC">
              <a:alpha val="50195"/>
            </a:srgbClr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5919788" y="3289300"/>
            <a:ext cx="208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6276975" y="32893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6537325" y="32893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6789738" y="32893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7046913" y="32845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7308850" y="32845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>
            <a:off x="7566025" y="32845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>
            <a:off x="7823200" y="32940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5791200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6251575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6518275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2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6761163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7010400" y="33988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7272338" y="33972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7537450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7788275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5599113" y="3581400"/>
            <a:ext cx="22780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Quantity Demanded (kg per month)</a:t>
            </a:r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5373688" y="1774825"/>
            <a:ext cx="2919412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/>
              <a:t>Friend’s Demand Curve for Strawberries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1971675" y="4140200"/>
            <a:ext cx="2365375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Individual and Market Demand</a:t>
            </a:r>
          </a:p>
          <a:p>
            <a:pPr algn="ctr" eaLnBrk="0" hangingPunct="0"/>
            <a:r>
              <a:rPr lang="en-US" sz="1200" b="1">
                <a:latin typeface="Tahoma" pitchFamily="34" charset="0"/>
              </a:rPr>
              <a:t>Schedules for Strawberries</a:t>
            </a:r>
          </a:p>
        </p:txBody>
      </p:sp>
      <p:sp>
        <p:nvSpPr>
          <p:cNvPr id="14365" name="Text Box 28"/>
          <p:cNvSpPr txBox="1">
            <a:spLocks noChangeArrowheads="1"/>
          </p:cNvSpPr>
          <p:nvPr/>
        </p:nvSpPr>
        <p:spPr bwMode="auto">
          <a:xfrm>
            <a:off x="2484438" y="4581525"/>
            <a:ext cx="457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You</a:t>
            </a:r>
          </a:p>
          <a:p>
            <a:pPr algn="ctr" eaLnBrk="0" hangingPunct="0"/>
            <a:endParaRPr lang="en-US" sz="1000" b="1">
              <a:latin typeface="Tahoma" pitchFamily="34" charset="0"/>
            </a:endParaRP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(D</a:t>
            </a:r>
            <a:r>
              <a:rPr lang="en-US" sz="1000" b="1" baseline="-25000">
                <a:latin typeface="Tahoma" pitchFamily="34" charset="0"/>
              </a:rPr>
              <a:t>0</a:t>
            </a:r>
            <a:r>
              <a:rPr lang="en-US" sz="1000" b="1">
                <a:latin typeface="Tahoma" pitchFamily="34" charset="0"/>
              </a:rPr>
              <a:t>)</a:t>
            </a:r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1811338" y="4581525"/>
            <a:ext cx="5207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Price</a:t>
            </a:r>
          </a:p>
          <a:p>
            <a:pPr algn="ctr" eaLnBrk="0" hangingPunct="0"/>
            <a:endParaRPr lang="en-US" sz="1000" b="1">
              <a:latin typeface="Tahoma" pitchFamily="34" charset="0"/>
            </a:endParaRP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($ per</a:t>
            </a: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 kg)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798638" y="5394325"/>
            <a:ext cx="533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sz="1000" b="1">
                <a:latin typeface="Tahoma" pitchFamily="34" charset="0"/>
              </a:rPr>
              <a:t>$2.50</a:t>
            </a:r>
          </a:p>
          <a:p>
            <a:pPr algn="r" eaLnBrk="0" hangingPunct="0"/>
            <a:r>
              <a:rPr lang="fr-CA" sz="1000" b="1">
                <a:latin typeface="Tahoma" pitchFamily="34" charset="0"/>
              </a:rPr>
              <a:t>2.00</a:t>
            </a:r>
          </a:p>
          <a:p>
            <a:pPr algn="r" eaLnBrk="0" hangingPunct="0"/>
            <a:r>
              <a:rPr lang="fr-CA" sz="1000" b="1">
                <a:latin typeface="Tahoma" pitchFamily="34" charset="0"/>
              </a:rPr>
              <a:t>1.50</a:t>
            </a:r>
            <a:endParaRPr lang="en-US" sz="1000" b="1">
              <a:latin typeface="Tahoma" pitchFamily="34" charset="0"/>
            </a:endParaRPr>
          </a:p>
          <a:p>
            <a:pPr algn="ctr" eaLnBrk="0" hangingPunct="0"/>
            <a:endParaRPr lang="en-US" sz="1000" b="1">
              <a:latin typeface="Tahoma" pitchFamily="34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636838" y="5394325"/>
            <a:ext cx="15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solidFill>
                  <a:srgbClr val="ED1F1F"/>
                </a:solidFill>
                <a:latin typeface="Tahoma" pitchFamily="34" charset="0"/>
              </a:rPr>
              <a:t>1</a:t>
            </a:r>
          </a:p>
          <a:p>
            <a:pPr algn="ctr" eaLnBrk="0" hangingPunct="0"/>
            <a:r>
              <a:rPr lang="fr-CA" sz="1000" b="1">
                <a:solidFill>
                  <a:srgbClr val="ED1F1F"/>
                </a:solidFill>
                <a:latin typeface="Tahoma" pitchFamily="34" charset="0"/>
              </a:rPr>
              <a:t>2</a:t>
            </a:r>
          </a:p>
          <a:p>
            <a:pPr algn="ctr" eaLnBrk="0" hangingPunct="0"/>
            <a:r>
              <a:rPr lang="fr-CA" sz="1000" b="1">
                <a:solidFill>
                  <a:srgbClr val="ED1F1F"/>
                </a:solidFill>
                <a:latin typeface="Tahoma" pitchFamily="34" charset="0"/>
              </a:rPr>
              <a:t>3</a:t>
            </a:r>
            <a:endParaRPr lang="en-US" sz="1000" b="1">
              <a:solidFill>
                <a:srgbClr val="ED1F1F"/>
              </a:solidFill>
              <a:latin typeface="Tahoma" pitchFamily="34" charset="0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398838" y="5394325"/>
            <a:ext cx="15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solidFill>
                  <a:srgbClr val="C00000"/>
                </a:solidFill>
                <a:latin typeface="Tahoma" pitchFamily="34" charset="0"/>
              </a:rPr>
              <a:t>2</a:t>
            </a:r>
          </a:p>
          <a:p>
            <a:pPr algn="ctr" eaLnBrk="0" hangingPunct="0"/>
            <a:r>
              <a:rPr lang="en-US" sz="1000" b="1">
                <a:solidFill>
                  <a:srgbClr val="C00000"/>
                </a:solidFill>
                <a:latin typeface="Tahoma" pitchFamily="34" charset="0"/>
              </a:rPr>
              <a:t>3</a:t>
            </a:r>
          </a:p>
          <a:p>
            <a:pPr algn="ctr" eaLnBrk="0" hangingPunct="0"/>
            <a:r>
              <a:rPr lang="en-US" sz="1000" b="1">
                <a:solidFill>
                  <a:srgbClr val="C00000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4160838" y="5394325"/>
            <a:ext cx="15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solidFill>
                  <a:srgbClr val="3333FF"/>
                </a:solidFill>
                <a:latin typeface="Tahoma" pitchFamily="34" charset="0"/>
              </a:rPr>
              <a:t>3</a:t>
            </a:r>
          </a:p>
          <a:p>
            <a:pPr algn="ctr" eaLnBrk="0" hangingPunct="0"/>
            <a:r>
              <a:rPr lang="en-US" sz="1000" b="1">
                <a:solidFill>
                  <a:srgbClr val="3333FF"/>
                </a:solidFill>
                <a:latin typeface="Tahoma" pitchFamily="34" charset="0"/>
              </a:rPr>
              <a:t>5</a:t>
            </a:r>
          </a:p>
          <a:p>
            <a:pPr algn="ctr" eaLnBrk="0" hangingPunct="0"/>
            <a:r>
              <a:rPr lang="en-US" sz="1000" b="1">
                <a:solidFill>
                  <a:srgbClr val="3333FF"/>
                </a:solidFill>
                <a:latin typeface="Tahoma" pitchFamily="34" charset="0"/>
              </a:rPr>
              <a:t>7</a:t>
            </a:r>
          </a:p>
        </p:txBody>
      </p:sp>
      <p:sp>
        <p:nvSpPr>
          <p:cNvPr id="14371" name="Text Box 34"/>
          <p:cNvSpPr txBox="1">
            <a:spLocks noChangeArrowheads="1"/>
          </p:cNvSpPr>
          <p:nvPr/>
        </p:nvSpPr>
        <p:spPr bwMode="auto">
          <a:xfrm rot="-5400000">
            <a:off x="4914106" y="2626519"/>
            <a:ext cx="9921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Price ($ per kg)</a:t>
            </a:r>
          </a:p>
        </p:txBody>
      </p:sp>
      <p:sp>
        <p:nvSpPr>
          <p:cNvPr id="14372" name="Line 35"/>
          <p:cNvSpPr>
            <a:spLocks noChangeShapeType="1"/>
          </p:cNvSpPr>
          <p:nvPr/>
        </p:nvSpPr>
        <p:spPr bwMode="auto">
          <a:xfrm flipH="1">
            <a:off x="5954713" y="310197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73" name="Line 36"/>
          <p:cNvSpPr>
            <a:spLocks noChangeShapeType="1"/>
          </p:cNvSpPr>
          <p:nvPr/>
        </p:nvSpPr>
        <p:spPr bwMode="auto">
          <a:xfrm flipH="1">
            <a:off x="5954713" y="28908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74" name="Line 37"/>
          <p:cNvSpPr>
            <a:spLocks noChangeShapeType="1"/>
          </p:cNvSpPr>
          <p:nvPr/>
        </p:nvSpPr>
        <p:spPr bwMode="auto">
          <a:xfrm flipH="1">
            <a:off x="5962650" y="26622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75" name="Line 38"/>
          <p:cNvSpPr>
            <a:spLocks noChangeShapeType="1"/>
          </p:cNvSpPr>
          <p:nvPr/>
        </p:nvSpPr>
        <p:spPr bwMode="auto">
          <a:xfrm flipH="1">
            <a:off x="5962650" y="24336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76" name="Line 39"/>
          <p:cNvSpPr>
            <a:spLocks noChangeShapeType="1"/>
          </p:cNvSpPr>
          <p:nvPr/>
        </p:nvSpPr>
        <p:spPr bwMode="auto">
          <a:xfrm flipH="1">
            <a:off x="5959475" y="21955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77" name="Text Box 40"/>
          <p:cNvSpPr txBox="1">
            <a:spLocks noChangeArrowheads="1"/>
          </p:cNvSpPr>
          <p:nvPr/>
        </p:nvSpPr>
        <p:spPr bwMode="auto">
          <a:xfrm>
            <a:off x="5638800" y="30559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0.50</a:t>
            </a:r>
          </a:p>
        </p:txBody>
      </p:sp>
      <p:sp>
        <p:nvSpPr>
          <p:cNvPr id="14378" name="Text Box 41"/>
          <p:cNvSpPr txBox="1">
            <a:spLocks noChangeArrowheads="1"/>
          </p:cNvSpPr>
          <p:nvPr/>
        </p:nvSpPr>
        <p:spPr bwMode="auto">
          <a:xfrm>
            <a:off x="5629275" y="28273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1.00</a:t>
            </a:r>
          </a:p>
        </p:txBody>
      </p:sp>
      <p:sp>
        <p:nvSpPr>
          <p:cNvPr id="14379" name="Text Box 42"/>
          <p:cNvSpPr txBox="1">
            <a:spLocks noChangeArrowheads="1"/>
          </p:cNvSpPr>
          <p:nvPr/>
        </p:nvSpPr>
        <p:spPr bwMode="auto">
          <a:xfrm>
            <a:off x="5629275" y="25987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1.50</a:t>
            </a:r>
          </a:p>
        </p:txBody>
      </p:sp>
      <p:sp>
        <p:nvSpPr>
          <p:cNvPr id="14380" name="Text Box 43"/>
          <p:cNvSpPr txBox="1">
            <a:spLocks noChangeArrowheads="1"/>
          </p:cNvSpPr>
          <p:nvPr/>
        </p:nvSpPr>
        <p:spPr bwMode="auto">
          <a:xfrm>
            <a:off x="5629275" y="23701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2.00</a:t>
            </a:r>
          </a:p>
        </p:txBody>
      </p:sp>
      <p:sp>
        <p:nvSpPr>
          <p:cNvPr id="14381" name="Text Box 44"/>
          <p:cNvSpPr txBox="1">
            <a:spLocks noChangeArrowheads="1"/>
          </p:cNvSpPr>
          <p:nvPr/>
        </p:nvSpPr>
        <p:spPr bwMode="auto">
          <a:xfrm>
            <a:off x="5629275" y="21415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2.50</a:t>
            </a:r>
          </a:p>
        </p:txBody>
      </p:sp>
      <p:sp>
        <p:nvSpPr>
          <p:cNvPr id="14382" name="Line 45"/>
          <p:cNvSpPr>
            <a:spLocks noChangeShapeType="1"/>
          </p:cNvSpPr>
          <p:nvPr/>
        </p:nvSpPr>
        <p:spPr bwMode="auto">
          <a:xfrm flipV="1">
            <a:off x="6032500" y="2063750"/>
            <a:ext cx="0" cy="135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83" name="Text Box 46"/>
          <p:cNvSpPr txBox="1">
            <a:spLocks noChangeArrowheads="1"/>
          </p:cNvSpPr>
          <p:nvPr/>
        </p:nvSpPr>
        <p:spPr bwMode="auto">
          <a:xfrm>
            <a:off x="3170238" y="4581525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Friend</a:t>
            </a:r>
          </a:p>
          <a:p>
            <a:pPr algn="ctr" eaLnBrk="0" hangingPunct="0"/>
            <a:endParaRPr lang="en-US" sz="1000" b="1">
              <a:latin typeface="Tahoma" pitchFamily="34" charset="0"/>
            </a:endParaRP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(D</a:t>
            </a:r>
            <a:r>
              <a:rPr lang="en-US" sz="1000" b="1" baseline="-25000">
                <a:latin typeface="Tahoma" pitchFamily="34" charset="0"/>
              </a:rPr>
              <a:t>1</a:t>
            </a:r>
            <a:r>
              <a:rPr lang="en-US" sz="1000" b="1">
                <a:latin typeface="Tahoma" pitchFamily="34" charset="0"/>
              </a:rPr>
              <a:t>)</a:t>
            </a:r>
          </a:p>
        </p:txBody>
      </p:sp>
      <p:sp>
        <p:nvSpPr>
          <p:cNvPr id="14384" name="Text Box 47"/>
          <p:cNvSpPr txBox="1">
            <a:spLocks noChangeArrowheads="1"/>
          </p:cNvSpPr>
          <p:nvPr/>
        </p:nvSpPr>
        <p:spPr bwMode="auto">
          <a:xfrm>
            <a:off x="3879850" y="4581525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Market</a:t>
            </a:r>
          </a:p>
          <a:p>
            <a:pPr algn="ctr" eaLnBrk="0" hangingPunct="0"/>
            <a:endParaRPr lang="en-US" sz="1000" b="1">
              <a:latin typeface="Tahoma" pitchFamily="34" charset="0"/>
            </a:endParaRPr>
          </a:p>
          <a:p>
            <a:pPr algn="ctr" eaLnBrk="0" hangingPunct="0"/>
            <a:r>
              <a:rPr lang="en-US" sz="1000" b="1">
                <a:latin typeface="Tahoma" pitchFamily="34" charset="0"/>
              </a:rPr>
              <a:t>(D</a:t>
            </a:r>
            <a:r>
              <a:rPr lang="en-US" sz="1000" b="1" baseline="-25000">
                <a:latin typeface="Tahoma" pitchFamily="34" charset="0"/>
              </a:rPr>
              <a:t>m</a:t>
            </a:r>
            <a:r>
              <a:rPr lang="en-US" sz="1000" b="1">
                <a:latin typeface="Tahoma" pitchFamily="34" charset="0"/>
              </a:rPr>
              <a:t>)</a:t>
            </a:r>
          </a:p>
        </p:txBody>
      </p:sp>
      <p:sp>
        <p:nvSpPr>
          <p:cNvPr id="14385" name="Text Box 48"/>
          <p:cNvSpPr txBox="1">
            <a:spLocks noChangeArrowheads="1"/>
          </p:cNvSpPr>
          <p:nvPr/>
        </p:nvSpPr>
        <p:spPr bwMode="auto">
          <a:xfrm>
            <a:off x="2741613" y="5129213"/>
            <a:ext cx="13716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(kg per month)</a:t>
            </a:r>
          </a:p>
        </p:txBody>
      </p:sp>
      <p:sp>
        <p:nvSpPr>
          <p:cNvPr id="14386" name="Line 49"/>
          <p:cNvSpPr>
            <a:spLocks noChangeShapeType="1"/>
          </p:cNvSpPr>
          <p:nvPr/>
        </p:nvSpPr>
        <p:spPr bwMode="auto">
          <a:xfrm>
            <a:off x="5926138" y="5511800"/>
            <a:ext cx="208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87" name="Line 50"/>
          <p:cNvSpPr>
            <a:spLocks noChangeShapeType="1"/>
          </p:cNvSpPr>
          <p:nvPr/>
        </p:nvSpPr>
        <p:spPr bwMode="auto">
          <a:xfrm>
            <a:off x="6283325" y="5511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88" name="Line 51"/>
          <p:cNvSpPr>
            <a:spLocks noChangeShapeType="1"/>
          </p:cNvSpPr>
          <p:nvPr/>
        </p:nvSpPr>
        <p:spPr bwMode="auto">
          <a:xfrm>
            <a:off x="6543675" y="5511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89" name="Line 52"/>
          <p:cNvSpPr>
            <a:spLocks noChangeShapeType="1"/>
          </p:cNvSpPr>
          <p:nvPr/>
        </p:nvSpPr>
        <p:spPr bwMode="auto">
          <a:xfrm>
            <a:off x="6796088" y="5511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90" name="Line 53"/>
          <p:cNvSpPr>
            <a:spLocks noChangeShapeType="1"/>
          </p:cNvSpPr>
          <p:nvPr/>
        </p:nvSpPr>
        <p:spPr bwMode="auto">
          <a:xfrm>
            <a:off x="7053263" y="55070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91" name="Line 54"/>
          <p:cNvSpPr>
            <a:spLocks noChangeShapeType="1"/>
          </p:cNvSpPr>
          <p:nvPr/>
        </p:nvSpPr>
        <p:spPr bwMode="auto">
          <a:xfrm>
            <a:off x="7315200" y="55070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92" name="Line 55"/>
          <p:cNvSpPr>
            <a:spLocks noChangeShapeType="1"/>
          </p:cNvSpPr>
          <p:nvPr/>
        </p:nvSpPr>
        <p:spPr bwMode="auto">
          <a:xfrm>
            <a:off x="7572375" y="55070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93" name="Line 56"/>
          <p:cNvSpPr>
            <a:spLocks noChangeShapeType="1"/>
          </p:cNvSpPr>
          <p:nvPr/>
        </p:nvSpPr>
        <p:spPr bwMode="auto">
          <a:xfrm>
            <a:off x="7829550" y="551656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94" name="Text Box 57"/>
          <p:cNvSpPr txBox="1">
            <a:spLocks noChangeArrowheads="1"/>
          </p:cNvSpPr>
          <p:nvPr/>
        </p:nvSpPr>
        <p:spPr bwMode="auto">
          <a:xfrm>
            <a:off x="5788025" y="5645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14395" name="Text Box 58"/>
          <p:cNvSpPr txBox="1">
            <a:spLocks noChangeArrowheads="1"/>
          </p:cNvSpPr>
          <p:nvPr/>
        </p:nvSpPr>
        <p:spPr bwMode="auto">
          <a:xfrm>
            <a:off x="6248400" y="5645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4396" name="Text Box 59"/>
          <p:cNvSpPr txBox="1">
            <a:spLocks noChangeArrowheads="1"/>
          </p:cNvSpPr>
          <p:nvPr/>
        </p:nvSpPr>
        <p:spPr bwMode="auto">
          <a:xfrm>
            <a:off x="6515100" y="5645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2</a:t>
            </a:r>
          </a:p>
        </p:txBody>
      </p:sp>
      <p:sp>
        <p:nvSpPr>
          <p:cNvPr id="14397" name="Text Box 60"/>
          <p:cNvSpPr txBox="1">
            <a:spLocks noChangeArrowheads="1"/>
          </p:cNvSpPr>
          <p:nvPr/>
        </p:nvSpPr>
        <p:spPr bwMode="auto">
          <a:xfrm>
            <a:off x="6757988" y="5645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14398" name="Text Box 61"/>
          <p:cNvSpPr txBox="1">
            <a:spLocks noChangeArrowheads="1"/>
          </p:cNvSpPr>
          <p:nvPr/>
        </p:nvSpPr>
        <p:spPr bwMode="auto">
          <a:xfrm>
            <a:off x="7042150" y="56403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14399" name="Text Box 62"/>
          <p:cNvSpPr txBox="1">
            <a:spLocks noChangeArrowheads="1"/>
          </p:cNvSpPr>
          <p:nvPr/>
        </p:nvSpPr>
        <p:spPr bwMode="auto">
          <a:xfrm>
            <a:off x="7285038" y="56388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5</a:t>
            </a:r>
          </a:p>
        </p:txBody>
      </p:sp>
      <p:sp>
        <p:nvSpPr>
          <p:cNvPr id="14400" name="Text Box 63"/>
          <p:cNvSpPr txBox="1">
            <a:spLocks noChangeArrowheads="1"/>
          </p:cNvSpPr>
          <p:nvPr/>
        </p:nvSpPr>
        <p:spPr bwMode="auto">
          <a:xfrm>
            <a:off x="7531100" y="56356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14401" name="Text Box 64"/>
          <p:cNvSpPr txBox="1">
            <a:spLocks noChangeArrowheads="1"/>
          </p:cNvSpPr>
          <p:nvPr/>
        </p:nvSpPr>
        <p:spPr bwMode="auto">
          <a:xfrm>
            <a:off x="7785100" y="5645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sp>
        <p:nvSpPr>
          <p:cNvPr id="14402" name="Text Box 65"/>
          <p:cNvSpPr txBox="1">
            <a:spLocks noChangeArrowheads="1"/>
          </p:cNvSpPr>
          <p:nvPr/>
        </p:nvSpPr>
        <p:spPr bwMode="auto">
          <a:xfrm>
            <a:off x="5605463" y="5956300"/>
            <a:ext cx="22780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Quantity Demanded (kg per month)</a:t>
            </a:r>
          </a:p>
        </p:txBody>
      </p:sp>
      <p:sp>
        <p:nvSpPr>
          <p:cNvPr id="14403" name="Text Box 66"/>
          <p:cNvSpPr txBox="1">
            <a:spLocks noChangeArrowheads="1"/>
          </p:cNvSpPr>
          <p:nvPr/>
        </p:nvSpPr>
        <p:spPr bwMode="auto">
          <a:xfrm>
            <a:off x="5414963" y="3997325"/>
            <a:ext cx="28146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/>
              <a:t>Market Demand Curve for Strawberries</a:t>
            </a:r>
          </a:p>
        </p:txBody>
      </p:sp>
      <p:sp>
        <p:nvSpPr>
          <p:cNvPr id="14404" name="Text Box 67"/>
          <p:cNvSpPr txBox="1">
            <a:spLocks noChangeArrowheads="1"/>
          </p:cNvSpPr>
          <p:nvPr/>
        </p:nvSpPr>
        <p:spPr bwMode="auto">
          <a:xfrm rot="-5400000">
            <a:off x="4920456" y="4849019"/>
            <a:ext cx="9921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Price ($ per kg)</a:t>
            </a:r>
          </a:p>
        </p:txBody>
      </p:sp>
      <p:sp>
        <p:nvSpPr>
          <p:cNvPr id="14405" name="Line 68"/>
          <p:cNvSpPr>
            <a:spLocks noChangeShapeType="1"/>
          </p:cNvSpPr>
          <p:nvPr/>
        </p:nvSpPr>
        <p:spPr bwMode="auto">
          <a:xfrm flipH="1">
            <a:off x="5961063" y="532447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06" name="Line 69"/>
          <p:cNvSpPr>
            <a:spLocks noChangeShapeType="1"/>
          </p:cNvSpPr>
          <p:nvPr/>
        </p:nvSpPr>
        <p:spPr bwMode="auto">
          <a:xfrm flipH="1">
            <a:off x="5961063" y="51133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07" name="Line 70"/>
          <p:cNvSpPr>
            <a:spLocks noChangeShapeType="1"/>
          </p:cNvSpPr>
          <p:nvPr/>
        </p:nvSpPr>
        <p:spPr bwMode="auto">
          <a:xfrm flipH="1">
            <a:off x="5969000" y="48847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08" name="Line 71"/>
          <p:cNvSpPr>
            <a:spLocks noChangeShapeType="1"/>
          </p:cNvSpPr>
          <p:nvPr/>
        </p:nvSpPr>
        <p:spPr bwMode="auto">
          <a:xfrm flipH="1">
            <a:off x="5969000" y="465613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09" name="Line 72"/>
          <p:cNvSpPr>
            <a:spLocks noChangeShapeType="1"/>
          </p:cNvSpPr>
          <p:nvPr/>
        </p:nvSpPr>
        <p:spPr bwMode="auto">
          <a:xfrm flipH="1">
            <a:off x="5965825" y="44180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10" name="Text Box 73"/>
          <p:cNvSpPr txBox="1">
            <a:spLocks noChangeArrowheads="1"/>
          </p:cNvSpPr>
          <p:nvPr/>
        </p:nvSpPr>
        <p:spPr bwMode="auto">
          <a:xfrm>
            <a:off x="5645150" y="52784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0.50</a:t>
            </a:r>
          </a:p>
        </p:txBody>
      </p:sp>
      <p:sp>
        <p:nvSpPr>
          <p:cNvPr id="14411" name="Text Box 74"/>
          <p:cNvSpPr txBox="1">
            <a:spLocks noChangeArrowheads="1"/>
          </p:cNvSpPr>
          <p:nvPr/>
        </p:nvSpPr>
        <p:spPr bwMode="auto">
          <a:xfrm>
            <a:off x="5635625" y="50498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1.00</a:t>
            </a:r>
          </a:p>
        </p:txBody>
      </p:sp>
      <p:sp>
        <p:nvSpPr>
          <p:cNvPr id="14412" name="Text Box 75"/>
          <p:cNvSpPr txBox="1">
            <a:spLocks noChangeArrowheads="1"/>
          </p:cNvSpPr>
          <p:nvPr/>
        </p:nvSpPr>
        <p:spPr bwMode="auto">
          <a:xfrm>
            <a:off x="5635625" y="48212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1.50</a:t>
            </a:r>
          </a:p>
        </p:txBody>
      </p:sp>
      <p:sp>
        <p:nvSpPr>
          <p:cNvPr id="14413" name="Text Box 76"/>
          <p:cNvSpPr txBox="1">
            <a:spLocks noChangeArrowheads="1"/>
          </p:cNvSpPr>
          <p:nvPr/>
        </p:nvSpPr>
        <p:spPr bwMode="auto">
          <a:xfrm>
            <a:off x="5635625" y="45926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2.00</a:t>
            </a:r>
          </a:p>
        </p:txBody>
      </p:sp>
      <p:sp>
        <p:nvSpPr>
          <p:cNvPr id="14414" name="Text Box 77"/>
          <p:cNvSpPr txBox="1">
            <a:spLocks noChangeArrowheads="1"/>
          </p:cNvSpPr>
          <p:nvPr/>
        </p:nvSpPr>
        <p:spPr bwMode="auto">
          <a:xfrm>
            <a:off x="5635625" y="436403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2.50</a:t>
            </a:r>
          </a:p>
        </p:txBody>
      </p:sp>
      <p:sp>
        <p:nvSpPr>
          <p:cNvPr id="14415" name="Line 78"/>
          <p:cNvSpPr>
            <a:spLocks noChangeShapeType="1"/>
          </p:cNvSpPr>
          <p:nvPr/>
        </p:nvSpPr>
        <p:spPr bwMode="auto">
          <a:xfrm flipV="1">
            <a:off x="6038850" y="4286250"/>
            <a:ext cx="0" cy="135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16" name="Line 79"/>
          <p:cNvSpPr>
            <a:spLocks noChangeShapeType="1"/>
          </p:cNvSpPr>
          <p:nvPr/>
        </p:nvSpPr>
        <p:spPr bwMode="auto">
          <a:xfrm>
            <a:off x="2332038" y="3292475"/>
            <a:ext cx="208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17" name="Line 80"/>
          <p:cNvSpPr>
            <a:spLocks noChangeShapeType="1"/>
          </p:cNvSpPr>
          <p:nvPr/>
        </p:nvSpPr>
        <p:spPr bwMode="auto">
          <a:xfrm>
            <a:off x="2689225" y="329247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18" name="Line 81"/>
          <p:cNvSpPr>
            <a:spLocks noChangeShapeType="1"/>
          </p:cNvSpPr>
          <p:nvPr/>
        </p:nvSpPr>
        <p:spPr bwMode="auto">
          <a:xfrm>
            <a:off x="2949575" y="329247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19" name="Line 82"/>
          <p:cNvSpPr>
            <a:spLocks noChangeShapeType="1"/>
          </p:cNvSpPr>
          <p:nvPr/>
        </p:nvSpPr>
        <p:spPr bwMode="auto">
          <a:xfrm>
            <a:off x="3201988" y="329247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20" name="Line 83"/>
          <p:cNvSpPr>
            <a:spLocks noChangeShapeType="1"/>
          </p:cNvSpPr>
          <p:nvPr/>
        </p:nvSpPr>
        <p:spPr bwMode="auto">
          <a:xfrm>
            <a:off x="3459163" y="32877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21" name="Line 84"/>
          <p:cNvSpPr>
            <a:spLocks noChangeShapeType="1"/>
          </p:cNvSpPr>
          <p:nvPr/>
        </p:nvSpPr>
        <p:spPr bwMode="auto">
          <a:xfrm>
            <a:off x="3721100" y="32877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22" name="Line 85"/>
          <p:cNvSpPr>
            <a:spLocks noChangeShapeType="1"/>
          </p:cNvSpPr>
          <p:nvPr/>
        </p:nvSpPr>
        <p:spPr bwMode="auto">
          <a:xfrm>
            <a:off x="3978275" y="32877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23" name="Line 86"/>
          <p:cNvSpPr>
            <a:spLocks noChangeShapeType="1"/>
          </p:cNvSpPr>
          <p:nvPr/>
        </p:nvSpPr>
        <p:spPr bwMode="auto">
          <a:xfrm>
            <a:off x="4235450" y="329723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24" name="Text Box 87"/>
          <p:cNvSpPr txBox="1">
            <a:spLocks noChangeArrowheads="1"/>
          </p:cNvSpPr>
          <p:nvPr/>
        </p:nvSpPr>
        <p:spPr bwMode="auto">
          <a:xfrm>
            <a:off x="2184400" y="34004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14425" name="Text Box 88"/>
          <p:cNvSpPr txBox="1">
            <a:spLocks noChangeArrowheads="1"/>
          </p:cNvSpPr>
          <p:nvPr/>
        </p:nvSpPr>
        <p:spPr bwMode="auto">
          <a:xfrm>
            <a:off x="2654300" y="34004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4426" name="Text Box 89"/>
          <p:cNvSpPr txBox="1">
            <a:spLocks noChangeArrowheads="1"/>
          </p:cNvSpPr>
          <p:nvPr/>
        </p:nvSpPr>
        <p:spPr bwMode="auto">
          <a:xfrm>
            <a:off x="2911475" y="34004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2</a:t>
            </a:r>
          </a:p>
        </p:txBody>
      </p:sp>
      <p:sp>
        <p:nvSpPr>
          <p:cNvPr id="14427" name="Text Box 90"/>
          <p:cNvSpPr txBox="1">
            <a:spLocks noChangeArrowheads="1"/>
          </p:cNvSpPr>
          <p:nvPr/>
        </p:nvSpPr>
        <p:spPr bwMode="auto">
          <a:xfrm>
            <a:off x="3154363" y="34099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14428" name="Text Box 91"/>
          <p:cNvSpPr txBox="1">
            <a:spLocks noChangeArrowheads="1"/>
          </p:cNvSpPr>
          <p:nvPr/>
        </p:nvSpPr>
        <p:spPr bwMode="auto">
          <a:xfrm>
            <a:off x="3422650" y="34051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14429" name="Text Box 92"/>
          <p:cNvSpPr txBox="1">
            <a:spLocks noChangeArrowheads="1"/>
          </p:cNvSpPr>
          <p:nvPr/>
        </p:nvSpPr>
        <p:spPr bwMode="auto">
          <a:xfrm>
            <a:off x="3687763" y="34036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5</a:t>
            </a:r>
          </a:p>
        </p:txBody>
      </p:sp>
      <p:sp>
        <p:nvSpPr>
          <p:cNvPr id="14430" name="Text Box 93"/>
          <p:cNvSpPr txBox="1">
            <a:spLocks noChangeArrowheads="1"/>
          </p:cNvSpPr>
          <p:nvPr/>
        </p:nvSpPr>
        <p:spPr bwMode="auto">
          <a:xfrm>
            <a:off x="3917950" y="34004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14431" name="Text Box 94"/>
          <p:cNvSpPr txBox="1">
            <a:spLocks noChangeArrowheads="1"/>
          </p:cNvSpPr>
          <p:nvPr/>
        </p:nvSpPr>
        <p:spPr bwMode="auto">
          <a:xfrm>
            <a:off x="4187825" y="34004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sp>
        <p:nvSpPr>
          <p:cNvPr id="14432" name="Text Box 95"/>
          <p:cNvSpPr txBox="1">
            <a:spLocks noChangeArrowheads="1"/>
          </p:cNvSpPr>
          <p:nvPr/>
        </p:nvSpPr>
        <p:spPr bwMode="auto">
          <a:xfrm>
            <a:off x="2011363" y="3584575"/>
            <a:ext cx="22780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Quantity Demanded (kg per month)</a:t>
            </a:r>
          </a:p>
        </p:txBody>
      </p:sp>
      <p:sp>
        <p:nvSpPr>
          <p:cNvPr id="14433" name="Text Box 96"/>
          <p:cNvSpPr txBox="1">
            <a:spLocks noChangeArrowheads="1"/>
          </p:cNvSpPr>
          <p:nvPr/>
        </p:nvSpPr>
        <p:spPr bwMode="auto">
          <a:xfrm>
            <a:off x="1746250" y="1778000"/>
            <a:ext cx="267335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/>
              <a:t>Your Demand Curve for Strawberries</a:t>
            </a:r>
          </a:p>
        </p:txBody>
      </p:sp>
      <p:sp>
        <p:nvSpPr>
          <p:cNvPr id="14434" name="Text Box 97"/>
          <p:cNvSpPr txBox="1">
            <a:spLocks noChangeArrowheads="1"/>
          </p:cNvSpPr>
          <p:nvPr/>
        </p:nvSpPr>
        <p:spPr bwMode="auto">
          <a:xfrm rot="-5400000">
            <a:off x="1326356" y="2629694"/>
            <a:ext cx="9921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Tahoma" pitchFamily="34" charset="0"/>
              </a:rPr>
              <a:t>Price ($ per kg)</a:t>
            </a:r>
          </a:p>
        </p:txBody>
      </p:sp>
      <p:sp>
        <p:nvSpPr>
          <p:cNvPr id="14435" name="Line 98"/>
          <p:cNvSpPr>
            <a:spLocks noChangeShapeType="1"/>
          </p:cNvSpPr>
          <p:nvPr/>
        </p:nvSpPr>
        <p:spPr bwMode="auto">
          <a:xfrm flipH="1">
            <a:off x="2366963" y="310515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36" name="Line 99"/>
          <p:cNvSpPr>
            <a:spLocks noChangeShapeType="1"/>
          </p:cNvSpPr>
          <p:nvPr/>
        </p:nvSpPr>
        <p:spPr bwMode="auto">
          <a:xfrm flipH="1">
            <a:off x="2366963" y="28940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37" name="Line 100"/>
          <p:cNvSpPr>
            <a:spLocks noChangeShapeType="1"/>
          </p:cNvSpPr>
          <p:nvPr/>
        </p:nvSpPr>
        <p:spPr bwMode="auto">
          <a:xfrm flipH="1">
            <a:off x="2374900" y="26654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38" name="Line 101"/>
          <p:cNvSpPr>
            <a:spLocks noChangeShapeType="1"/>
          </p:cNvSpPr>
          <p:nvPr/>
        </p:nvSpPr>
        <p:spPr bwMode="auto">
          <a:xfrm flipH="1">
            <a:off x="2374900" y="24368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39" name="Line 102"/>
          <p:cNvSpPr>
            <a:spLocks noChangeShapeType="1"/>
          </p:cNvSpPr>
          <p:nvPr/>
        </p:nvSpPr>
        <p:spPr bwMode="auto">
          <a:xfrm flipH="1">
            <a:off x="2371725" y="2198688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440" name="Text Box 103"/>
          <p:cNvSpPr txBox="1">
            <a:spLocks noChangeArrowheads="1"/>
          </p:cNvSpPr>
          <p:nvPr/>
        </p:nvSpPr>
        <p:spPr bwMode="auto">
          <a:xfrm>
            <a:off x="2051050" y="3059113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0.50</a:t>
            </a:r>
          </a:p>
        </p:txBody>
      </p:sp>
      <p:sp>
        <p:nvSpPr>
          <p:cNvPr id="14441" name="Text Box 104"/>
          <p:cNvSpPr txBox="1">
            <a:spLocks noChangeArrowheads="1"/>
          </p:cNvSpPr>
          <p:nvPr/>
        </p:nvSpPr>
        <p:spPr bwMode="auto">
          <a:xfrm>
            <a:off x="2041525" y="2830513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1.00</a:t>
            </a:r>
          </a:p>
        </p:txBody>
      </p:sp>
      <p:sp>
        <p:nvSpPr>
          <p:cNvPr id="14442" name="Text Box 105"/>
          <p:cNvSpPr txBox="1">
            <a:spLocks noChangeArrowheads="1"/>
          </p:cNvSpPr>
          <p:nvPr/>
        </p:nvSpPr>
        <p:spPr bwMode="auto">
          <a:xfrm>
            <a:off x="2041525" y="2601913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1.50</a:t>
            </a:r>
          </a:p>
        </p:txBody>
      </p:sp>
      <p:sp>
        <p:nvSpPr>
          <p:cNvPr id="14443" name="Text Box 106"/>
          <p:cNvSpPr txBox="1">
            <a:spLocks noChangeArrowheads="1"/>
          </p:cNvSpPr>
          <p:nvPr/>
        </p:nvSpPr>
        <p:spPr bwMode="auto">
          <a:xfrm>
            <a:off x="2041525" y="2373313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2.00</a:t>
            </a:r>
          </a:p>
        </p:txBody>
      </p:sp>
      <p:sp>
        <p:nvSpPr>
          <p:cNvPr id="14444" name="Text Box 107"/>
          <p:cNvSpPr txBox="1">
            <a:spLocks noChangeArrowheads="1"/>
          </p:cNvSpPr>
          <p:nvPr/>
        </p:nvSpPr>
        <p:spPr bwMode="auto">
          <a:xfrm>
            <a:off x="2041525" y="2144713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000">
                <a:latin typeface="Tahoma" pitchFamily="34" charset="0"/>
              </a:rPr>
              <a:t>2.50</a:t>
            </a:r>
          </a:p>
        </p:txBody>
      </p:sp>
      <p:sp>
        <p:nvSpPr>
          <p:cNvPr id="14445" name="Line 108"/>
          <p:cNvSpPr>
            <a:spLocks noChangeShapeType="1"/>
          </p:cNvSpPr>
          <p:nvPr/>
        </p:nvSpPr>
        <p:spPr bwMode="auto">
          <a:xfrm flipV="1">
            <a:off x="2444750" y="2066925"/>
            <a:ext cx="0" cy="135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541" name="AutoShape 109"/>
          <p:cNvSpPr>
            <a:spLocks noChangeArrowheads="1"/>
          </p:cNvSpPr>
          <p:nvPr/>
        </p:nvSpPr>
        <p:spPr bwMode="auto">
          <a:xfrm>
            <a:off x="2909888" y="2392363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42" name="Line 110"/>
          <p:cNvSpPr>
            <a:spLocks noChangeShapeType="1"/>
          </p:cNvSpPr>
          <p:nvPr/>
        </p:nvSpPr>
        <p:spPr bwMode="auto">
          <a:xfrm>
            <a:off x="6534150" y="2181225"/>
            <a:ext cx="723900" cy="7239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18543" name="Line 111"/>
          <p:cNvSpPr>
            <a:spLocks noChangeShapeType="1"/>
          </p:cNvSpPr>
          <p:nvPr/>
        </p:nvSpPr>
        <p:spPr bwMode="auto">
          <a:xfrm>
            <a:off x="7048500" y="4394200"/>
            <a:ext cx="723900" cy="7239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CA"/>
          </a:p>
        </p:txBody>
      </p:sp>
      <p:sp>
        <p:nvSpPr>
          <p:cNvPr id="18544" name="AutoShape 112"/>
          <p:cNvSpPr>
            <a:spLocks noChangeArrowheads="1"/>
          </p:cNvSpPr>
          <p:nvPr/>
        </p:nvSpPr>
        <p:spPr bwMode="auto">
          <a:xfrm>
            <a:off x="6737350" y="23876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45" name="AutoShape 113"/>
          <p:cNvSpPr>
            <a:spLocks noChangeArrowheads="1"/>
          </p:cNvSpPr>
          <p:nvPr/>
        </p:nvSpPr>
        <p:spPr bwMode="auto">
          <a:xfrm>
            <a:off x="7267575" y="4613275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46" name="Text Box 114"/>
          <p:cNvSpPr txBox="1">
            <a:spLocks noChangeArrowheads="1"/>
          </p:cNvSpPr>
          <p:nvPr/>
        </p:nvSpPr>
        <p:spPr bwMode="auto">
          <a:xfrm>
            <a:off x="3505200" y="2895600"/>
            <a:ext cx="1539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 b="1">
                <a:latin typeface="Tahoma" pitchFamily="34" charset="0"/>
              </a:rPr>
              <a:t>D</a:t>
            </a:r>
            <a:r>
              <a:rPr lang="en-US" sz="1000" b="1" baseline="-25000">
                <a:latin typeface="Tahoma" pitchFamily="34" charset="0"/>
              </a:rPr>
              <a:t>0</a:t>
            </a:r>
          </a:p>
        </p:txBody>
      </p:sp>
      <p:sp>
        <p:nvSpPr>
          <p:cNvPr id="18547" name="Text Box 115"/>
          <p:cNvSpPr txBox="1">
            <a:spLocks noChangeArrowheads="1"/>
          </p:cNvSpPr>
          <p:nvPr/>
        </p:nvSpPr>
        <p:spPr bwMode="auto">
          <a:xfrm>
            <a:off x="7315200" y="2895600"/>
            <a:ext cx="1539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 b="1">
                <a:latin typeface="Tahoma" pitchFamily="34" charset="0"/>
              </a:rPr>
              <a:t>D</a:t>
            </a:r>
            <a:r>
              <a:rPr lang="en-US" sz="1000" b="1" baseline="-25000">
                <a:latin typeface="Tahoma" pitchFamily="34" charset="0"/>
              </a:rPr>
              <a:t>1</a:t>
            </a:r>
          </a:p>
        </p:txBody>
      </p:sp>
      <p:sp>
        <p:nvSpPr>
          <p:cNvPr id="18548" name="Text Box 116"/>
          <p:cNvSpPr txBox="1">
            <a:spLocks noChangeArrowheads="1"/>
          </p:cNvSpPr>
          <p:nvPr/>
        </p:nvSpPr>
        <p:spPr bwMode="auto">
          <a:xfrm>
            <a:off x="7772400" y="5118100"/>
            <a:ext cx="1809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1000" b="1">
                <a:latin typeface="Tahoma" pitchFamily="34" charset="0"/>
              </a:rPr>
              <a:t>D</a:t>
            </a:r>
            <a:r>
              <a:rPr lang="en-US" sz="1000" b="1" baseline="-25000">
                <a:latin typeface="Tahoma" pitchFamily="34" charset="0"/>
              </a:rPr>
              <a:t>m</a:t>
            </a:r>
          </a:p>
        </p:txBody>
      </p:sp>
      <p:sp>
        <p:nvSpPr>
          <p:cNvPr id="1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1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350A62E8-14B1-4E0F-82E3-BCC31499B6D6}" type="slidenum">
              <a:rPr lang="en-CA" dirty="0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8507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18462">
                                            <p:txEl>
                                              <p:charRg st="5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62">
                                            <p:txEl>
                                              <p:charRg st="5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8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3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18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541" grpId="0" animBg="1"/>
      <p:bldP spid="18542" grpId="0" animBg="1"/>
      <p:bldP spid="18543" grpId="0" animBg="1"/>
      <p:bldP spid="18544" grpId="0" animBg="1"/>
      <p:bldP spid="18545" grpId="0" animBg="1"/>
      <p:bldP spid="18546" grpId="0"/>
      <p:bldP spid="18547" grpId="0"/>
      <p:bldP spid="185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Changes in Demand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 fontScale="92500" lnSpcReduction="2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4000">
                <a:latin typeface="Calibri" panose="020F0502020204030204" pitchFamily="34" charset="0"/>
              </a:rPr>
              <a:t>Changes in demand: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shown by shifts in the demand curve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>
                <a:latin typeface="Calibri" panose="020F0502020204030204" pitchFamily="34" charset="0"/>
              </a:rPr>
              <a:t>are caused by changes in </a:t>
            </a:r>
            <a:r>
              <a:rPr lang="en-US" sz="3600" u="sng">
                <a:latin typeface="Calibri" panose="020F0502020204030204" pitchFamily="34" charset="0"/>
              </a:rPr>
              <a:t>demand factors</a:t>
            </a:r>
            <a:r>
              <a:rPr lang="en-US" sz="3600">
                <a:latin typeface="Calibri" panose="020F0502020204030204" pitchFamily="34" charset="0"/>
              </a:rPr>
              <a:t>:  factors that can cause an increase or a decrease in a product’s demand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>
                <a:latin typeface="Calibri" panose="020F0502020204030204" pitchFamily="34" charset="0"/>
              </a:rPr>
              <a:t>Increase in demand</a:t>
            </a:r>
            <a:r>
              <a:rPr lang="en-US" sz="3600">
                <a:latin typeface="Calibri" panose="020F0502020204030204" pitchFamily="34" charset="0"/>
              </a:rPr>
              <a:t>:  an increase in the quantity demanded of a product at all prices—curve shifts to the right</a:t>
            </a:r>
          </a:p>
          <a:p>
            <a:pPr lvl="1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600" u="sng">
                <a:latin typeface="Calibri" panose="020F0502020204030204" pitchFamily="34" charset="0"/>
              </a:rPr>
              <a:t>Decrease in demand</a:t>
            </a:r>
            <a:r>
              <a:rPr lang="en-US" sz="3600">
                <a:latin typeface="Calibri" panose="020F0502020204030204" pitchFamily="34" charset="0"/>
              </a:rPr>
              <a:t>:  an decrease in the quantity demanded of a product at all prices—curve shifts to the left</a:t>
            </a:r>
            <a:endParaRPr lang="en-US" sz="3600" u="sng">
              <a:latin typeface="Calibri" panose="020F0502020204030204" pitchFamily="34" charset="0"/>
            </a:endParaRPr>
          </a:p>
          <a:p>
            <a:pPr eaLnBrk="1" hangingPunct="1">
              <a:buSzPct val="60000"/>
            </a:pPr>
            <a:endParaRPr lang="en-US" sz="3600">
              <a:latin typeface="Calibri" panose="020F0502020204030204" pitchFamily="34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25908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E477-7DFA-48C1-A002-FE5A4422B373}" type="slidenum">
              <a:rPr lang="en-CA"/>
              <a:t>7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Changes in Demand</a:t>
            </a:r>
            <a:br>
              <a:rPr lang="en-US"/>
            </a:br>
            <a:r>
              <a:rPr lang="en-US" sz="2400" b="1">
                <a:solidFill>
                  <a:srgbClr val="276F57"/>
                </a:solidFill>
              </a:rPr>
              <a:t>FIGURE 2.3</a:t>
            </a:r>
          </a:p>
        </p:txBody>
      </p:sp>
      <p:sp>
        <p:nvSpPr>
          <p:cNvPr id="22530" name="Freeform 2"/>
          <p:cNvSpPr>
            <a:spLocks/>
          </p:cNvSpPr>
          <p:nvPr/>
        </p:nvSpPr>
        <p:spPr bwMode="auto">
          <a:xfrm>
            <a:off x="7010400" y="2286000"/>
            <a:ext cx="965200" cy="1154113"/>
          </a:xfrm>
          <a:custGeom>
            <a:avLst/>
            <a:gdLst>
              <a:gd name="T0" fmla="*/ 0 w 608"/>
              <a:gd name="T1" fmla="*/ 0 h 727"/>
              <a:gd name="T2" fmla="*/ 2147483647 w 608"/>
              <a:gd name="T3" fmla="*/ 2147483647 h 727"/>
              <a:gd name="T4" fmla="*/ 0 60000 65536"/>
              <a:gd name="T5" fmla="*/ 0 60000 65536"/>
              <a:gd name="T6" fmla="*/ 0 w 608"/>
              <a:gd name="T7" fmla="*/ 0 h 727"/>
              <a:gd name="T8" fmla="*/ 608 w 608"/>
              <a:gd name="T9" fmla="*/ 727 h 7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8" h="727">
                <a:moveTo>
                  <a:pt x="0" y="0"/>
                </a:moveTo>
                <a:lnTo>
                  <a:pt x="608" y="727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6286500" y="2306638"/>
            <a:ext cx="944563" cy="1131887"/>
          </a:xfrm>
          <a:custGeom>
            <a:avLst/>
            <a:gdLst>
              <a:gd name="T0" fmla="*/ 0 w 595"/>
              <a:gd name="T1" fmla="*/ 0 h 713"/>
              <a:gd name="T2" fmla="*/ 2147483647 w 595"/>
              <a:gd name="T3" fmla="*/ 2147483647 h 713"/>
              <a:gd name="T4" fmla="*/ 0 60000 65536"/>
              <a:gd name="T5" fmla="*/ 0 60000 65536"/>
              <a:gd name="T6" fmla="*/ 0 w 595"/>
              <a:gd name="T7" fmla="*/ 0 h 713"/>
              <a:gd name="T8" fmla="*/ 595 w 595"/>
              <a:gd name="T9" fmla="*/ 713 h 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5" h="713">
                <a:moveTo>
                  <a:pt x="0" y="0"/>
                </a:moveTo>
                <a:lnTo>
                  <a:pt x="595" y="713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5397500" y="4608513"/>
            <a:ext cx="2700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>
            <a:off x="5249863" y="4598988"/>
            <a:ext cx="2687637" cy="334962"/>
            <a:chOff x="3021" y="2898"/>
            <a:chExt cx="1693" cy="211"/>
          </a:xfrm>
        </p:grpSpPr>
        <p:grpSp>
          <p:nvGrpSpPr>
            <p:cNvPr id="16443" name="Group 9"/>
            <p:cNvGrpSpPr>
              <a:grpSpLocks/>
            </p:cNvGrpSpPr>
            <p:nvPr/>
          </p:nvGrpSpPr>
          <p:grpSpPr bwMode="auto">
            <a:xfrm>
              <a:off x="3291" y="2898"/>
              <a:ext cx="1386" cy="57"/>
              <a:chOff x="3291" y="2898"/>
              <a:chExt cx="1386" cy="57"/>
            </a:xfrm>
          </p:grpSpPr>
          <p:sp>
            <p:nvSpPr>
              <p:cNvPr id="16452" name="Line 10"/>
              <p:cNvSpPr>
                <a:spLocks noChangeShapeType="1"/>
              </p:cNvSpPr>
              <p:nvPr/>
            </p:nvSpPr>
            <p:spPr bwMode="auto">
              <a:xfrm>
                <a:off x="3291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3" name="Line 11"/>
              <p:cNvSpPr>
                <a:spLocks noChangeShapeType="1"/>
              </p:cNvSpPr>
              <p:nvPr/>
            </p:nvSpPr>
            <p:spPr bwMode="auto">
              <a:xfrm>
                <a:off x="3408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4" name="Line 12"/>
              <p:cNvSpPr>
                <a:spLocks noChangeShapeType="1"/>
              </p:cNvSpPr>
              <p:nvPr/>
            </p:nvSpPr>
            <p:spPr bwMode="auto">
              <a:xfrm>
                <a:off x="3519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5" name="Line 13"/>
              <p:cNvSpPr>
                <a:spLocks noChangeShapeType="1"/>
              </p:cNvSpPr>
              <p:nvPr/>
            </p:nvSpPr>
            <p:spPr bwMode="auto">
              <a:xfrm>
                <a:off x="3633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6" name="Line 14"/>
              <p:cNvSpPr>
                <a:spLocks noChangeShapeType="1"/>
              </p:cNvSpPr>
              <p:nvPr/>
            </p:nvSpPr>
            <p:spPr bwMode="auto">
              <a:xfrm>
                <a:off x="3750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7" name="Line 15"/>
              <p:cNvSpPr>
                <a:spLocks noChangeShapeType="1"/>
              </p:cNvSpPr>
              <p:nvPr/>
            </p:nvSpPr>
            <p:spPr bwMode="auto">
              <a:xfrm>
                <a:off x="3864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8" name="Line 16"/>
              <p:cNvSpPr>
                <a:spLocks noChangeShapeType="1"/>
              </p:cNvSpPr>
              <p:nvPr/>
            </p:nvSpPr>
            <p:spPr bwMode="auto">
              <a:xfrm>
                <a:off x="3978" y="2907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59" name="Line 17"/>
              <p:cNvSpPr>
                <a:spLocks noChangeShapeType="1"/>
              </p:cNvSpPr>
              <p:nvPr/>
            </p:nvSpPr>
            <p:spPr bwMode="auto">
              <a:xfrm>
                <a:off x="4101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60" name="Line 18"/>
              <p:cNvSpPr>
                <a:spLocks noChangeShapeType="1"/>
              </p:cNvSpPr>
              <p:nvPr/>
            </p:nvSpPr>
            <p:spPr bwMode="auto">
              <a:xfrm>
                <a:off x="4212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61" name="Line 19"/>
              <p:cNvSpPr>
                <a:spLocks noChangeShapeType="1"/>
              </p:cNvSpPr>
              <p:nvPr/>
            </p:nvSpPr>
            <p:spPr bwMode="auto">
              <a:xfrm>
                <a:off x="4326" y="2904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62" name="Line 20"/>
              <p:cNvSpPr>
                <a:spLocks noChangeShapeType="1"/>
              </p:cNvSpPr>
              <p:nvPr/>
            </p:nvSpPr>
            <p:spPr bwMode="auto">
              <a:xfrm>
                <a:off x="4443" y="2898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63" name="Line 21"/>
              <p:cNvSpPr>
                <a:spLocks noChangeShapeType="1"/>
              </p:cNvSpPr>
              <p:nvPr/>
            </p:nvSpPr>
            <p:spPr bwMode="auto">
              <a:xfrm>
                <a:off x="4563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64" name="Line 22"/>
              <p:cNvSpPr>
                <a:spLocks noChangeShapeType="1"/>
              </p:cNvSpPr>
              <p:nvPr/>
            </p:nvSpPr>
            <p:spPr bwMode="auto">
              <a:xfrm>
                <a:off x="4677" y="2901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6444" name="Text Box 23"/>
            <p:cNvSpPr txBox="1">
              <a:spLocks noChangeArrowheads="1"/>
            </p:cNvSpPr>
            <p:nvPr/>
          </p:nvSpPr>
          <p:spPr bwMode="auto">
            <a:xfrm>
              <a:off x="3021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0</a:t>
              </a:r>
            </a:p>
          </p:txBody>
        </p:sp>
        <p:sp>
          <p:nvSpPr>
            <p:cNvPr id="16445" name="Text Box 24"/>
            <p:cNvSpPr txBox="1">
              <a:spLocks noChangeArrowheads="1"/>
            </p:cNvSpPr>
            <p:nvPr/>
          </p:nvSpPr>
          <p:spPr bwMode="auto">
            <a:xfrm>
              <a:off x="3281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</a:t>
              </a:r>
            </a:p>
          </p:txBody>
        </p:sp>
        <p:sp>
          <p:nvSpPr>
            <p:cNvPr id="16446" name="Text Box 25"/>
            <p:cNvSpPr txBox="1">
              <a:spLocks noChangeArrowheads="1"/>
            </p:cNvSpPr>
            <p:nvPr/>
          </p:nvSpPr>
          <p:spPr bwMode="auto">
            <a:xfrm>
              <a:off x="3497" y="2985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3</a:t>
              </a:r>
            </a:p>
          </p:txBody>
        </p:sp>
        <p:sp>
          <p:nvSpPr>
            <p:cNvPr id="16447" name="Text Box 26"/>
            <p:cNvSpPr txBox="1">
              <a:spLocks noChangeArrowheads="1"/>
            </p:cNvSpPr>
            <p:nvPr/>
          </p:nvSpPr>
          <p:spPr bwMode="auto">
            <a:xfrm>
              <a:off x="3722" y="2991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5</a:t>
              </a:r>
            </a:p>
          </p:txBody>
        </p:sp>
        <p:sp>
          <p:nvSpPr>
            <p:cNvPr id="16448" name="Text Box 27"/>
            <p:cNvSpPr txBox="1">
              <a:spLocks noChangeArrowheads="1"/>
            </p:cNvSpPr>
            <p:nvPr/>
          </p:nvSpPr>
          <p:spPr bwMode="auto">
            <a:xfrm>
              <a:off x="3955" y="2994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7</a:t>
              </a:r>
            </a:p>
          </p:txBody>
        </p:sp>
        <p:sp>
          <p:nvSpPr>
            <p:cNvPr id="16449" name="Text Box 28"/>
            <p:cNvSpPr txBox="1">
              <a:spLocks noChangeArrowheads="1"/>
            </p:cNvSpPr>
            <p:nvPr/>
          </p:nvSpPr>
          <p:spPr bwMode="auto">
            <a:xfrm>
              <a:off x="4186" y="2979"/>
              <a:ext cx="53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9</a:t>
              </a:r>
            </a:p>
          </p:txBody>
        </p:sp>
        <p:sp>
          <p:nvSpPr>
            <p:cNvPr id="16450" name="Text Box 29"/>
            <p:cNvSpPr txBox="1">
              <a:spLocks noChangeArrowheads="1"/>
            </p:cNvSpPr>
            <p:nvPr/>
          </p:nvSpPr>
          <p:spPr bwMode="auto">
            <a:xfrm>
              <a:off x="4380" y="2985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11</a:t>
              </a:r>
            </a:p>
          </p:txBody>
        </p:sp>
        <p:sp>
          <p:nvSpPr>
            <p:cNvPr id="16451" name="Text Box 30"/>
            <p:cNvSpPr txBox="1">
              <a:spLocks noChangeArrowheads="1"/>
            </p:cNvSpPr>
            <p:nvPr/>
          </p:nvSpPr>
          <p:spPr bwMode="auto">
            <a:xfrm>
              <a:off x="4608" y="2985"/>
              <a:ext cx="10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200" b="1"/>
                <a:t>13</a:t>
              </a:r>
            </a:p>
          </p:txBody>
        </p:sp>
      </p:grpSp>
      <p:sp>
        <p:nvSpPr>
          <p:cNvPr id="16394" name="Text Box 31"/>
          <p:cNvSpPr txBox="1">
            <a:spLocks noChangeArrowheads="1"/>
          </p:cNvSpPr>
          <p:nvPr/>
        </p:nvSpPr>
        <p:spPr bwMode="auto">
          <a:xfrm>
            <a:off x="5807075" y="4989513"/>
            <a:ext cx="1998663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Demanded</a:t>
            </a:r>
          </a:p>
          <a:p>
            <a:pPr algn="ctr" eaLnBrk="0" hangingPunct="0"/>
            <a:r>
              <a:rPr lang="en-US" sz="1400" b="1"/>
              <a:t>(millions of kg per year)</a:t>
            </a:r>
          </a:p>
        </p:txBody>
      </p:sp>
      <p:sp>
        <p:nvSpPr>
          <p:cNvPr id="16395" name="Text Box 32"/>
          <p:cNvSpPr txBox="1">
            <a:spLocks noChangeArrowheads="1"/>
          </p:cNvSpPr>
          <p:nvPr/>
        </p:nvSpPr>
        <p:spPr bwMode="auto">
          <a:xfrm>
            <a:off x="4530725" y="1909763"/>
            <a:ext cx="37623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Curve for Strawberries</a:t>
            </a:r>
          </a:p>
        </p:txBody>
      </p:sp>
      <p:sp>
        <p:nvSpPr>
          <p:cNvPr id="16396" name="Text Box 33"/>
          <p:cNvSpPr txBox="1">
            <a:spLocks noChangeArrowheads="1"/>
          </p:cNvSpPr>
          <p:nvPr/>
        </p:nvSpPr>
        <p:spPr bwMode="auto">
          <a:xfrm>
            <a:off x="1592263" y="2181225"/>
            <a:ext cx="2471737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/>
              <a:t>Market Demand Schedule</a:t>
            </a:r>
          </a:p>
          <a:p>
            <a:pPr algn="ctr" eaLnBrk="0" hangingPunct="0"/>
            <a:r>
              <a:rPr lang="en-US" sz="1600" b="1"/>
              <a:t>for Strawberries</a:t>
            </a:r>
          </a:p>
        </p:txBody>
      </p:sp>
      <p:sp>
        <p:nvSpPr>
          <p:cNvPr id="16397" name="Text Box 34"/>
          <p:cNvSpPr txBox="1">
            <a:spLocks noChangeArrowheads="1"/>
          </p:cNvSpPr>
          <p:nvPr/>
        </p:nvSpPr>
        <p:spPr bwMode="auto">
          <a:xfrm>
            <a:off x="2362200" y="2819400"/>
            <a:ext cx="19050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Quantity Demanded</a:t>
            </a:r>
          </a:p>
          <a:p>
            <a:pPr algn="ctr" eaLnBrk="0" hangingPunct="0"/>
            <a:r>
              <a:rPr lang="en-US" sz="1400" b="1"/>
              <a:t>(millions of kg)</a:t>
            </a:r>
          </a:p>
        </p:txBody>
      </p:sp>
      <p:sp>
        <p:nvSpPr>
          <p:cNvPr id="16398" name="Text Box 35"/>
          <p:cNvSpPr txBox="1">
            <a:spLocks noChangeArrowheads="1"/>
          </p:cNvSpPr>
          <p:nvPr/>
        </p:nvSpPr>
        <p:spPr bwMode="auto">
          <a:xfrm>
            <a:off x="1371600" y="2819400"/>
            <a:ext cx="6731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</a:t>
            </a:r>
          </a:p>
          <a:p>
            <a:pPr algn="ctr" eaLnBrk="0" hangingPunct="0"/>
            <a:r>
              <a:rPr lang="en-US" sz="1400" b="1"/>
              <a:t>($ per kg)</a:t>
            </a:r>
          </a:p>
        </p:txBody>
      </p:sp>
      <p:sp>
        <p:nvSpPr>
          <p:cNvPr id="16399" name="Text Box 36"/>
          <p:cNvSpPr txBox="1">
            <a:spLocks noChangeArrowheads="1"/>
          </p:cNvSpPr>
          <p:nvPr/>
        </p:nvSpPr>
        <p:spPr bwMode="auto">
          <a:xfrm>
            <a:off x="1371600" y="3657600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$2.50</a:t>
            </a:r>
          </a:p>
        </p:txBody>
      </p:sp>
      <p:sp>
        <p:nvSpPr>
          <p:cNvPr id="16400" name="Text Box 37"/>
          <p:cNvSpPr txBox="1">
            <a:spLocks noChangeArrowheads="1"/>
          </p:cNvSpPr>
          <p:nvPr/>
        </p:nvSpPr>
        <p:spPr bwMode="auto">
          <a:xfrm>
            <a:off x="1438275" y="3917950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2.00</a:t>
            </a:r>
          </a:p>
        </p:txBody>
      </p:sp>
      <p:sp>
        <p:nvSpPr>
          <p:cNvPr id="16401" name="Text Box 38"/>
          <p:cNvSpPr txBox="1">
            <a:spLocks noChangeArrowheads="1"/>
          </p:cNvSpPr>
          <p:nvPr/>
        </p:nvSpPr>
        <p:spPr bwMode="auto">
          <a:xfrm>
            <a:off x="1428750" y="4178300"/>
            <a:ext cx="5334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/>
              <a:t>1.50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2505075" y="366395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505075" y="39243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3138488" y="39243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</a:t>
            </a:r>
            <a:r>
              <a:rPr lang="en-US" sz="14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733800" y="3924300"/>
            <a:ext cx="3905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3138488" y="3659188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  </a:t>
            </a:r>
            <a:r>
              <a:rPr lang="en-US" sz="1400" b="1">
                <a:solidFill>
                  <a:srgbClr val="3333FF"/>
                </a:solidFill>
              </a:rPr>
              <a:t>7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736975" y="3657600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   9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505075" y="4176713"/>
            <a:ext cx="3048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3124200" y="4173538"/>
            <a:ext cx="37147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3333FF"/>
                </a:solidFill>
              </a:rPr>
              <a:t>11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3733800" y="4178300"/>
            <a:ext cx="3810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B050"/>
                </a:solidFill>
              </a:rPr>
              <a:t>13</a:t>
            </a:r>
          </a:p>
        </p:txBody>
      </p:sp>
      <p:sp>
        <p:nvSpPr>
          <p:cNvPr id="16411" name="Text Box 48"/>
          <p:cNvSpPr txBox="1">
            <a:spLocks noChangeArrowheads="1"/>
          </p:cNvSpPr>
          <p:nvPr/>
        </p:nvSpPr>
        <p:spPr bwMode="auto">
          <a:xfrm rot="-5400000">
            <a:off x="4093369" y="3407569"/>
            <a:ext cx="1281113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/>
              <a:t>Price ($ per kg)</a:t>
            </a:r>
          </a:p>
        </p:txBody>
      </p:sp>
      <p:grpSp>
        <p:nvGrpSpPr>
          <p:cNvPr id="16412" name="Group 49"/>
          <p:cNvGrpSpPr>
            <a:grpSpLocks/>
          </p:cNvGrpSpPr>
          <p:nvPr/>
        </p:nvGrpSpPr>
        <p:grpSpPr bwMode="auto">
          <a:xfrm>
            <a:off x="4949825" y="2306638"/>
            <a:ext cx="576263" cy="1930400"/>
            <a:chOff x="2826" y="1463"/>
            <a:chExt cx="363" cy="1216"/>
          </a:xfrm>
        </p:grpSpPr>
        <p:grpSp>
          <p:nvGrpSpPr>
            <p:cNvPr id="16432" name="Group 50"/>
            <p:cNvGrpSpPr>
              <a:grpSpLocks/>
            </p:cNvGrpSpPr>
            <p:nvPr/>
          </p:nvGrpSpPr>
          <p:grpSpPr bwMode="auto">
            <a:xfrm>
              <a:off x="3135" y="1524"/>
              <a:ext cx="54" cy="1110"/>
              <a:chOff x="3126" y="1527"/>
              <a:chExt cx="54" cy="1110"/>
            </a:xfrm>
          </p:grpSpPr>
          <p:sp>
            <p:nvSpPr>
              <p:cNvPr id="16438" name="Line 51"/>
              <p:cNvSpPr>
                <a:spLocks noChangeShapeType="1"/>
              </p:cNvSpPr>
              <p:nvPr/>
            </p:nvSpPr>
            <p:spPr bwMode="auto">
              <a:xfrm flipH="1">
                <a:off x="3129" y="263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39" name="Line 52"/>
              <p:cNvSpPr>
                <a:spLocks noChangeShapeType="1"/>
              </p:cNvSpPr>
              <p:nvPr/>
            </p:nvSpPr>
            <p:spPr bwMode="auto">
              <a:xfrm flipH="1">
                <a:off x="3129" y="23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40" name="Line 53"/>
              <p:cNvSpPr>
                <a:spLocks noChangeShapeType="1"/>
              </p:cNvSpPr>
              <p:nvPr/>
            </p:nvSpPr>
            <p:spPr bwMode="auto">
              <a:xfrm flipH="1">
                <a:off x="3126" y="2088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41" name="Line 54"/>
              <p:cNvSpPr>
                <a:spLocks noChangeShapeType="1"/>
              </p:cNvSpPr>
              <p:nvPr/>
            </p:nvSpPr>
            <p:spPr bwMode="auto">
              <a:xfrm flipH="1">
                <a:off x="3126" y="1803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42" name="Line 55"/>
              <p:cNvSpPr>
                <a:spLocks noChangeShapeType="1"/>
              </p:cNvSpPr>
              <p:nvPr/>
            </p:nvSpPr>
            <p:spPr bwMode="auto">
              <a:xfrm flipH="1">
                <a:off x="3132" y="1527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6433" name="Text Box 56"/>
            <p:cNvSpPr txBox="1">
              <a:spLocks noChangeArrowheads="1"/>
            </p:cNvSpPr>
            <p:nvPr/>
          </p:nvSpPr>
          <p:spPr bwMode="auto">
            <a:xfrm>
              <a:off x="2829" y="2564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0.50</a:t>
              </a:r>
            </a:p>
          </p:txBody>
        </p:sp>
        <p:sp>
          <p:nvSpPr>
            <p:cNvPr id="16434" name="Text Box 57"/>
            <p:cNvSpPr txBox="1">
              <a:spLocks noChangeArrowheads="1"/>
            </p:cNvSpPr>
            <p:nvPr/>
          </p:nvSpPr>
          <p:spPr bwMode="auto">
            <a:xfrm>
              <a:off x="2826" y="2317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1.00</a:t>
              </a:r>
            </a:p>
          </p:txBody>
        </p:sp>
        <p:sp>
          <p:nvSpPr>
            <p:cNvPr id="16435" name="Text Box 58"/>
            <p:cNvSpPr txBox="1">
              <a:spLocks noChangeArrowheads="1"/>
            </p:cNvSpPr>
            <p:nvPr/>
          </p:nvSpPr>
          <p:spPr bwMode="auto">
            <a:xfrm>
              <a:off x="2826" y="2030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1.50</a:t>
              </a:r>
            </a:p>
          </p:txBody>
        </p:sp>
        <p:sp>
          <p:nvSpPr>
            <p:cNvPr id="16436" name="Text Box 59"/>
            <p:cNvSpPr txBox="1">
              <a:spLocks noChangeArrowheads="1"/>
            </p:cNvSpPr>
            <p:nvPr/>
          </p:nvSpPr>
          <p:spPr bwMode="auto">
            <a:xfrm>
              <a:off x="2829" y="1751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2.00</a:t>
              </a:r>
            </a:p>
          </p:txBody>
        </p:sp>
        <p:sp>
          <p:nvSpPr>
            <p:cNvPr id="16437" name="Text Box 60"/>
            <p:cNvSpPr txBox="1">
              <a:spLocks noChangeArrowheads="1"/>
            </p:cNvSpPr>
            <p:nvPr/>
          </p:nvSpPr>
          <p:spPr bwMode="auto">
            <a:xfrm>
              <a:off x="2832" y="1463"/>
              <a:ext cx="186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/>
                <a:t>2.50</a:t>
              </a:r>
            </a:p>
          </p:txBody>
        </p:sp>
      </p:grpSp>
      <p:sp>
        <p:nvSpPr>
          <p:cNvPr id="16413" name="Line 61"/>
          <p:cNvSpPr>
            <a:spLocks noChangeShapeType="1"/>
          </p:cNvSpPr>
          <p:nvPr/>
        </p:nvSpPr>
        <p:spPr bwMode="auto">
          <a:xfrm flipV="1">
            <a:off x="5510213" y="2297113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6654800" y="2284413"/>
            <a:ext cx="942975" cy="11382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91" name="AutoShape 63"/>
          <p:cNvSpPr>
            <a:spLocks noChangeArrowheads="1"/>
          </p:cNvSpPr>
          <p:nvPr/>
        </p:nvSpPr>
        <p:spPr bwMode="auto">
          <a:xfrm>
            <a:off x="6735763" y="237490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AutoShape 64"/>
          <p:cNvSpPr>
            <a:spLocks noChangeArrowheads="1"/>
          </p:cNvSpPr>
          <p:nvPr/>
        </p:nvSpPr>
        <p:spPr bwMode="auto">
          <a:xfrm>
            <a:off x="7092950" y="2803525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AutoShape 65"/>
          <p:cNvSpPr>
            <a:spLocks noChangeArrowheads="1"/>
          </p:cNvSpPr>
          <p:nvPr/>
        </p:nvSpPr>
        <p:spPr bwMode="auto">
          <a:xfrm>
            <a:off x="7464425" y="3270250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7572375" y="3457575"/>
            <a:ext cx="19685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D</a:t>
            </a:r>
            <a:r>
              <a:rPr lang="fr-CA" sz="1400" b="1" baseline="-25000"/>
              <a:t>0</a:t>
            </a:r>
            <a:endParaRPr lang="en-US" sz="1400" b="1" baseline="-25000"/>
          </a:p>
        </p:txBody>
      </p:sp>
      <p:sp>
        <p:nvSpPr>
          <p:cNvPr id="22595" name="AutoShape 67"/>
          <p:cNvSpPr>
            <a:spLocks noChangeArrowheads="1"/>
          </p:cNvSpPr>
          <p:nvPr/>
        </p:nvSpPr>
        <p:spPr bwMode="auto">
          <a:xfrm>
            <a:off x="7083425" y="23606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6" name="AutoShape 68"/>
          <p:cNvSpPr>
            <a:spLocks noChangeArrowheads="1"/>
          </p:cNvSpPr>
          <p:nvPr/>
        </p:nvSpPr>
        <p:spPr bwMode="auto">
          <a:xfrm>
            <a:off x="7464425" y="28178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7" name="AutoShape 69"/>
          <p:cNvSpPr>
            <a:spLocks noChangeArrowheads="1"/>
          </p:cNvSpPr>
          <p:nvPr/>
        </p:nvSpPr>
        <p:spPr bwMode="auto">
          <a:xfrm>
            <a:off x="7845425" y="32750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Text Box 70"/>
          <p:cNvSpPr txBox="1">
            <a:spLocks noChangeArrowheads="1"/>
          </p:cNvSpPr>
          <p:nvPr/>
        </p:nvSpPr>
        <p:spPr bwMode="auto">
          <a:xfrm>
            <a:off x="7997825" y="3467100"/>
            <a:ext cx="19685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D</a:t>
            </a:r>
            <a:r>
              <a:rPr lang="fr-CA" sz="1400" b="1" baseline="-25000"/>
              <a:t>1</a:t>
            </a:r>
            <a:endParaRPr lang="en-US" sz="1400" b="1" baseline="-25000"/>
          </a:p>
        </p:txBody>
      </p:sp>
      <p:sp>
        <p:nvSpPr>
          <p:cNvPr id="22599" name="AutoShape 71"/>
          <p:cNvSpPr>
            <a:spLocks noChangeArrowheads="1"/>
          </p:cNvSpPr>
          <p:nvPr/>
        </p:nvSpPr>
        <p:spPr bwMode="auto">
          <a:xfrm>
            <a:off x="6321425" y="23606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AutoShape 72"/>
          <p:cNvSpPr>
            <a:spLocks noChangeArrowheads="1"/>
          </p:cNvSpPr>
          <p:nvPr/>
        </p:nvSpPr>
        <p:spPr bwMode="auto">
          <a:xfrm>
            <a:off x="6702425" y="2808288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AutoShape 73"/>
          <p:cNvSpPr>
            <a:spLocks noChangeArrowheads="1"/>
          </p:cNvSpPr>
          <p:nvPr/>
        </p:nvSpPr>
        <p:spPr bwMode="auto">
          <a:xfrm>
            <a:off x="7083425" y="3275013"/>
            <a:ext cx="76200" cy="762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Text Box 74"/>
          <p:cNvSpPr txBox="1">
            <a:spLocks noChangeArrowheads="1"/>
          </p:cNvSpPr>
          <p:nvPr/>
        </p:nvSpPr>
        <p:spPr bwMode="auto">
          <a:xfrm>
            <a:off x="7159625" y="3448050"/>
            <a:ext cx="19685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CA" sz="1400" b="1"/>
              <a:t>D</a:t>
            </a:r>
            <a:r>
              <a:rPr lang="fr-CA" sz="1400" b="1" baseline="-25000"/>
              <a:t>2</a:t>
            </a:r>
            <a:endParaRPr lang="en-US" sz="1400" b="1" baseline="-25000"/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 flipH="1">
            <a:off x="6816725" y="2852738"/>
            <a:ext cx="152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7213600" y="2862263"/>
            <a:ext cx="152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605" name="Rectangle 77"/>
          <p:cNvSpPr>
            <a:spLocks noChangeArrowheads="1"/>
          </p:cNvSpPr>
          <p:nvPr/>
        </p:nvSpPr>
        <p:spPr bwMode="auto">
          <a:xfrm>
            <a:off x="2514600" y="3238500"/>
            <a:ext cx="309563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(D</a:t>
            </a:r>
            <a:r>
              <a:rPr lang="en-US" sz="1400" b="1" baseline="-25000"/>
              <a:t>2</a:t>
            </a:r>
            <a:r>
              <a:rPr lang="en-US" sz="1400" b="1"/>
              <a:t>)</a:t>
            </a:r>
          </a:p>
        </p:txBody>
      </p:sp>
      <p:sp>
        <p:nvSpPr>
          <p:cNvPr id="16430" name="Rectangle 78"/>
          <p:cNvSpPr>
            <a:spLocks noChangeArrowheads="1"/>
          </p:cNvSpPr>
          <p:nvPr/>
        </p:nvSpPr>
        <p:spPr bwMode="auto">
          <a:xfrm>
            <a:off x="3195638" y="3238500"/>
            <a:ext cx="309562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(D</a:t>
            </a:r>
            <a:r>
              <a:rPr lang="en-US" sz="1400" b="1" baseline="-25000"/>
              <a:t>0</a:t>
            </a:r>
            <a:r>
              <a:rPr lang="en-US" sz="1400" b="1"/>
              <a:t>)</a:t>
            </a:r>
          </a:p>
        </p:txBody>
      </p:sp>
      <p:sp>
        <p:nvSpPr>
          <p:cNvPr id="22607" name="Rectangle 79"/>
          <p:cNvSpPr>
            <a:spLocks noChangeArrowheads="1"/>
          </p:cNvSpPr>
          <p:nvPr/>
        </p:nvSpPr>
        <p:spPr bwMode="auto">
          <a:xfrm>
            <a:off x="3805238" y="3238500"/>
            <a:ext cx="309562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1400" b="1"/>
              <a:t>(D</a:t>
            </a:r>
            <a:r>
              <a:rPr lang="en-US" sz="1400" b="1" baseline="-25000"/>
              <a:t>1</a:t>
            </a:r>
            <a:r>
              <a:rPr lang="en-US" sz="1400" b="1"/>
              <a:t>)</a:t>
            </a:r>
          </a:p>
        </p:txBody>
      </p:sp>
      <p:sp>
        <p:nvSpPr>
          <p:cNvPr id="8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</p:spPr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</p:spPr>
        <p:txBody>
          <a:bodyPr/>
          <a:lstStyle/>
          <a:p>
            <a:fld id="{40FB6640-49A9-4AB7-8615-69D58CEA91A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4881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19 -1.11111E-6 L 0.00035 -1.11111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-0.00231 L -0.00382 -0.00278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  <p:bldP spid="22531" grpId="0" animBg="1"/>
      <p:bldP spid="22531" grpId="1" animBg="1"/>
      <p:bldP spid="22567" grpId="0"/>
      <p:bldP spid="22568" grpId="0"/>
      <p:bldP spid="22569" grpId="0"/>
      <p:bldP spid="22570" grpId="0"/>
      <p:bldP spid="22571" grpId="0"/>
      <p:bldP spid="22572" grpId="0"/>
      <p:bldP spid="22573" grpId="0"/>
      <p:bldP spid="22574" grpId="0"/>
      <p:bldP spid="22575" grpId="0"/>
      <p:bldP spid="22590" grpId="0" animBg="1"/>
      <p:bldP spid="22591" grpId="0" animBg="1"/>
      <p:bldP spid="22592" grpId="0" animBg="1"/>
      <p:bldP spid="22593" grpId="0" animBg="1"/>
      <p:bldP spid="22594" grpId="0"/>
      <p:bldP spid="22595" grpId="0" animBg="1"/>
      <p:bldP spid="22596" grpId="0" animBg="1"/>
      <p:bldP spid="22597" grpId="0" animBg="1"/>
      <p:bldP spid="22598" grpId="0"/>
      <p:bldP spid="22599" grpId="0" animBg="1"/>
      <p:bldP spid="22600" grpId="0" animBg="1"/>
      <p:bldP spid="22601" grpId="0" animBg="1"/>
      <p:bldP spid="22602" grpId="0"/>
      <p:bldP spid="22603" grpId="0" animBg="1"/>
      <p:bldP spid="22604" grpId="0" animBg="1"/>
      <p:bldP spid="22605" grpId="0"/>
      <p:bldP spid="226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A2988A"/>
          </a:solidFill>
        </p:spPr>
        <p:txBody>
          <a:bodyPr lIns="90488" tIns="44450" rIns="90488" bIns="44450" anchor="ctr">
            <a:normAutofit/>
          </a:bodyPr>
          <a:lstStyle/>
          <a:p>
            <a:pPr eaLnBrk="1" hangingPunct="1"/>
            <a:r>
              <a:rPr lang="en-US" sz="5000">
                <a:solidFill>
                  <a:schemeClr val="bg1"/>
                </a:solidFill>
                <a:latin typeface="+mn-lt"/>
              </a:rPr>
              <a:t>Demand Factors (a)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 fontScale="92500" lnSpcReduction="10000"/>
          </a:bodyPr>
          <a:lstStyle/>
          <a:p>
            <a:pPr marL="0" indent="0" eaLnBrk="1" hangingPunct="1">
              <a:buSzPct val="60000"/>
              <a:buNone/>
            </a:pPr>
            <a:r>
              <a:rPr lang="en-US" sz="3600">
                <a:latin typeface="Calibri" panose="020F0502020204030204" pitchFamily="34" charset="0"/>
              </a:rPr>
              <a:t>Demand factors include the following:</a:t>
            </a:r>
          </a:p>
          <a:p>
            <a:pPr lvl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The </a:t>
            </a:r>
            <a:r>
              <a:rPr lang="en-US" sz="3200" u="sng">
                <a:latin typeface="Calibri" panose="020F0502020204030204" pitchFamily="34" charset="0"/>
              </a:rPr>
              <a:t>number of buyers</a:t>
            </a:r>
            <a:r>
              <a:rPr lang="en-US" sz="3200">
                <a:latin typeface="Calibri" panose="020F0502020204030204" pitchFamily="34" charset="0"/>
              </a:rPr>
              <a:t> (an increase causes a rightward demand shift).</a:t>
            </a:r>
          </a:p>
          <a:p>
            <a:pPr lvl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 u="sng">
                <a:latin typeface="Calibri" panose="020F0502020204030204" pitchFamily="34" charset="0"/>
              </a:rPr>
              <a:t>Income</a:t>
            </a:r>
          </a:p>
          <a:p>
            <a:pPr lvl="2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For </a:t>
            </a:r>
            <a:r>
              <a:rPr lang="en-US" sz="3200" u="sng">
                <a:latin typeface="Calibri" panose="020F0502020204030204" pitchFamily="34" charset="0"/>
              </a:rPr>
              <a:t>normal products</a:t>
            </a:r>
            <a:r>
              <a:rPr lang="en-US" sz="3200">
                <a:latin typeface="Calibri" panose="020F0502020204030204" pitchFamily="34" charset="0"/>
              </a:rPr>
              <a:t>:  products whose demand changes directly with income, an increase causes a rightward demand shift.</a:t>
            </a:r>
          </a:p>
          <a:p>
            <a:pPr lvl="2" eaLnBrk="1" hangingPunct="1">
              <a:buClr>
                <a:srgbClr val="643C6C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</a:rPr>
              <a:t>For </a:t>
            </a:r>
            <a:r>
              <a:rPr lang="en-US" sz="3200" u="sng">
                <a:latin typeface="Calibri" panose="020F0502020204030204" pitchFamily="34" charset="0"/>
              </a:rPr>
              <a:t>inferior products</a:t>
            </a:r>
            <a:r>
              <a:rPr lang="en-US" sz="3200">
                <a:latin typeface="Calibri" panose="020F0502020204030204" pitchFamily="34" charset="0"/>
              </a:rPr>
              <a:t>:  products whose demand changes inversely with income, an increase causes a leftward demand shift.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by McGraw-Hill Ryerson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03-1ED0-49DB-B297-4DFE5DE1419A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2787</Words>
  <Application>Microsoft Office PowerPoint</Application>
  <PresentationFormat>On-screen Show (4:3)</PresentationFormat>
  <Paragraphs>1003</Paragraphs>
  <Slides>39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Arial Narrow</vt:lpstr>
      <vt:lpstr>Calibri</vt:lpstr>
      <vt:lpstr>Calibri Light</vt:lpstr>
      <vt:lpstr>Corbel</vt:lpstr>
      <vt:lpstr>Tahoma</vt:lpstr>
      <vt:lpstr>Times New Roman</vt:lpstr>
      <vt:lpstr>Verdana</vt:lpstr>
      <vt:lpstr>Wingdings</vt:lpstr>
      <vt:lpstr>Wingdings 2</vt:lpstr>
      <vt:lpstr>Office Theme</vt:lpstr>
      <vt:lpstr>Custom Design</vt:lpstr>
      <vt:lpstr>PowerPoint Presentation</vt:lpstr>
      <vt:lpstr>Chapter 2 Demand and Supply</vt:lpstr>
      <vt:lpstr>Learning Objectives</vt:lpstr>
      <vt:lpstr>What Is Demand?</vt:lpstr>
      <vt:lpstr>The Demand Curve FIGURE 2.1</vt:lpstr>
      <vt:lpstr>Deriving Market Demand FIGURE 2.2</vt:lpstr>
      <vt:lpstr>Changes in Demand</vt:lpstr>
      <vt:lpstr>Changes in Demand FIGURE 2.3</vt:lpstr>
      <vt:lpstr>Demand Factors (a)</vt:lpstr>
      <vt:lpstr>Demand Factors (b)</vt:lpstr>
      <vt:lpstr>Demand Factors (c)</vt:lpstr>
      <vt:lpstr>Changes in Quantity Demanded</vt:lpstr>
      <vt:lpstr>Changes in Quantity Demanded (b) Figure 2.4, page 39</vt:lpstr>
      <vt:lpstr>What Is Supply?</vt:lpstr>
      <vt:lpstr>The Supply Curve FIGURE 2.5</vt:lpstr>
      <vt:lpstr>Changes in Supply</vt:lpstr>
      <vt:lpstr>Changes in Supply FIGURE 2.6</vt:lpstr>
      <vt:lpstr>Supply Factors (a)</vt:lpstr>
      <vt:lpstr>Supply Factors (b)</vt:lpstr>
      <vt:lpstr>Changes in Quantity Supplied</vt:lpstr>
      <vt:lpstr>Changes in Quantity Supplied FIGURE 2.7</vt:lpstr>
      <vt:lpstr>Market Equilibrium</vt:lpstr>
      <vt:lpstr>Market Equilibrium FIGURE 2.8</vt:lpstr>
      <vt:lpstr>Shift in Demand or Supply</vt:lpstr>
      <vt:lpstr>Demand Changes and Equilibrium FIGURE 2.9</vt:lpstr>
      <vt:lpstr>Supply Changes and Equilibrium FIGURE 2.10</vt:lpstr>
      <vt:lpstr>Demand and Supply Increases</vt:lpstr>
      <vt:lpstr>Effects of Increases in Demand and Supply FIGURE 2.11</vt:lpstr>
      <vt:lpstr>Demand Increase and Supply Decrease</vt:lpstr>
      <vt:lpstr>Effects of a Demand Increase and Supply Decrease FIGURE 2.12</vt:lpstr>
      <vt:lpstr>Groups for Activity 5</vt:lpstr>
      <vt:lpstr>Spoilt for Choice</vt:lpstr>
      <vt:lpstr>Total and Marginal Utility  FIGURE A</vt:lpstr>
      <vt:lpstr>The Utility-Maximizing Rule</vt:lpstr>
      <vt:lpstr>Applying the Rule  FIGURE B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Sharon McRae</cp:lastModifiedBy>
  <cp:revision>8</cp:revision>
  <dcterms:modified xsi:type="dcterms:W3CDTF">2018-09-18T21:40:07Z</dcterms:modified>
</cp:coreProperties>
</file>