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9" r:id="rId1"/>
    <p:sldMasterId id="2147483951" r:id="rId2"/>
  </p:sldMasterIdLst>
  <p:notesMasterIdLst>
    <p:notesMasterId r:id="rId63"/>
  </p:notesMasterIdLst>
  <p:sldIdLst>
    <p:sldId id="309" r:id="rId3"/>
    <p:sldId id="259" r:id="rId4"/>
    <p:sldId id="375" r:id="rId5"/>
    <p:sldId id="374" r:id="rId6"/>
    <p:sldId id="397" r:id="rId7"/>
    <p:sldId id="444" r:id="rId8"/>
    <p:sldId id="376" r:id="rId9"/>
    <p:sldId id="398" r:id="rId10"/>
    <p:sldId id="377" r:id="rId11"/>
    <p:sldId id="399" r:id="rId12"/>
    <p:sldId id="400" r:id="rId13"/>
    <p:sldId id="401" r:id="rId14"/>
    <p:sldId id="381" r:id="rId15"/>
    <p:sldId id="382" r:id="rId16"/>
    <p:sldId id="396" r:id="rId17"/>
    <p:sldId id="402" r:id="rId18"/>
    <p:sldId id="394" r:id="rId19"/>
    <p:sldId id="393" r:id="rId20"/>
    <p:sldId id="410" r:id="rId21"/>
    <p:sldId id="392" r:id="rId22"/>
    <p:sldId id="403" r:id="rId23"/>
    <p:sldId id="390" r:id="rId24"/>
    <p:sldId id="386" r:id="rId25"/>
    <p:sldId id="404" r:id="rId26"/>
    <p:sldId id="388" r:id="rId27"/>
    <p:sldId id="389" r:id="rId28"/>
    <p:sldId id="407" r:id="rId29"/>
    <p:sldId id="408" r:id="rId30"/>
    <p:sldId id="405" r:id="rId31"/>
    <p:sldId id="385" r:id="rId32"/>
    <p:sldId id="409" r:id="rId33"/>
    <p:sldId id="411" r:id="rId34"/>
    <p:sldId id="439" r:id="rId35"/>
    <p:sldId id="438" r:id="rId36"/>
    <p:sldId id="416" r:id="rId37"/>
    <p:sldId id="440" r:id="rId38"/>
    <p:sldId id="442" r:id="rId39"/>
    <p:sldId id="441" r:id="rId40"/>
    <p:sldId id="443" r:id="rId41"/>
    <p:sldId id="419" r:id="rId42"/>
    <p:sldId id="420" r:id="rId43"/>
    <p:sldId id="421" r:id="rId44"/>
    <p:sldId id="422" r:id="rId45"/>
    <p:sldId id="423" r:id="rId46"/>
    <p:sldId id="424" r:id="rId47"/>
    <p:sldId id="425" r:id="rId48"/>
    <p:sldId id="426" r:id="rId49"/>
    <p:sldId id="427" r:id="rId50"/>
    <p:sldId id="428" r:id="rId51"/>
    <p:sldId id="429" r:id="rId52"/>
    <p:sldId id="430" r:id="rId53"/>
    <p:sldId id="431" r:id="rId54"/>
    <p:sldId id="432" r:id="rId55"/>
    <p:sldId id="433" r:id="rId56"/>
    <p:sldId id="434" r:id="rId57"/>
    <p:sldId id="435" r:id="rId58"/>
    <p:sldId id="436" r:id="rId59"/>
    <p:sldId id="437" r:id="rId60"/>
    <p:sldId id="383" r:id="rId61"/>
    <p:sldId id="406"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F57"/>
    <a:srgbClr val="3333CC"/>
    <a:srgbClr val="A2988A"/>
    <a:srgbClr val="FFFFFF"/>
    <a:srgbClr val="643C6C"/>
    <a:srgbClr val="FF6600"/>
    <a:srgbClr val="ED1F1F"/>
    <a:srgbClr val="3333FF"/>
    <a:srgbClr val="A32A1D"/>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3398C6-09E9-BEBA-D7F4-3D445EE81787}" v="129" dt="2021-03-29T20:41:15.277"/>
    <p1510:client id="{C721C390-4197-4F64-B679-E74591858D9E}" v="2" dt="2017-10-22T21:15:59.0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notesMaster" Target="notesMasters/notesMaster1.xml"/><Relationship Id="rId68"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on McRae" userId="88af2d90-6e45-46c2-8850-942294b64d96" providerId="ADAL" clId="{C721C390-4197-4F64-B679-E74591858D9E}"/>
    <pc:docChg chg="modSld">
      <pc:chgData name="Sharon McRae" userId="88af2d90-6e45-46c2-8850-942294b64d96" providerId="ADAL" clId="{C721C390-4197-4F64-B679-E74591858D9E}" dt="2017-10-22T21:16:11.688" v="5" actId="403"/>
      <pc:docMkLst>
        <pc:docMk/>
      </pc:docMkLst>
      <pc:sldChg chg="modSp">
        <pc:chgData name="Sharon McRae" userId="88af2d90-6e45-46c2-8850-942294b64d96" providerId="ADAL" clId="{C721C390-4197-4F64-B679-E74591858D9E}" dt="2017-10-22T21:16:11.688" v="5" actId="403"/>
        <pc:sldMkLst>
          <pc:docMk/>
          <pc:sldMk cId="1435921138" sldId="416"/>
        </pc:sldMkLst>
        <pc:spChg chg="mod">
          <ac:chgData name="Sharon McRae" userId="88af2d90-6e45-46c2-8850-942294b64d96" providerId="ADAL" clId="{C721C390-4197-4F64-B679-E74591858D9E}" dt="2017-10-22T21:16:11.688" v="5" actId="403"/>
          <ac:spMkLst>
            <pc:docMk/>
            <pc:sldMk cId="1435921138" sldId="416"/>
            <ac:spMk id="110595" creationId="{00000000-0000-0000-0000-000000000000}"/>
          </ac:spMkLst>
        </pc:spChg>
      </pc:sldChg>
      <pc:sldChg chg="modSp">
        <pc:chgData name="Sharon McRae" userId="88af2d90-6e45-46c2-8850-942294b64d96" providerId="ADAL" clId="{C721C390-4197-4F64-B679-E74591858D9E}" dt="2017-10-22T21:15:59.059" v="1" actId="403"/>
        <pc:sldMkLst>
          <pc:docMk/>
          <pc:sldMk cId="1644884552" sldId="438"/>
        </pc:sldMkLst>
        <pc:spChg chg="mod">
          <ac:chgData name="Sharon McRae" userId="88af2d90-6e45-46c2-8850-942294b64d96" providerId="ADAL" clId="{C721C390-4197-4F64-B679-E74591858D9E}" dt="2017-10-22T21:15:59.059" v="1" actId="403"/>
          <ac:spMkLst>
            <pc:docMk/>
            <pc:sldMk cId="1644884552" sldId="438"/>
            <ac:spMk id="3" creationId="{00000000-0000-0000-0000-000000000000}"/>
          </ac:spMkLst>
        </pc:spChg>
      </pc:sldChg>
    </pc:docChg>
  </pc:docChgLst>
  <pc:docChgLst>
    <pc:chgData name="Ivan Marynovskyy" userId="S::imarynovskyy@pembinatrails.ca::89c24f38-6c45-4957-b1cb-f6ad3833e161" providerId="AD" clId="Web-{7C3398C6-09E9-BEBA-D7F4-3D445EE81787}"/>
    <pc:docChg chg="addSld modSld">
      <pc:chgData name="Ivan Marynovskyy" userId="S::imarynovskyy@pembinatrails.ca::89c24f38-6c45-4957-b1cb-f6ad3833e161" providerId="AD" clId="Web-{7C3398C6-09E9-BEBA-D7F4-3D445EE81787}" dt="2021-03-29T20:41:15.277" v="59" actId="20577"/>
      <pc:docMkLst>
        <pc:docMk/>
      </pc:docMkLst>
      <pc:sldChg chg="modSp">
        <pc:chgData name="Ivan Marynovskyy" userId="S::imarynovskyy@pembinatrails.ca::89c24f38-6c45-4957-b1cb-f6ad3833e161" providerId="AD" clId="Web-{7C3398C6-09E9-BEBA-D7F4-3D445EE81787}" dt="2021-03-29T20:36:47.524" v="5" actId="20577"/>
        <pc:sldMkLst>
          <pc:docMk/>
          <pc:sldMk cId="970538833" sldId="375"/>
        </pc:sldMkLst>
        <pc:spChg chg="mod">
          <ac:chgData name="Ivan Marynovskyy" userId="S::imarynovskyy@pembinatrails.ca::89c24f38-6c45-4957-b1cb-f6ad3833e161" providerId="AD" clId="Web-{7C3398C6-09E9-BEBA-D7F4-3D445EE81787}" dt="2021-03-29T20:36:47.524" v="5" actId="20577"/>
          <ac:spMkLst>
            <pc:docMk/>
            <pc:sldMk cId="970538833" sldId="375"/>
            <ac:spMk id="3" creationId="{00000000-0000-0000-0000-000000000000}"/>
          </ac:spMkLst>
        </pc:spChg>
      </pc:sldChg>
      <pc:sldChg chg="modSp new">
        <pc:chgData name="Ivan Marynovskyy" userId="S::imarynovskyy@pembinatrails.ca::89c24f38-6c45-4957-b1cb-f6ad3833e161" providerId="AD" clId="Web-{7C3398C6-09E9-BEBA-D7F4-3D445EE81787}" dt="2021-03-29T20:41:15.277" v="59" actId="20577"/>
        <pc:sldMkLst>
          <pc:docMk/>
          <pc:sldMk cId="2466418461" sldId="444"/>
        </pc:sldMkLst>
        <pc:spChg chg="mod">
          <ac:chgData name="Ivan Marynovskyy" userId="S::imarynovskyy@pembinatrails.ca::89c24f38-6c45-4957-b1cb-f6ad3833e161" providerId="AD" clId="Web-{7C3398C6-09E9-BEBA-D7F4-3D445EE81787}" dt="2021-03-29T20:40:57.839" v="12" actId="20577"/>
          <ac:spMkLst>
            <pc:docMk/>
            <pc:sldMk cId="2466418461" sldId="444"/>
            <ac:spMk id="2" creationId="{F9088401-4927-4D0B-86AD-92024BB599D8}"/>
          </ac:spMkLst>
        </pc:spChg>
        <pc:spChg chg="mod">
          <ac:chgData name="Ivan Marynovskyy" userId="S::imarynovskyy@pembinatrails.ca::89c24f38-6c45-4957-b1cb-f6ad3833e161" providerId="AD" clId="Web-{7C3398C6-09E9-BEBA-D7F4-3D445EE81787}" dt="2021-03-29T20:41:15.277" v="59" actId="20577"/>
          <ac:spMkLst>
            <pc:docMk/>
            <pc:sldMk cId="2466418461" sldId="444"/>
            <ac:spMk id="3" creationId="{1C197704-0023-435C-87DE-BBCA2B5CB69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7E1AD80-6DAB-4601-832C-E2E8C1DEA5EA}"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6C11EE4-B161-490B-8345-745F2B1B539B}" type="slidenum">
              <a:rPr lang="en-US" smtClean="0"/>
              <a:pPr/>
              <a:t>2</a:t>
            </a:fld>
            <a:endParaRPr lang="en-US"/>
          </a:p>
        </p:txBody>
      </p:sp>
      <p:sp>
        <p:nvSpPr>
          <p:cNvPr id="59395" name="Rectangle 2"/>
          <p:cNvSpPr>
            <a:spLocks noGrp="1" noRot="1" noChangeAspect="1" noChangeArrowheads="1" noTextEdit="1"/>
          </p:cNvSpPr>
          <p:nvPr>
            <p:ph type="sldImg"/>
          </p:nvPr>
        </p:nvSpPr>
        <p:spPr>
          <a:xfrm>
            <a:off x="1162050" y="698500"/>
            <a:ext cx="4535488" cy="3403600"/>
          </a:xfrm>
          <a:ln w="12700">
            <a:solidFill>
              <a:schemeClr val="tx1"/>
            </a:solidFill>
          </a:ln>
        </p:spPr>
      </p:sp>
      <p:sp>
        <p:nvSpPr>
          <p:cNvPr id="59396" name="Rectangle 3"/>
          <p:cNvSpPr>
            <a:spLocks noGrp="1" noChangeArrowheads="1"/>
          </p:cNvSpPr>
          <p:nvPr>
            <p:ph type="body" idx="1"/>
          </p:nvPr>
        </p:nvSpPr>
        <p:spPr>
          <a:xfrm>
            <a:off x="914400" y="4343400"/>
            <a:ext cx="5029200" cy="4114800"/>
          </a:xfrm>
          <a:noFill/>
          <a:ln/>
        </p:spPr>
        <p:txBody>
          <a:bodyPr lIns="90483" tIns="44448" rIns="90483" bIns="44448"/>
          <a:lstStyle/>
          <a:p>
            <a:pPr eaLnBrk="1" hangingPunct="1"/>
            <a:endParaRPr lang="en-CA"/>
          </a:p>
        </p:txBody>
      </p:sp>
    </p:spTree>
    <p:extLst>
      <p:ext uri="{BB962C8B-B14F-4D97-AF65-F5344CB8AC3E}">
        <p14:creationId xmlns:p14="http://schemas.microsoft.com/office/powerpoint/2010/main" val="568528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DF699347-D506-4230-B918-7C200C21E995}" type="slidenum">
              <a:rPr lang="en-US" smtClean="0"/>
              <a:pPr/>
              <a:t>28</a:t>
            </a:fld>
            <a:endParaRPr lang="en-US"/>
          </a:p>
        </p:txBody>
      </p:sp>
      <p:sp>
        <p:nvSpPr>
          <p:cNvPr id="76803" name="Rectangle 2"/>
          <p:cNvSpPr>
            <a:spLocks noGrp="1" noRot="1" noChangeAspect="1" noChangeArrowheads="1" noTextEdit="1"/>
          </p:cNvSpPr>
          <p:nvPr>
            <p:ph type="sldImg"/>
          </p:nvPr>
        </p:nvSpPr>
        <p:spPr>
          <a:xfrm>
            <a:off x="1160463" y="698500"/>
            <a:ext cx="4538662" cy="3403600"/>
          </a:xfrm>
          <a:ln w="12700">
            <a:solidFill>
              <a:schemeClr val="tx1"/>
            </a:solidFill>
          </a:ln>
        </p:spPr>
      </p:sp>
      <p:sp>
        <p:nvSpPr>
          <p:cNvPr id="76804" name="Rectangle 3"/>
          <p:cNvSpPr>
            <a:spLocks noGrp="1" noChangeArrowheads="1"/>
          </p:cNvSpPr>
          <p:nvPr>
            <p:ph type="body" idx="1"/>
          </p:nvPr>
        </p:nvSpPr>
        <p:spPr>
          <a:xfrm>
            <a:off x="914400" y="4343400"/>
            <a:ext cx="5029200" cy="4114800"/>
          </a:xfrm>
          <a:noFill/>
          <a:ln/>
        </p:spPr>
        <p:txBody>
          <a:bodyPr lIns="90483" tIns="44448" rIns="90483" bIns="44448"/>
          <a:lstStyle/>
          <a:p>
            <a:pPr eaLnBrk="1" hangingPunct="1"/>
            <a:endParaRPr lang="en-CA"/>
          </a:p>
        </p:txBody>
      </p:sp>
    </p:spTree>
    <p:extLst>
      <p:ext uri="{BB962C8B-B14F-4D97-AF65-F5344CB8AC3E}">
        <p14:creationId xmlns:p14="http://schemas.microsoft.com/office/powerpoint/2010/main" val="4117357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p:spPr>
        <p:txBody>
          <a:bodyPr/>
          <a:lstStyle/>
          <a:p>
            <a:pPr eaLnBrk="1" hangingPunct="1"/>
            <a:endParaRPr lang="en-CA" altLang="en-US">
              <a:latin typeface="Arial" panose="020B0604020202020204" pitchFamily="34" charset="0"/>
            </a:endParaRPr>
          </a:p>
        </p:txBody>
      </p:sp>
      <p:sp>
        <p:nvSpPr>
          <p:cNvPr id="62468"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474694-C282-417B-856A-21CDD238634C}" type="slidenum">
              <a:rPr lang="en-US" altLang="en-US" smtClean="0"/>
              <a:pPr>
                <a:spcBef>
                  <a:spcPct val="0"/>
                </a:spcBef>
              </a:pPr>
              <a:t>31</a:t>
            </a:fld>
            <a:endParaRPr lang="en-US" altLang="en-US"/>
          </a:p>
        </p:txBody>
      </p:sp>
    </p:spTree>
    <p:extLst>
      <p:ext uri="{BB962C8B-B14F-4D97-AF65-F5344CB8AC3E}">
        <p14:creationId xmlns:p14="http://schemas.microsoft.com/office/powerpoint/2010/main" val="1030701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pPr eaLnBrk="1" hangingPunct="1"/>
            <a:endParaRPr lang="en-CA" altLang="en-US">
              <a:latin typeface="Arial" panose="020B0604020202020204" pitchFamily="34" charset="0"/>
            </a:endParaRPr>
          </a:p>
        </p:txBody>
      </p:sp>
      <p:sp>
        <p:nvSpPr>
          <p:cNvPr id="72708"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943434-3CF1-4CCD-860F-178D55DF7612}" type="slidenum">
              <a:rPr lang="en-US" altLang="en-US" smtClean="0"/>
              <a:pPr>
                <a:spcBef>
                  <a:spcPct val="0"/>
                </a:spcBef>
              </a:pPr>
              <a:t>34</a:t>
            </a:fld>
            <a:endParaRPr lang="en-US" altLang="en-US"/>
          </a:p>
        </p:txBody>
      </p:sp>
    </p:spTree>
    <p:extLst>
      <p:ext uri="{BB962C8B-B14F-4D97-AF65-F5344CB8AC3E}">
        <p14:creationId xmlns:p14="http://schemas.microsoft.com/office/powerpoint/2010/main" val="3783188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D342EF0-8267-400C-9447-251900910670}" type="slidenum">
              <a:rPr lang="en-US" altLang="en-US" smtClean="0"/>
              <a:pPr>
                <a:spcBef>
                  <a:spcPct val="0"/>
                </a:spcBef>
              </a:pPr>
              <a:t>39</a:t>
            </a:fld>
            <a:endParaRPr lang="en-US" altLang="en-US"/>
          </a:p>
        </p:txBody>
      </p:sp>
      <p:sp>
        <p:nvSpPr>
          <p:cNvPr id="78851" name="Rectangle 2"/>
          <p:cNvSpPr>
            <a:spLocks noGrp="1" noRot="1" noChangeAspect="1" noChangeArrowheads="1" noTextEdit="1"/>
          </p:cNvSpPr>
          <p:nvPr>
            <p:ph type="sldImg"/>
          </p:nvPr>
        </p:nvSpPr>
        <p:spPr>
          <a:xfrm>
            <a:off x="1160463" y="698500"/>
            <a:ext cx="4538662" cy="3403600"/>
          </a:xfrm>
          <a:ln w="12700">
            <a:solidFill>
              <a:schemeClr val="tx1"/>
            </a:solidFill>
          </a:ln>
        </p:spPr>
      </p:sp>
      <p:sp>
        <p:nvSpPr>
          <p:cNvPr id="78852" name="Rectangle 3"/>
          <p:cNvSpPr>
            <a:spLocks noGrp="1" noChangeArrowheads="1"/>
          </p:cNvSpPr>
          <p:nvPr>
            <p:ph type="body" idx="1"/>
          </p:nvPr>
        </p:nvSpPr>
        <p:spPr>
          <a:xfrm>
            <a:off x="914400" y="4343400"/>
            <a:ext cx="502920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3" tIns="44448" rIns="90483" bIns="44448"/>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721058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8DB1028-4C31-4913-98AA-0C8317EEF7CF}" type="slidenum">
              <a:rPr lang="en-US" altLang="en-US" smtClean="0"/>
              <a:pPr>
                <a:spcBef>
                  <a:spcPct val="0"/>
                </a:spcBef>
              </a:pPr>
              <a:t>40</a:t>
            </a:fld>
            <a:endParaRPr lang="en-US" altLang="en-US"/>
          </a:p>
        </p:txBody>
      </p:sp>
      <p:sp>
        <p:nvSpPr>
          <p:cNvPr id="80899" name="Rectangle 2"/>
          <p:cNvSpPr>
            <a:spLocks noGrp="1" noRot="1" noChangeAspect="1" noChangeArrowheads="1" noTextEdit="1"/>
          </p:cNvSpPr>
          <p:nvPr>
            <p:ph type="sldImg"/>
          </p:nvPr>
        </p:nvSpPr>
        <p:spPr>
          <a:xfrm>
            <a:off x="1160463" y="698500"/>
            <a:ext cx="4538662" cy="3403600"/>
          </a:xfrm>
          <a:ln w="12700">
            <a:solidFill>
              <a:schemeClr val="tx1"/>
            </a:solidFill>
          </a:ln>
        </p:spPr>
      </p:sp>
      <p:sp>
        <p:nvSpPr>
          <p:cNvPr id="80900" name="Rectangle 3"/>
          <p:cNvSpPr>
            <a:spLocks noGrp="1" noChangeArrowheads="1"/>
          </p:cNvSpPr>
          <p:nvPr>
            <p:ph type="body" idx="1"/>
          </p:nvPr>
        </p:nvSpPr>
        <p:spPr>
          <a:xfrm>
            <a:off x="914400" y="4343400"/>
            <a:ext cx="502920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3" tIns="44448" rIns="90483" bIns="44448"/>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1284392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p:spPr>
        <p:txBody>
          <a:bodyPr/>
          <a:lstStyle/>
          <a:p>
            <a:pPr eaLnBrk="1" hangingPunct="1"/>
            <a:endParaRPr lang="en-CA" altLang="en-US">
              <a:latin typeface="Arial" panose="020B0604020202020204" pitchFamily="34" charset="0"/>
            </a:endParaRPr>
          </a:p>
        </p:txBody>
      </p:sp>
      <p:sp>
        <p:nvSpPr>
          <p:cNvPr id="82948"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A7F4A05-335D-4F0D-98DD-A3E6A4DEE663}" type="slidenum">
              <a:rPr lang="en-US" altLang="en-US" smtClean="0"/>
              <a:pPr>
                <a:spcBef>
                  <a:spcPct val="0"/>
                </a:spcBef>
              </a:pPr>
              <a:t>41</a:t>
            </a:fld>
            <a:endParaRPr lang="en-US" altLang="en-US"/>
          </a:p>
        </p:txBody>
      </p:sp>
    </p:spTree>
    <p:extLst>
      <p:ext uri="{BB962C8B-B14F-4D97-AF65-F5344CB8AC3E}">
        <p14:creationId xmlns:p14="http://schemas.microsoft.com/office/powerpoint/2010/main" val="931019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p:spPr>
        <p:txBody>
          <a:bodyPr/>
          <a:lstStyle/>
          <a:p>
            <a:pPr eaLnBrk="1" hangingPunct="1"/>
            <a:endParaRPr lang="en-CA" altLang="en-US">
              <a:latin typeface="Arial" panose="020B0604020202020204" pitchFamily="34" charset="0"/>
            </a:endParaRPr>
          </a:p>
        </p:txBody>
      </p:sp>
      <p:sp>
        <p:nvSpPr>
          <p:cNvPr id="84996"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CC45DB0-A5E5-49AB-B0AA-E12BA65A1F96}" type="slidenum">
              <a:rPr lang="en-US" altLang="en-US" smtClean="0"/>
              <a:pPr>
                <a:spcBef>
                  <a:spcPct val="0"/>
                </a:spcBef>
              </a:pPr>
              <a:t>42</a:t>
            </a:fld>
            <a:endParaRPr lang="en-US" altLang="en-US"/>
          </a:p>
        </p:txBody>
      </p:sp>
    </p:spTree>
    <p:extLst>
      <p:ext uri="{BB962C8B-B14F-4D97-AF65-F5344CB8AC3E}">
        <p14:creationId xmlns:p14="http://schemas.microsoft.com/office/powerpoint/2010/main" val="1621942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7809865-A03A-4C33-8C5A-26571417D2B0}" type="slidenum">
              <a:rPr lang="en-US" altLang="en-US" smtClean="0"/>
              <a:pPr>
                <a:spcBef>
                  <a:spcPct val="0"/>
                </a:spcBef>
              </a:pPr>
              <a:t>43</a:t>
            </a:fld>
            <a:endParaRPr lang="en-US" altLang="en-US"/>
          </a:p>
        </p:txBody>
      </p:sp>
      <p:sp>
        <p:nvSpPr>
          <p:cNvPr id="87043" name="Rectangle 2"/>
          <p:cNvSpPr>
            <a:spLocks noGrp="1" noRot="1" noChangeAspect="1" noChangeArrowheads="1" noTextEdit="1"/>
          </p:cNvSpPr>
          <p:nvPr>
            <p:ph type="sldImg"/>
          </p:nvPr>
        </p:nvSpPr>
        <p:spPr>
          <a:xfrm>
            <a:off x="1160463" y="698500"/>
            <a:ext cx="4538662" cy="3403600"/>
          </a:xfrm>
          <a:ln w="12700">
            <a:solidFill>
              <a:schemeClr val="tx1"/>
            </a:solidFill>
          </a:ln>
        </p:spPr>
      </p:sp>
      <p:sp>
        <p:nvSpPr>
          <p:cNvPr id="87044" name="Rectangle 3"/>
          <p:cNvSpPr>
            <a:spLocks noGrp="1" noChangeArrowheads="1"/>
          </p:cNvSpPr>
          <p:nvPr>
            <p:ph type="body" idx="1"/>
          </p:nvPr>
        </p:nvSpPr>
        <p:spPr>
          <a:xfrm>
            <a:off x="914400" y="4343400"/>
            <a:ext cx="502920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3" tIns="44448" rIns="90483" bIns="44448"/>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1292523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p:spPr>
        <p:txBody>
          <a:bodyPr/>
          <a:lstStyle/>
          <a:p>
            <a:pPr eaLnBrk="1" hangingPunct="1"/>
            <a:endParaRPr lang="en-CA" altLang="en-US">
              <a:latin typeface="Arial" panose="020B0604020202020204" pitchFamily="34" charset="0"/>
            </a:endParaRPr>
          </a:p>
        </p:txBody>
      </p:sp>
      <p:sp>
        <p:nvSpPr>
          <p:cNvPr id="89092"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3379597-3FA8-4FDF-9A65-5E9A9C7735D3}" type="slidenum">
              <a:rPr lang="en-US" altLang="en-US" smtClean="0"/>
              <a:pPr>
                <a:spcBef>
                  <a:spcPct val="0"/>
                </a:spcBef>
              </a:pPr>
              <a:t>44</a:t>
            </a:fld>
            <a:endParaRPr lang="en-US" altLang="en-US"/>
          </a:p>
        </p:txBody>
      </p:sp>
    </p:spTree>
    <p:extLst>
      <p:ext uri="{BB962C8B-B14F-4D97-AF65-F5344CB8AC3E}">
        <p14:creationId xmlns:p14="http://schemas.microsoft.com/office/powerpoint/2010/main" val="1894442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p:spPr>
        <p:txBody>
          <a:bodyPr/>
          <a:lstStyle/>
          <a:p>
            <a:endParaRPr lang="en-CA" altLang="en-US">
              <a:latin typeface="Arial" panose="020B0604020202020204" pitchFamily="34" charset="0"/>
            </a:endParaRPr>
          </a:p>
        </p:txBody>
      </p:sp>
      <p:sp>
        <p:nvSpPr>
          <p:cNvPr id="91140"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3562F28-4BD5-48CB-8C87-AFC1B76F7CCA}" type="slidenum">
              <a:rPr lang="en-US" altLang="en-US" smtClean="0"/>
              <a:pPr>
                <a:spcBef>
                  <a:spcPct val="0"/>
                </a:spcBef>
              </a:pPr>
              <a:t>45</a:t>
            </a:fld>
            <a:endParaRPr lang="en-US" altLang="en-US"/>
          </a:p>
        </p:txBody>
      </p:sp>
    </p:spTree>
    <p:extLst>
      <p:ext uri="{BB962C8B-B14F-4D97-AF65-F5344CB8AC3E}">
        <p14:creationId xmlns:p14="http://schemas.microsoft.com/office/powerpoint/2010/main" val="2477120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2647149-EA66-4A72-B71C-AA8650FE7A77}" type="slidenum">
              <a:rPr lang="en-US" smtClean="0"/>
              <a:pPr/>
              <a:t>7</a:t>
            </a:fld>
            <a:endParaRPr lang="en-US"/>
          </a:p>
        </p:txBody>
      </p:sp>
      <p:sp>
        <p:nvSpPr>
          <p:cNvPr id="64515" name="Rectangle 2"/>
          <p:cNvSpPr>
            <a:spLocks noGrp="1" noRot="1" noChangeAspect="1" noChangeArrowheads="1" noTextEdit="1"/>
          </p:cNvSpPr>
          <p:nvPr>
            <p:ph type="sldImg"/>
          </p:nvPr>
        </p:nvSpPr>
        <p:spPr>
          <a:xfrm>
            <a:off x="1160463" y="698500"/>
            <a:ext cx="4538662" cy="3403600"/>
          </a:xfrm>
          <a:ln w="12700">
            <a:solidFill>
              <a:schemeClr val="tx1"/>
            </a:solidFill>
          </a:ln>
        </p:spPr>
      </p:sp>
      <p:sp>
        <p:nvSpPr>
          <p:cNvPr id="64516" name="Rectangle 3"/>
          <p:cNvSpPr>
            <a:spLocks noGrp="1" noChangeArrowheads="1"/>
          </p:cNvSpPr>
          <p:nvPr>
            <p:ph type="body" idx="1"/>
          </p:nvPr>
        </p:nvSpPr>
        <p:spPr>
          <a:xfrm>
            <a:off x="914400" y="4343400"/>
            <a:ext cx="5029200" cy="4114800"/>
          </a:xfrm>
          <a:noFill/>
          <a:ln/>
        </p:spPr>
        <p:txBody>
          <a:bodyPr lIns="90483" tIns="44448" rIns="90483" bIns="44448"/>
          <a:lstStyle/>
          <a:p>
            <a:pPr eaLnBrk="1" hangingPunct="1"/>
            <a:endParaRPr lang="en-CA"/>
          </a:p>
        </p:txBody>
      </p:sp>
    </p:spTree>
    <p:extLst>
      <p:ext uri="{BB962C8B-B14F-4D97-AF65-F5344CB8AC3E}">
        <p14:creationId xmlns:p14="http://schemas.microsoft.com/office/powerpoint/2010/main" val="2847195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F77614D-A351-4526-8695-FAFEA4A27591}" type="slidenum">
              <a:rPr lang="en-US" altLang="en-US" smtClean="0"/>
              <a:pPr>
                <a:spcBef>
                  <a:spcPct val="0"/>
                </a:spcBef>
              </a:pPr>
              <a:t>46</a:t>
            </a:fld>
            <a:endParaRPr lang="en-US" altLang="en-US"/>
          </a:p>
        </p:txBody>
      </p:sp>
      <p:sp>
        <p:nvSpPr>
          <p:cNvPr id="93187" name="Rectangle 2"/>
          <p:cNvSpPr>
            <a:spLocks noGrp="1" noRot="1" noChangeAspect="1" noChangeArrowheads="1" noTextEdit="1"/>
          </p:cNvSpPr>
          <p:nvPr>
            <p:ph type="sldImg"/>
          </p:nvPr>
        </p:nvSpPr>
        <p:spPr>
          <a:xfrm>
            <a:off x="1160463" y="698500"/>
            <a:ext cx="4538662" cy="3403600"/>
          </a:xfrm>
          <a:ln w="12700">
            <a:solidFill>
              <a:schemeClr val="tx1"/>
            </a:solidFill>
          </a:ln>
        </p:spPr>
      </p:sp>
      <p:sp>
        <p:nvSpPr>
          <p:cNvPr id="93188" name="Rectangle 3"/>
          <p:cNvSpPr>
            <a:spLocks noGrp="1" noChangeArrowheads="1"/>
          </p:cNvSpPr>
          <p:nvPr>
            <p:ph type="body" idx="1"/>
          </p:nvPr>
        </p:nvSpPr>
        <p:spPr>
          <a:xfrm>
            <a:off x="914400" y="4343400"/>
            <a:ext cx="502920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3" tIns="44448" rIns="90483" bIns="44448"/>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14564319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E565EA-2E34-41B0-8D74-F8EDB698B746}" type="slidenum">
              <a:rPr lang="en-US" altLang="en-US" smtClean="0"/>
              <a:pPr>
                <a:spcBef>
                  <a:spcPct val="0"/>
                </a:spcBef>
              </a:pPr>
              <a:t>47</a:t>
            </a:fld>
            <a:endParaRPr lang="en-US" altLang="en-US"/>
          </a:p>
        </p:txBody>
      </p:sp>
      <p:sp>
        <p:nvSpPr>
          <p:cNvPr id="95235" name="Rectangle 2"/>
          <p:cNvSpPr>
            <a:spLocks noGrp="1" noRot="1" noChangeAspect="1" noChangeArrowheads="1" noTextEdit="1"/>
          </p:cNvSpPr>
          <p:nvPr>
            <p:ph type="sldImg"/>
          </p:nvPr>
        </p:nvSpPr>
        <p:spPr>
          <a:xfrm>
            <a:off x="1160463" y="698500"/>
            <a:ext cx="4538662" cy="3403600"/>
          </a:xfrm>
          <a:ln w="12700">
            <a:solidFill>
              <a:schemeClr val="tx1"/>
            </a:solidFill>
          </a:ln>
        </p:spPr>
      </p:sp>
      <p:sp>
        <p:nvSpPr>
          <p:cNvPr id="95236" name="Rectangle 3"/>
          <p:cNvSpPr>
            <a:spLocks noGrp="1" noChangeArrowheads="1"/>
          </p:cNvSpPr>
          <p:nvPr>
            <p:ph type="body" idx="1"/>
          </p:nvPr>
        </p:nvSpPr>
        <p:spPr>
          <a:xfrm>
            <a:off x="914400" y="4343400"/>
            <a:ext cx="502920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3" tIns="44448" rIns="90483" bIns="44448"/>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2948415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p:spPr>
        <p:txBody>
          <a:bodyPr/>
          <a:lstStyle/>
          <a:p>
            <a:pPr eaLnBrk="1" hangingPunct="1"/>
            <a:endParaRPr lang="en-CA" altLang="en-US">
              <a:latin typeface="Arial" panose="020B0604020202020204" pitchFamily="34" charset="0"/>
            </a:endParaRPr>
          </a:p>
        </p:txBody>
      </p:sp>
      <p:sp>
        <p:nvSpPr>
          <p:cNvPr id="97284"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D6C0C2-4CB3-49C5-A49A-0CC0CBFA1D22}" type="slidenum">
              <a:rPr lang="en-US" altLang="en-US" smtClean="0"/>
              <a:pPr>
                <a:spcBef>
                  <a:spcPct val="0"/>
                </a:spcBef>
              </a:pPr>
              <a:t>48</a:t>
            </a:fld>
            <a:endParaRPr lang="en-US" altLang="en-US"/>
          </a:p>
        </p:txBody>
      </p:sp>
    </p:spTree>
    <p:extLst>
      <p:ext uri="{BB962C8B-B14F-4D97-AF65-F5344CB8AC3E}">
        <p14:creationId xmlns:p14="http://schemas.microsoft.com/office/powerpoint/2010/main" val="37331802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p:spPr>
        <p:txBody>
          <a:bodyPr/>
          <a:lstStyle/>
          <a:p>
            <a:pPr eaLnBrk="1" hangingPunct="1"/>
            <a:endParaRPr lang="en-CA" altLang="en-US">
              <a:latin typeface="Arial" panose="020B0604020202020204" pitchFamily="34" charset="0"/>
            </a:endParaRPr>
          </a:p>
        </p:txBody>
      </p:sp>
      <p:sp>
        <p:nvSpPr>
          <p:cNvPr id="99332"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5C8BA07-A920-4584-B018-A82C9DB43DE3}" type="slidenum">
              <a:rPr lang="en-US" altLang="en-US" smtClean="0"/>
              <a:pPr>
                <a:spcBef>
                  <a:spcPct val="0"/>
                </a:spcBef>
              </a:pPr>
              <a:t>49</a:t>
            </a:fld>
            <a:endParaRPr lang="en-US" altLang="en-US"/>
          </a:p>
        </p:txBody>
      </p:sp>
    </p:spTree>
    <p:extLst>
      <p:ext uri="{BB962C8B-B14F-4D97-AF65-F5344CB8AC3E}">
        <p14:creationId xmlns:p14="http://schemas.microsoft.com/office/powerpoint/2010/main" val="15567719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p:spPr>
        <p:txBody>
          <a:bodyPr/>
          <a:lstStyle/>
          <a:p>
            <a:pPr eaLnBrk="1" hangingPunct="1"/>
            <a:endParaRPr lang="en-CA" altLang="en-US">
              <a:latin typeface="Arial" panose="020B0604020202020204" pitchFamily="34" charset="0"/>
            </a:endParaRPr>
          </a:p>
        </p:txBody>
      </p:sp>
      <p:sp>
        <p:nvSpPr>
          <p:cNvPr id="101380"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F387DD7-3735-4325-84D2-630AAC23FC6E}" type="slidenum">
              <a:rPr lang="en-US" altLang="en-US" smtClean="0"/>
              <a:pPr>
                <a:spcBef>
                  <a:spcPct val="0"/>
                </a:spcBef>
              </a:pPr>
              <a:t>50</a:t>
            </a:fld>
            <a:endParaRPr lang="en-US" altLang="en-US"/>
          </a:p>
        </p:txBody>
      </p:sp>
    </p:spTree>
    <p:extLst>
      <p:ext uri="{BB962C8B-B14F-4D97-AF65-F5344CB8AC3E}">
        <p14:creationId xmlns:p14="http://schemas.microsoft.com/office/powerpoint/2010/main" val="3748278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p:spPr>
        <p:txBody>
          <a:bodyPr/>
          <a:lstStyle/>
          <a:p>
            <a:pPr eaLnBrk="1" hangingPunct="1"/>
            <a:endParaRPr lang="en-CA" altLang="en-US">
              <a:latin typeface="Arial" panose="020B0604020202020204" pitchFamily="34" charset="0"/>
            </a:endParaRPr>
          </a:p>
        </p:txBody>
      </p:sp>
      <p:sp>
        <p:nvSpPr>
          <p:cNvPr id="103428"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7A4965-CA98-407E-8B96-9A8998B27048}" type="slidenum">
              <a:rPr lang="en-US" altLang="en-US" smtClean="0"/>
              <a:pPr>
                <a:spcBef>
                  <a:spcPct val="0"/>
                </a:spcBef>
              </a:pPr>
              <a:t>51</a:t>
            </a:fld>
            <a:endParaRPr lang="en-US" altLang="en-US"/>
          </a:p>
        </p:txBody>
      </p:sp>
    </p:spTree>
    <p:extLst>
      <p:ext uri="{BB962C8B-B14F-4D97-AF65-F5344CB8AC3E}">
        <p14:creationId xmlns:p14="http://schemas.microsoft.com/office/powerpoint/2010/main" val="4974075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p:spPr>
        <p:txBody>
          <a:bodyPr/>
          <a:lstStyle/>
          <a:p>
            <a:pPr eaLnBrk="1" hangingPunct="1"/>
            <a:endParaRPr lang="en-CA" altLang="en-US">
              <a:latin typeface="Arial" panose="020B0604020202020204" pitchFamily="34" charset="0"/>
            </a:endParaRPr>
          </a:p>
        </p:txBody>
      </p:sp>
      <p:sp>
        <p:nvSpPr>
          <p:cNvPr id="105476"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A1DF640-B3F5-45B4-96DE-B60A643FCDE9}" type="slidenum">
              <a:rPr lang="en-US" altLang="en-US" smtClean="0"/>
              <a:pPr>
                <a:spcBef>
                  <a:spcPct val="0"/>
                </a:spcBef>
              </a:pPr>
              <a:t>52</a:t>
            </a:fld>
            <a:endParaRPr lang="en-US" altLang="en-US"/>
          </a:p>
        </p:txBody>
      </p:sp>
    </p:spTree>
    <p:extLst>
      <p:ext uri="{BB962C8B-B14F-4D97-AF65-F5344CB8AC3E}">
        <p14:creationId xmlns:p14="http://schemas.microsoft.com/office/powerpoint/2010/main" val="27784674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p:spPr>
        <p:txBody>
          <a:bodyPr/>
          <a:lstStyle/>
          <a:p>
            <a:pPr eaLnBrk="1" hangingPunct="1"/>
            <a:endParaRPr lang="en-CA" altLang="en-US">
              <a:latin typeface="Arial" panose="020B0604020202020204" pitchFamily="34" charset="0"/>
            </a:endParaRPr>
          </a:p>
        </p:txBody>
      </p:sp>
      <p:sp>
        <p:nvSpPr>
          <p:cNvPr id="107524"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B1530F-79B6-49B3-85C4-5CA243698901}" type="slidenum">
              <a:rPr lang="en-US" altLang="en-US" smtClean="0"/>
              <a:pPr>
                <a:spcBef>
                  <a:spcPct val="0"/>
                </a:spcBef>
              </a:pPr>
              <a:t>53</a:t>
            </a:fld>
            <a:endParaRPr lang="en-US" altLang="en-US"/>
          </a:p>
        </p:txBody>
      </p:sp>
    </p:spTree>
    <p:extLst>
      <p:ext uri="{BB962C8B-B14F-4D97-AF65-F5344CB8AC3E}">
        <p14:creationId xmlns:p14="http://schemas.microsoft.com/office/powerpoint/2010/main" val="32232366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p:spPr>
        <p:txBody>
          <a:bodyPr/>
          <a:lstStyle/>
          <a:p>
            <a:pPr eaLnBrk="1" hangingPunct="1"/>
            <a:endParaRPr lang="en-CA" altLang="en-US">
              <a:latin typeface="Arial" panose="020B0604020202020204" pitchFamily="34" charset="0"/>
            </a:endParaRPr>
          </a:p>
        </p:txBody>
      </p:sp>
      <p:sp>
        <p:nvSpPr>
          <p:cNvPr id="109572"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58FF141-15E6-4127-B407-32246D77D255}" type="slidenum">
              <a:rPr lang="en-US" altLang="en-US" smtClean="0"/>
              <a:pPr>
                <a:spcBef>
                  <a:spcPct val="0"/>
                </a:spcBef>
              </a:pPr>
              <a:t>54</a:t>
            </a:fld>
            <a:endParaRPr lang="en-US" altLang="en-US"/>
          </a:p>
        </p:txBody>
      </p:sp>
    </p:spTree>
    <p:extLst>
      <p:ext uri="{BB962C8B-B14F-4D97-AF65-F5344CB8AC3E}">
        <p14:creationId xmlns:p14="http://schemas.microsoft.com/office/powerpoint/2010/main" val="41052725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p:spPr>
        <p:txBody>
          <a:bodyPr/>
          <a:lstStyle/>
          <a:p>
            <a:pPr eaLnBrk="1" hangingPunct="1"/>
            <a:endParaRPr lang="en-CA" altLang="en-US">
              <a:latin typeface="Arial" panose="020B0604020202020204" pitchFamily="34" charset="0"/>
            </a:endParaRPr>
          </a:p>
        </p:txBody>
      </p:sp>
      <p:sp>
        <p:nvSpPr>
          <p:cNvPr id="111620"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E16D20D-326D-4756-848D-51BAE64885A1}" type="slidenum">
              <a:rPr lang="en-US" altLang="en-US" smtClean="0"/>
              <a:pPr>
                <a:spcBef>
                  <a:spcPct val="0"/>
                </a:spcBef>
              </a:pPr>
              <a:t>55</a:t>
            </a:fld>
            <a:endParaRPr lang="en-US" altLang="en-US"/>
          </a:p>
        </p:txBody>
      </p:sp>
    </p:spTree>
    <p:extLst>
      <p:ext uri="{BB962C8B-B14F-4D97-AF65-F5344CB8AC3E}">
        <p14:creationId xmlns:p14="http://schemas.microsoft.com/office/powerpoint/2010/main" val="386785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67FC8EB1-BA9C-488C-A789-C2F541CB4D4D}" type="slidenum">
              <a:rPr lang="en-US" smtClean="0"/>
              <a:pPr/>
              <a:t>9</a:t>
            </a:fld>
            <a:endParaRPr lang="en-US"/>
          </a:p>
        </p:txBody>
      </p:sp>
      <p:sp>
        <p:nvSpPr>
          <p:cNvPr id="66563" name="Rectangle 2"/>
          <p:cNvSpPr>
            <a:spLocks noGrp="1" noRot="1" noChangeAspect="1" noChangeArrowheads="1" noTextEdit="1"/>
          </p:cNvSpPr>
          <p:nvPr>
            <p:ph type="sldImg"/>
          </p:nvPr>
        </p:nvSpPr>
        <p:spPr>
          <a:xfrm>
            <a:off x="1160463" y="698500"/>
            <a:ext cx="4538662" cy="3403600"/>
          </a:xfrm>
          <a:ln w="12700">
            <a:solidFill>
              <a:schemeClr val="tx1"/>
            </a:solidFill>
          </a:ln>
        </p:spPr>
      </p:sp>
      <p:sp>
        <p:nvSpPr>
          <p:cNvPr id="66564" name="Rectangle 3"/>
          <p:cNvSpPr>
            <a:spLocks noGrp="1" noChangeArrowheads="1"/>
          </p:cNvSpPr>
          <p:nvPr>
            <p:ph type="body" idx="1"/>
          </p:nvPr>
        </p:nvSpPr>
        <p:spPr>
          <a:xfrm>
            <a:off x="914400" y="4343400"/>
            <a:ext cx="5029200" cy="4114800"/>
          </a:xfrm>
          <a:noFill/>
          <a:ln/>
        </p:spPr>
        <p:txBody>
          <a:bodyPr lIns="90483" tIns="44448" rIns="90483" bIns="44448"/>
          <a:lstStyle/>
          <a:p>
            <a:pPr eaLnBrk="1" hangingPunct="1"/>
            <a:endParaRPr lang="en-CA"/>
          </a:p>
        </p:txBody>
      </p:sp>
    </p:spTree>
    <p:extLst>
      <p:ext uri="{BB962C8B-B14F-4D97-AF65-F5344CB8AC3E}">
        <p14:creationId xmlns:p14="http://schemas.microsoft.com/office/powerpoint/2010/main" val="34654988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p:spPr>
        <p:txBody>
          <a:bodyPr/>
          <a:lstStyle/>
          <a:p>
            <a:pPr eaLnBrk="1" hangingPunct="1"/>
            <a:endParaRPr lang="en-CA" altLang="en-US">
              <a:latin typeface="Arial" panose="020B0604020202020204" pitchFamily="34" charset="0"/>
            </a:endParaRPr>
          </a:p>
        </p:txBody>
      </p:sp>
      <p:sp>
        <p:nvSpPr>
          <p:cNvPr id="113668"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6BD8BCE-3B52-4C26-86F7-A8B650732BD4}" type="slidenum">
              <a:rPr lang="en-US" altLang="en-US" smtClean="0"/>
              <a:pPr>
                <a:spcBef>
                  <a:spcPct val="0"/>
                </a:spcBef>
              </a:pPr>
              <a:t>56</a:t>
            </a:fld>
            <a:endParaRPr lang="en-US" altLang="en-US"/>
          </a:p>
        </p:txBody>
      </p:sp>
    </p:spTree>
    <p:extLst>
      <p:ext uri="{BB962C8B-B14F-4D97-AF65-F5344CB8AC3E}">
        <p14:creationId xmlns:p14="http://schemas.microsoft.com/office/powerpoint/2010/main" val="5958264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p:spPr>
        <p:txBody>
          <a:bodyPr/>
          <a:lstStyle/>
          <a:p>
            <a:pPr eaLnBrk="1" hangingPunct="1"/>
            <a:endParaRPr lang="en-CA" altLang="en-US">
              <a:latin typeface="Arial" panose="020B0604020202020204" pitchFamily="34" charset="0"/>
            </a:endParaRPr>
          </a:p>
        </p:txBody>
      </p:sp>
      <p:sp>
        <p:nvSpPr>
          <p:cNvPr id="115716"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F246C1B-678F-493C-BF48-AE784B2DC748}" type="slidenum">
              <a:rPr lang="en-US" altLang="en-US" smtClean="0"/>
              <a:pPr>
                <a:spcBef>
                  <a:spcPct val="0"/>
                </a:spcBef>
              </a:pPr>
              <a:t>57</a:t>
            </a:fld>
            <a:endParaRPr lang="en-US" altLang="en-US"/>
          </a:p>
        </p:txBody>
      </p:sp>
    </p:spTree>
    <p:extLst>
      <p:ext uri="{BB962C8B-B14F-4D97-AF65-F5344CB8AC3E}">
        <p14:creationId xmlns:p14="http://schemas.microsoft.com/office/powerpoint/2010/main" val="23320780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F42B4F50-0DD4-44CE-8217-3C06838DC116}" type="slidenum">
              <a:rPr lang="en-US" smtClean="0"/>
              <a:pPr/>
              <a:t>59</a:t>
            </a:fld>
            <a:endParaRPr lang="en-US"/>
          </a:p>
        </p:txBody>
      </p:sp>
      <p:sp>
        <p:nvSpPr>
          <p:cNvPr id="81923" name="Rectangle 2"/>
          <p:cNvSpPr>
            <a:spLocks noGrp="1" noRot="1" noChangeAspect="1" noChangeArrowheads="1" noTextEdit="1"/>
          </p:cNvSpPr>
          <p:nvPr>
            <p:ph type="sldImg"/>
          </p:nvPr>
        </p:nvSpPr>
        <p:spPr>
          <a:xfrm>
            <a:off x="1160463" y="698500"/>
            <a:ext cx="4538662" cy="3403600"/>
          </a:xfrm>
          <a:ln w="12700">
            <a:solidFill>
              <a:schemeClr val="tx1"/>
            </a:solidFill>
          </a:ln>
        </p:spPr>
      </p:sp>
      <p:sp>
        <p:nvSpPr>
          <p:cNvPr id="81924" name="Rectangle 3"/>
          <p:cNvSpPr>
            <a:spLocks noGrp="1" noChangeArrowheads="1"/>
          </p:cNvSpPr>
          <p:nvPr>
            <p:ph type="body" idx="1"/>
          </p:nvPr>
        </p:nvSpPr>
        <p:spPr>
          <a:xfrm>
            <a:off x="914400" y="4343400"/>
            <a:ext cx="5029200" cy="4114800"/>
          </a:xfrm>
          <a:noFill/>
          <a:ln/>
        </p:spPr>
        <p:txBody>
          <a:bodyPr lIns="90483" tIns="44448" rIns="90483" bIns="44448"/>
          <a:lstStyle/>
          <a:p>
            <a:pPr eaLnBrk="1" hangingPunct="1"/>
            <a:endParaRPr lang="en-CA"/>
          </a:p>
        </p:txBody>
      </p:sp>
    </p:spTree>
    <p:extLst>
      <p:ext uri="{BB962C8B-B14F-4D97-AF65-F5344CB8AC3E}">
        <p14:creationId xmlns:p14="http://schemas.microsoft.com/office/powerpoint/2010/main" val="3668993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8676B54-931C-4156-B1B0-5F67C4CD0631}" type="slidenum">
              <a:rPr lang="en-US" smtClean="0"/>
              <a:pPr/>
              <a:t>10</a:t>
            </a:fld>
            <a:endParaRPr lang="en-US"/>
          </a:p>
        </p:txBody>
      </p:sp>
      <p:sp>
        <p:nvSpPr>
          <p:cNvPr id="67587" name="Rectangle 2"/>
          <p:cNvSpPr>
            <a:spLocks noGrp="1" noRot="1" noChangeAspect="1" noChangeArrowheads="1" noTextEdit="1"/>
          </p:cNvSpPr>
          <p:nvPr>
            <p:ph type="sldImg"/>
          </p:nvPr>
        </p:nvSpPr>
        <p:spPr>
          <a:xfrm>
            <a:off x="1160463" y="698500"/>
            <a:ext cx="4538662" cy="3403600"/>
          </a:xfrm>
          <a:ln w="12700">
            <a:solidFill>
              <a:schemeClr val="tx1"/>
            </a:solidFill>
          </a:ln>
        </p:spPr>
      </p:sp>
      <p:sp>
        <p:nvSpPr>
          <p:cNvPr id="67588" name="Rectangle 3"/>
          <p:cNvSpPr>
            <a:spLocks noGrp="1" noChangeArrowheads="1"/>
          </p:cNvSpPr>
          <p:nvPr>
            <p:ph type="body" idx="1"/>
          </p:nvPr>
        </p:nvSpPr>
        <p:spPr>
          <a:xfrm>
            <a:off x="914400" y="4343400"/>
            <a:ext cx="5029200" cy="4114800"/>
          </a:xfrm>
          <a:noFill/>
          <a:ln/>
        </p:spPr>
        <p:txBody>
          <a:bodyPr lIns="90483" tIns="44448" rIns="90483" bIns="44448"/>
          <a:lstStyle/>
          <a:p>
            <a:pPr eaLnBrk="1" hangingPunct="1"/>
            <a:endParaRPr lang="en-CA"/>
          </a:p>
        </p:txBody>
      </p:sp>
    </p:spTree>
    <p:extLst>
      <p:ext uri="{BB962C8B-B14F-4D97-AF65-F5344CB8AC3E}">
        <p14:creationId xmlns:p14="http://schemas.microsoft.com/office/powerpoint/2010/main" val="4284178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30DF9A5F-3B3F-4069-A2F0-A10C009F5FDB}" type="slidenum">
              <a:rPr lang="en-US" smtClean="0"/>
              <a:pPr/>
              <a:t>11</a:t>
            </a:fld>
            <a:endParaRPr lang="en-US"/>
          </a:p>
        </p:txBody>
      </p:sp>
      <p:sp>
        <p:nvSpPr>
          <p:cNvPr id="68611" name="Rectangle 2"/>
          <p:cNvSpPr>
            <a:spLocks noGrp="1" noRot="1" noChangeAspect="1" noChangeArrowheads="1" noTextEdit="1"/>
          </p:cNvSpPr>
          <p:nvPr>
            <p:ph type="sldImg"/>
          </p:nvPr>
        </p:nvSpPr>
        <p:spPr>
          <a:xfrm>
            <a:off x="1160463" y="698500"/>
            <a:ext cx="4538662" cy="3403600"/>
          </a:xfrm>
          <a:ln w="12700">
            <a:solidFill>
              <a:schemeClr val="tx1"/>
            </a:solidFill>
          </a:ln>
        </p:spPr>
      </p:sp>
      <p:sp>
        <p:nvSpPr>
          <p:cNvPr id="68612" name="Rectangle 3"/>
          <p:cNvSpPr>
            <a:spLocks noGrp="1" noChangeArrowheads="1"/>
          </p:cNvSpPr>
          <p:nvPr>
            <p:ph type="body" idx="1"/>
          </p:nvPr>
        </p:nvSpPr>
        <p:spPr>
          <a:xfrm>
            <a:off x="914400" y="4343400"/>
            <a:ext cx="5029200" cy="4114800"/>
          </a:xfrm>
          <a:noFill/>
          <a:ln/>
        </p:spPr>
        <p:txBody>
          <a:bodyPr lIns="90483" tIns="44448" rIns="90483" bIns="44448"/>
          <a:lstStyle/>
          <a:p>
            <a:pPr eaLnBrk="1" hangingPunct="1"/>
            <a:endParaRPr lang="en-CA"/>
          </a:p>
        </p:txBody>
      </p:sp>
    </p:spTree>
    <p:extLst>
      <p:ext uri="{BB962C8B-B14F-4D97-AF65-F5344CB8AC3E}">
        <p14:creationId xmlns:p14="http://schemas.microsoft.com/office/powerpoint/2010/main" val="3615015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518C152-BA3F-4687-93EA-9099FA211876}" type="slidenum">
              <a:rPr lang="en-US" smtClean="0"/>
              <a:pPr/>
              <a:t>15</a:t>
            </a:fld>
            <a:endParaRPr lang="en-US"/>
          </a:p>
        </p:txBody>
      </p:sp>
      <p:sp>
        <p:nvSpPr>
          <p:cNvPr id="70659" name="Rectangle 2"/>
          <p:cNvSpPr>
            <a:spLocks noGrp="1" noRot="1" noChangeAspect="1" noChangeArrowheads="1" noTextEdit="1"/>
          </p:cNvSpPr>
          <p:nvPr>
            <p:ph type="sldImg"/>
          </p:nvPr>
        </p:nvSpPr>
        <p:spPr>
          <a:xfrm>
            <a:off x="1160463" y="698500"/>
            <a:ext cx="4538662" cy="3403600"/>
          </a:xfrm>
          <a:ln w="12700">
            <a:solidFill>
              <a:schemeClr val="tx1"/>
            </a:solidFill>
          </a:ln>
        </p:spPr>
      </p:sp>
      <p:sp>
        <p:nvSpPr>
          <p:cNvPr id="70660" name="Rectangle 3"/>
          <p:cNvSpPr>
            <a:spLocks noGrp="1" noChangeArrowheads="1"/>
          </p:cNvSpPr>
          <p:nvPr>
            <p:ph type="body" idx="1"/>
          </p:nvPr>
        </p:nvSpPr>
        <p:spPr>
          <a:xfrm>
            <a:off x="914400" y="4343400"/>
            <a:ext cx="5029200" cy="4114800"/>
          </a:xfrm>
          <a:noFill/>
          <a:ln/>
        </p:spPr>
        <p:txBody>
          <a:bodyPr lIns="90483" tIns="44448" rIns="90483" bIns="44448"/>
          <a:lstStyle/>
          <a:p>
            <a:pPr eaLnBrk="1" hangingPunct="1"/>
            <a:endParaRPr lang="en-CA"/>
          </a:p>
        </p:txBody>
      </p:sp>
    </p:spTree>
    <p:extLst>
      <p:ext uri="{BB962C8B-B14F-4D97-AF65-F5344CB8AC3E}">
        <p14:creationId xmlns:p14="http://schemas.microsoft.com/office/powerpoint/2010/main" val="2133589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611D6E2E-189A-47AC-B133-DD969A07ADCC}" type="slidenum">
              <a:rPr lang="en-US" smtClean="0"/>
              <a:pPr/>
              <a:t>20</a:t>
            </a:fld>
            <a:endParaRPr lang="en-US"/>
          </a:p>
        </p:txBody>
      </p:sp>
      <p:sp>
        <p:nvSpPr>
          <p:cNvPr id="72707" name="Rectangle 2"/>
          <p:cNvSpPr>
            <a:spLocks noGrp="1" noRot="1" noChangeAspect="1" noChangeArrowheads="1" noTextEdit="1"/>
          </p:cNvSpPr>
          <p:nvPr>
            <p:ph type="sldImg"/>
          </p:nvPr>
        </p:nvSpPr>
        <p:spPr>
          <a:xfrm>
            <a:off x="1160463" y="698500"/>
            <a:ext cx="4538662" cy="3403600"/>
          </a:xfrm>
          <a:ln w="12700">
            <a:solidFill>
              <a:schemeClr val="tx1"/>
            </a:solidFill>
          </a:ln>
        </p:spPr>
      </p:sp>
      <p:sp>
        <p:nvSpPr>
          <p:cNvPr id="72708" name="Rectangle 3"/>
          <p:cNvSpPr>
            <a:spLocks noGrp="1" noChangeArrowheads="1"/>
          </p:cNvSpPr>
          <p:nvPr>
            <p:ph type="body" idx="1"/>
          </p:nvPr>
        </p:nvSpPr>
        <p:spPr>
          <a:xfrm>
            <a:off x="914400" y="4343400"/>
            <a:ext cx="5029200" cy="4114800"/>
          </a:xfrm>
          <a:noFill/>
          <a:ln/>
        </p:spPr>
        <p:txBody>
          <a:bodyPr lIns="90483" tIns="44448" rIns="90483" bIns="44448"/>
          <a:lstStyle/>
          <a:p>
            <a:pPr eaLnBrk="1" hangingPunct="1"/>
            <a:endParaRPr lang="en-CA"/>
          </a:p>
        </p:txBody>
      </p:sp>
    </p:spTree>
    <p:extLst>
      <p:ext uri="{BB962C8B-B14F-4D97-AF65-F5344CB8AC3E}">
        <p14:creationId xmlns:p14="http://schemas.microsoft.com/office/powerpoint/2010/main" val="122745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B223B915-F34D-48D6-8D86-657F5A52E9CE}" type="slidenum">
              <a:rPr lang="en-US" smtClean="0"/>
              <a:pPr/>
              <a:t>23</a:t>
            </a:fld>
            <a:endParaRPr lang="en-US"/>
          </a:p>
        </p:txBody>
      </p:sp>
      <p:sp>
        <p:nvSpPr>
          <p:cNvPr id="75779" name="Rectangle 2"/>
          <p:cNvSpPr>
            <a:spLocks noGrp="1" noRot="1" noChangeAspect="1" noChangeArrowheads="1" noTextEdit="1"/>
          </p:cNvSpPr>
          <p:nvPr>
            <p:ph type="sldImg"/>
          </p:nvPr>
        </p:nvSpPr>
        <p:spPr>
          <a:xfrm>
            <a:off x="1160463" y="698500"/>
            <a:ext cx="4538662" cy="3403600"/>
          </a:xfrm>
          <a:ln w="12700">
            <a:solidFill>
              <a:schemeClr val="tx1"/>
            </a:solidFill>
          </a:ln>
        </p:spPr>
      </p:sp>
      <p:sp>
        <p:nvSpPr>
          <p:cNvPr id="75780" name="Rectangle 3"/>
          <p:cNvSpPr>
            <a:spLocks noGrp="1" noChangeArrowheads="1"/>
          </p:cNvSpPr>
          <p:nvPr>
            <p:ph type="body" idx="1"/>
          </p:nvPr>
        </p:nvSpPr>
        <p:spPr>
          <a:xfrm>
            <a:off x="914400" y="4343400"/>
            <a:ext cx="5029200" cy="4114800"/>
          </a:xfrm>
          <a:noFill/>
          <a:ln/>
        </p:spPr>
        <p:txBody>
          <a:bodyPr lIns="90483" tIns="44448" rIns="90483" bIns="44448"/>
          <a:lstStyle/>
          <a:p>
            <a:pPr eaLnBrk="1" hangingPunct="1"/>
            <a:endParaRPr lang="en-CA"/>
          </a:p>
        </p:txBody>
      </p:sp>
    </p:spTree>
    <p:extLst>
      <p:ext uri="{BB962C8B-B14F-4D97-AF65-F5344CB8AC3E}">
        <p14:creationId xmlns:p14="http://schemas.microsoft.com/office/powerpoint/2010/main" val="3147050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A2FFCBB-12EE-4190-B6AA-9AF6FC421E7D}" type="slidenum">
              <a:rPr lang="en-US" altLang="en-US"/>
              <a:pPr>
                <a:spcBef>
                  <a:spcPct val="0"/>
                </a:spcBef>
              </a:pPr>
              <a:t>27</a:t>
            </a:fld>
            <a:endParaRPr lang="en-US" altLang="en-US"/>
          </a:p>
        </p:txBody>
      </p:sp>
      <p:sp>
        <p:nvSpPr>
          <p:cNvPr id="52227" name="Rectangle 2"/>
          <p:cNvSpPr>
            <a:spLocks noGrp="1" noRot="1" noChangeAspect="1" noChangeArrowheads="1" noTextEdit="1"/>
          </p:cNvSpPr>
          <p:nvPr>
            <p:ph type="sldImg"/>
          </p:nvPr>
        </p:nvSpPr>
        <p:spPr>
          <a:xfrm>
            <a:off x="1160463" y="698500"/>
            <a:ext cx="4538662" cy="3403600"/>
          </a:xfrm>
          <a:ln w="12700">
            <a:solidFill>
              <a:schemeClr val="tx1"/>
            </a:solidFill>
          </a:ln>
        </p:spPr>
      </p:sp>
      <p:sp>
        <p:nvSpPr>
          <p:cNvPr id="52228" name="Rectangle 3"/>
          <p:cNvSpPr>
            <a:spLocks noGrp="1" noChangeArrowheads="1"/>
          </p:cNvSpPr>
          <p:nvPr>
            <p:ph type="body" idx="1"/>
          </p:nvPr>
        </p:nvSpPr>
        <p:spPr>
          <a:xfrm>
            <a:off x="914400" y="4343400"/>
            <a:ext cx="502920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3" tIns="44448" rIns="90483" bIns="44448"/>
          <a:lstStyle/>
          <a:p>
            <a:pPr eaLnBrk="1" hangingPunct="1"/>
            <a:endParaRPr lang="en-CA" altLang="en-US">
              <a:latin typeface="Arial" panose="020B0604020202020204" pitchFamily="34" charset="0"/>
            </a:endParaRPr>
          </a:p>
        </p:txBody>
      </p:sp>
    </p:spTree>
    <p:extLst>
      <p:ext uri="{BB962C8B-B14F-4D97-AF65-F5344CB8AC3E}">
        <p14:creationId xmlns:p14="http://schemas.microsoft.com/office/powerpoint/2010/main" val="3520916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729C9E3A-6827-4557-B7E3-AF9AF1AF1288}"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2021-03-29</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lvl1pPr>
              <a:defRPr lang="en-US" smtClean="0"/>
            </a:lvl1pPr>
          </a:lstStyle>
          <a:p>
            <a:r>
              <a:rPr lang="en-US"/>
              <a:t>© 2015 by McGraw-Hill Ryerson Ltd.</a:t>
            </a:r>
          </a:p>
        </p:txBody>
      </p:sp>
      <p:sp>
        <p:nvSpPr>
          <p:cNvPr id="6" name="Slide Number Placeholder 5"/>
          <p:cNvSpPr>
            <a:spLocks noGrp="1"/>
          </p:cNvSpPr>
          <p:nvPr>
            <p:ph type="sldNum" sz="quarter" idx="12"/>
          </p:nvPr>
        </p:nvSpPr>
        <p:spPr/>
        <p:txBody>
          <a:bodyPr/>
          <a:lstStyle>
            <a:lvl1pPr>
              <a:defRPr lang="en-CA" smtClean="0"/>
            </a:lvl1pPr>
          </a:lstStyle>
          <a:p>
            <a:fld id="{CE305F03-1ED0-49DB-B297-4DFE5DE1419A}" type="slidenum">
              <a:rPr lang="en-CA" smtClean="0"/>
              <a:pPr/>
              <a:t>‹#›</a:t>
            </a:fld>
            <a:endParaRPr lang="en-CA"/>
          </a:p>
        </p:txBody>
      </p:sp>
    </p:spTree>
    <p:extLst>
      <p:ext uri="{BB962C8B-B14F-4D97-AF65-F5344CB8AC3E}">
        <p14:creationId xmlns:p14="http://schemas.microsoft.com/office/powerpoint/2010/main" val="3752080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A6B758A-365F-41AA-902B-5619F0A44F98}"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2021-03-29</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r>
              <a:rPr lang="en-US">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 2015 by McGraw-Hill Ryerson Ltd.</a:t>
            </a:r>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CE305F03-1ED0-49DB-B297-4DFE5DE1419A}" type="slidenum">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pPr/>
              <a:t>‹#›</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Tree>
    <p:extLst>
      <p:ext uri="{BB962C8B-B14F-4D97-AF65-F5344CB8AC3E}">
        <p14:creationId xmlns:p14="http://schemas.microsoft.com/office/powerpoint/2010/main" val="564644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7D84C90-E82B-4D8B-AC90-6F39CFF50AA9}"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2021-03-29</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r>
              <a:rPr lang="en-US">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 2015 by McGraw-Hill Ryerson Ltd.</a:t>
            </a:r>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CE305F03-1ED0-49DB-B297-4DFE5DE1419A}" type="slidenum">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pPr/>
              <a:t>‹#›</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Tree>
    <p:extLst>
      <p:ext uri="{BB962C8B-B14F-4D97-AF65-F5344CB8AC3E}">
        <p14:creationId xmlns:p14="http://schemas.microsoft.com/office/powerpoint/2010/main" val="1099258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C85FFD6-92E6-4FD3-952B-6684E6B378D0}" type="datetime1">
              <a:rPr lang="en-CA" smtClean="0"/>
              <a:t>2021-03-29</a:t>
            </a:fld>
            <a:endParaRPr lang="en-CA"/>
          </a:p>
        </p:txBody>
      </p:sp>
      <p:sp>
        <p:nvSpPr>
          <p:cNvPr id="5" name="Footer Placeholder 4"/>
          <p:cNvSpPr>
            <a:spLocks noGrp="1"/>
          </p:cNvSpPr>
          <p:nvPr>
            <p:ph type="ftr" sz="quarter" idx="11"/>
          </p:nvPr>
        </p:nvSpPr>
        <p:spPr/>
        <p:txBody>
          <a:bodyPr/>
          <a:lstStyle/>
          <a:p>
            <a:r>
              <a:rPr lang="en-US"/>
              <a:t>© 2015 by McGraw-Hill Ryerson Ltd.</a:t>
            </a:r>
            <a:endParaRPr lang="en-CA"/>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1372130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F30DD0C-087D-4EED-BCC2-41CBB16170BB}" type="datetime1">
              <a:rPr lang="en-CA" smtClean="0"/>
              <a:t>2021-03-29</a:t>
            </a:fld>
            <a:endParaRPr lang="en-CA"/>
          </a:p>
        </p:txBody>
      </p:sp>
      <p:sp>
        <p:nvSpPr>
          <p:cNvPr id="5" name="Footer Placeholder 4"/>
          <p:cNvSpPr>
            <a:spLocks noGrp="1"/>
          </p:cNvSpPr>
          <p:nvPr>
            <p:ph type="ftr" sz="quarter" idx="11"/>
          </p:nvPr>
        </p:nvSpPr>
        <p:spPr/>
        <p:txBody>
          <a:bodyPr/>
          <a:lstStyle/>
          <a:p>
            <a:r>
              <a:rPr lang="en-US"/>
              <a:t>© 2015 by McGraw-Hill Ryerson Ltd.</a:t>
            </a:r>
            <a:endParaRPr lang="en-CA"/>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2490742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27AC3422-C50D-4BB1-A367-B0187B10B994}" type="datetime1">
              <a:rPr lang="en-CA" smtClean="0"/>
              <a:t>2021-03-29</a:t>
            </a:fld>
            <a:endParaRPr lang="en-CA"/>
          </a:p>
        </p:txBody>
      </p:sp>
      <p:sp>
        <p:nvSpPr>
          <p:cNvPr id="5" name="Footer Placeholder 4"/>
          <p:cNvSpPr>
            <a:spLocks noGrp="1"/>
          </p:cNvSpPr>
          <p:nvPr>
            <p:ph type="ftr" sz="quarter" idx="11"/>
          </p:nvPr>
        </p:nvSpPr>
        <p:spPr/>
        <p:txBody>
          <a:bodyPr/>
          <a:lstStyle/>
          <a:p>
            <a:r>
              <a:rPr lang="en-US"/>
              <a:t>© 2015 by McGraw-Hill Ryerson Ltd.</a:t>
            </a:r>
            <a:endParaRPr lang="en-CA"/>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2749010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28650" y="1825626"/>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825626"/>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6EA2C5D-9B51-4955-BC86-DCE9FEB37FA2}" type="datetime1">
              <a:rPr lang="en-CA" smtClean="0"/>
              <a:t>2021-03-29</a:t>
            </a:fld>
            <a:endParaRPr lang="en-CA"/>
          </a:p>
        </p:txBody>
      </p:sp>
      <p:sp>
        <p:nvSpPr>
          <p:cNvPr id="6" name="Footer Placeholder 5"/>
          <p:cNvSpPr>
            <a:spLocks noGrp="1"/>
          </p:cNvSpPr>
          <p:nvPr>
            <p:ph type="ftr" sz="quarter" idx="11"/>
          </p:nvPr>
        </p:nvSpPr>
        <p:spPr/>
        <p:txBody>
          <a:bodyPr/>
          <a:lstStyle/>
          <a:p>
            <a:r>
              <a:rPr lang="en-US"/>
              <a:t>© 2015 by McGraw-Hill Ryerson Ltd.</a:t>
            </a:r>
            <a:endParaRPr lang="en-CA"/>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928359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6"/>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40"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40" y="2505076"/>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6"/>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C8FBA697-6CA5-466F-B676-A4F762F06016}" type="datetime1">
              <a:rPr lang="en-CA" smtClean="0"/>
              <a:t>2021-03-29</a:t>
            </a:fld>
            <a:endParaRPr lang="en-CA"/>
          </a:p>
        </p:txBody>
      </p:sp>
      <p:sp>
        <p:nvSpPr>
          <p:cNvPr id="8" name="Footer Placeholder 7"/>
          <p:cNvSpPr>
            <a:spLocks noGrp="1"/>
          </p:cNvSpPr>
          <p:nvPr>
            <p:ph type="ftr" sz="quarter" idx="11"/>
          </p:nvPr>
        </p:nvSpPr>
        <p:spPr/>
        <p:txBody>
          <a:bodyPr/>
          <a:lstStyle/>
          <a:p>
            <a:r>
              <a:rPr lang="en-US"/>
              <a:t>© 2015 by McGraw-Hill Ryerson Ltd.</a:t>
            </a:r>
            <a:endParaRPr lang="en-CA"/>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4135710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8EB7916C-8EBA-4EBE-BEA0-B7BBA3764C26}" type="datetime1">
              <a:rPr lang="en-CA" smtClean="0"/>
              <a:t>2021-03-29</a:t>
            </a:fld>
            <a:endParaRPr lang="en-CA"/>
          </a:p>
        </p:txBody>
      </p:sp>
      <p:sp>
        <p:nvSpPr>
          <p:cNvPr id="4" name="Footer Placeholder 3"/>
          <p:cNvSpPr>
            <a:spLocks noGrp="1"/>
          </p:cNvSpPr>
          <p:nvPr>
            <p:ph type="ftr" sz="quarter" idx="11"/>
          </p:nvPr>
        </p:nvSpPr>
        <p:spPr/>
        <p:txBody>
          <a:bodyPr/>
          <a:lstStyle/>
          <a:p>
            <a:r>
              <a:rPr lang="en-US"/>
              <a:t>© 2015 by McGraw-Hill Ryerson Ltd.</a:t>
            </a:r>
            <a:endParaRPr lang="en-CA"/>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12326533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618A5870-0B34-4EFC-8DFA-60289EDC2AB8}" type="datetime1">
              <a:rPr lang="en-CA" smtClean="0"/>
              <a:t>2021-03-29</a:t>
            </a:fld>
            <a:endParaRPr lang="en-CA"/>
          </a:p>
        </p:txBody>
      </p:sp>
      <p:sp>
        <p:nvSpPr>
          <p:cNvPr id="3" name="Footer Placeholder 2"/>
          <p:cNvSpPr>
            <a:spLocks noGrp="1"/>
          </p:cNvSpPr>
          <p:nvPr>
            <p:ph type="ftr" sz="quarter" idx="11"/>
          </p:nvPr>
        </p:nvSpPr>
        <p:spPr/>
        <p:txBody>
          <a:bodyPr/>
          <a:lstStyle/>
          <a:p>
            <a:r>
              <a:rPr lang="en-US"/>
              <a:t>© 2015 by McGraw-Hill Ryerson Ltd.</a:t>
            </a:r>
            <a:endParaRPr lang="en-CA"/>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34472430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40"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CFA150B-E994-4E12-BCA0-6F90260CFE13}" type="datetime1">
              <a:rPr lang="en-CA" smtClean="0"/>
              <a:t>2021-03-29</a:t>
            </a:fld>
            <a:endParaRPr lang="en-CA"/>
          </a:p>
        </p:txBody>
      </p:sp>
      <p:sp>
        <p:nvSpPr>
          <p:cNvPr id="6" name="Footer Placeholder 5"/>
          <p:cNvSpPr>
            <a:spLocks noGrp="1"/>
          </p:cNvSpPr>
          <p:nvPr>
            <p:ph type="ftr" sz="quarter" idx="11"/>
          </p:nvPr>
        </p:nvSpPr>
        <p:spPr/>
        <p:txBody>
          <a:bodyPr/>
          <a:lstStyle/>
          <a:p>
            <a:r>
              <a:rPr lang="en-US"/>
              <a:t>© 2015 by McGraw-Hill Ryerson Ltd.</a:t>
            </a:r>
            <a:endParaRPr lang="en-CA"/>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4095025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000"/>
            </a:lvl1p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EBB11F27-CD21-49E8-8AFD-482CDF2382D6}"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2021-03-29</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lvl1pPr>
              <a:defRPr lang="en-US" dirty="0" smtClean="0"/>
            </a:lvl1pPr>
          </a:lstStyle>
          <a:p>
            <a:r>
              <a:rPr lang="en-US"/>
              <a:t>© 2015 by McGraw-Hill Ryerson Ltd.</a:t>
            </a:r>
          </a:p>
        </p:txBody>
      </p:sp>
      <p:sp>
        <p:nvSpPr>
          <p:cNvPr id="6" name="Slide Number Placeholder 5"/>
          <p:cNvSpPr>
            <a:spLocks noGrp="1"/>
          </p:cNvSpPr>
          <p:nvPr>
            <p:ph type="sldNum" sz="quarter" idx="12"/>
          </p:nvPr>
        </p:nvSpPr>
        <p:spPr/>
        <p:txBody>
          <a:bodyPr/>
          <a:lstStyle>
            <a:lvl1pPr>
              <a:defRPr lang="en-CA" smtClean="0"/>
            </a:lvl1pPr>
          </a:lstStyle>
          <a:p>
            <a:fld id="{CE305F03-1ED0-49DB-B297-4DFE5DE1419A}" type="slidenum">
              <a:rPr lang="en-CA" smtClean="0"/>
              <a:pPr/>
              <a:t>‹#›</a:t>
            </a:fld>
            <a:endParaRPr lang="en-CA"/>
          </a:p>
        </p:txBody>
      </p:sp>
    </p:spTree>
    <p:extLst>
      <p:ext uri="{BB962C8B-B14F-4D97-AF65-F5344CB8AC3E}">
        <p14:creationId xmlns:p14="http://schemas.microsoft.com/office/powerpoint/2010/main" val="10378222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40"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93F8C73-799D-4D1A-BA1E-495D332F38BC}" type="datetime1">
              <a:rPr lang="en-CA" smtClean="0"/>
              <a:t>2021-03-29</a:t>
            </a:fld>
            <a:endParaRPr lang="en-CA"/>
          </a:p>
        </p:txBody>
      </p:sp>
      <p:sp>
        <p:nvSpPr>
          <p:cNvPr id="6" name="Footer Placeholder 5"/>
          <p:cNvSpPr>
            <a:spLocks noGrp="1"/>
          </p:cNvSpPr>
          <p:nvPr>
            <p:ph type="ftr" sz="quarter" idx="11"/>
          </p:nvPr>
        </p:nvSpPr>
        <p:spPr/>
        <p:txBody>
          <a:bodyPr/>
          <a:lstStyle/>
          <a:p>
            <a:r>
              <a:rPr lang="en-US"/>
              <a:t>© 2015 by McGraw-Hill Ryerson Ltd.</a:t>
            </a:r>
            <a:endParaRPr lang="en-CA"/>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28127487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07BEB9B-04B9-463F-885C-A75F261A32FC}" type="datetime1">
              <a:rPr lang="en-CA" smtClean="0"/>
              <a:t>2021-03-29</a:t>
            </a:fld>
            <a:endParaRPr lang="en-CA"/>
          </a:p>
        </p:txBody>
      </p:sp>
      <p:sp>
        <p:nvSpPr>
          <p:cNvPr id="5" name="Footer Placeholder 4"/>
          <p:cNvSpPr>
            <a:spLocks noGrp="1"/>
          </p:cNvSpPr>
          <p:nvPr>
            <p:ph type="ftr" sz="quarter" idx="11"/>
          </p:nvPr>
        </p:nvSpPr>
        <p:spPr/>
        <p:txBody>
          <a:bodyPr/>
          <a:lstStyle/>
          <a:p>
            <a:r>
              <a:rPr lang="en-US"/>
              <a:t>© 2015 by McGraw-Hill Ryerson Ltd.</a:t>
            </a:r>
            <a:endParaRPr lang="en-CA"/>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37066382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28652"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E563FE5-EF67-4112-B94F-93C388724E23}" type="datetime1">
              <a:rPr lang="en-CA" smtClean="0"/>
              <a:t>2021-03-29</a:t>
            </a:fld>
            <a:endParaRPr lang="en-CA"/>
          </a:p>
        </p:txBody>
      </p:sp>
      <p:sp>
        <p:nvSpPr>
          <p:cNvPr id="5" name="Footer Placeholder 4"/>
          <p:cNvSpPr>
            <a:spLocks noGrp="1"/>
          </p:cNvSpPr>
          <p:nvPr>
            <p:ph type="ftr" sz="quarter" idx="11"/>
          </p:nvPr>
        </p:nvSpPr>
        <p:spPr/>
        <p:txBody>
          <a:bodyPr/>
          <a:lstStyle/>
          <a:p>
            <a:r>
              <a:rPr lang="en-US"/>
              <a:t>© 2015 by McGraw-Hill Ryerson Ltd.</a:t>
            </a:r>
            <a:endParaRPr lang="en-CA"/>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122AF7D-3FDE-4160-A633-9D9CC1F7FE79}" type="slidenum">
              <a:rPr lang="en-CA" smtClean="0"/>
              <a:t>‹#›</a:t>
            </a:fld>
            <a:endParaRPr lang="en-CA"/>
          </a:p>
        </p:txBody>
      </p:sp>
    </p:spTree>
    <p:extLst>
      <p:ext uri="{BB962C8B-B14F-4D97-AF65-F5344CB8AC3E}">
        <p14:creationId xmlns:p14="http://schemas.microsoft.com/office/powerpoint/2010/main" val="3119879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CA"/>
          </a:p>
        </p:txBody>
      </p:sp>
      <p:sp>
        <p:nvSpPr>
          <p:cNvPr id="3" name="Text Placeholder 2"/>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B2D029-8B35-40E2-A202-08833A865C49}"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2021-03-29</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lvl1pPr>
              <a:defRPr lang="en-US" smtClean="0"/>
            </a:lvl1pPr>
          </a:lstStyle>
          <a:p>
            <a:r>
              <a:rPr lang="en-US"/>
              <a:t>© 2015 by McGraw-Hill Ryerson Ltd.</a:t>
            </a:r>
          </a:p>
        </p:txBody>
      </p:sp>
      <p:sp>
        <p:nvSpPr>
          <p:cNvPr id="6" name="Slide Number Placeholder 5"/>
          <p:cNvSpPr>
            <a:spLocks noGrp="1"/>
          </p:cNvSpPr>
          <p:nvPr>
            <p:ph type="sldNum" sz="quarter" idx="12"/>
          </p:nvPr>
        </p:nvSpPr>
        <p:spPr/>
        <p:txBody>
          <a:bodyPr/>
          <a:lstStyle>
            <a:lvl1pPr>
              <a:defRPr lang="en-CA" smtClean="0"/>
            </a:lvl1pPr>
          </a:lstStyle>
          <a:p>
            <a:fld id="{CE305F03-1ED0-49DB-B297-4DFE5DE1419A}" type="slidenum">
              <a:rPr lang="en-CA" smtClean="0"/>
              <a:pPr/>
              <a:t>‹#›</a:t>
            </a:fld>
            <a:endParaRPr lang="en-CA"/>
          </a:p>
        </p:txBody>
      </p:sp>
    </p:spTree>
    <p:extLst>
      <p:ext uri="{BB962C8B-B14F-4D97-AF65-F5344CB8AC3E}">
        <p14:creationId xmlns:p14="http://schemas.microsoft.com/office/powerpoint/2010/main" val="925226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28650" y="1825626"/>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29150" y="1825626"/>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8AEA624C-D027-46F8-BADC-210F428588E6}"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2021-03-29</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lvl1pPr>
              <a:defRPr lang="en-US" smtClean="0"/>
            </a:lvl1pPr>
          </a:lstStyle>
          <a:p>
            <a:r>
              <a:rPr lang="en-US"/>
              <a:t>© 2015 by McGraw-Hill Ryerson Ltd.</a:t>
            </a:r>
          </a:p>
        </p:txBody>
      </p:sp>
      <p:sp>
        <p:nvSpPr>
          <p:cNvPr id="7" name="Slide Number Placeholder 6"/>
          <p:cNvSpPr>
            <a:spLocks noGrp="1"/>
          </p:cNvSpPr>
          <p:nvPr>
            <p:ph type="sldNum" sz="quarter" idx="12"/>
          </p:nvPr>
        </p:nvSpPr>
        <p:spPr/>
        <p:txBody>
          <a:bodyPr/>
          <a:lstStyle>
            <a:lvl1pPr>
              <a:defRPr lang="en-CA" smtClean="0"/>
            </a:lvl1pPr>
          </a:lstStyle>
          <a:p>
            <a:fld id="{CE305F03-1ED0-49DB-B297-4DFE5DE1419A}" type="slidenum">
              <a:rPr lang="en-CA" smtClean="0"/>
              <a:pPr/>
              <a:t>‹#›</a:t>
            </a:fld>
            <a:endParaRPr lang="en-CA"/>
          </a:p>
        </p:txBody>
      </p:sp>
    </p:spTree>
    <p:extLst>
      <p:ext uri="{BB962C8B-B14F-4D97-AF65-F5344CB8AC3E}">
        <p14:creationId xmlns:p14="http://schemas.microsoft.com/office/powerpoint/2010/main" val="1658888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6"/>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2" y="2505076"/>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09F2866-F0FA-4D76-A0B6-EA109A9373B1}"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2021-03-29</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8" name="Footer Placeholder 7"/>
          <p:cNvSpPr>
            <a:spLocks noGrp="1"/>
          </p:cNvSpPr>
          <p:nvPr>
            <p:ph type="ftr" sz="quarter" idx="11"/>
          </p:nvPr>
        </p:nvSpPr>
        <p:spPr/>
        <p:txBody>
          <a:bodyPr/>
          <a:lstStyle>
            <a:lvl1pPr>
              <a:defRPr lang="en-US" smtClean="0"/>
            </a:lvl1pPr>
          </a:lstStyle>
          <a:p>
            <a:r>
              <a:rPr lang="en-US"/>
              <a:t>© 2015 by McGraw-Hill Ryerson Ltd.</a:t>
            </a:r>
          </a:p>
        </p:txBody>
      </p:sp>
      <p:sp>
        <p:nvSpPr>
          <p:cNvPr id="9" name="Slide Number Placeholder 8"/>
          <p:cNvSpPr>
            <a:spLocks noGrp="1"/>
          </p:cNvSpPr>
          <p:nvPr>
            <p:ph type="sldNum" sz="quarter" idx="12"/>
          </p:nvPr>
        </p:nvSpPr>
        <p:spPr/>
        <p:txBody>
          <a:bodyPr/>
          <a:lstStyle>
            <a:lvl1pPr>
              <a:defRPr lang="en-CA" smtClean="0"/>
            </a:lvl1pPr>
          </a:lstStyle>
          <a:p>
            <a:fld id="{CE305F03-1ED0-49DB-B297-4DFE5DE1419A}" type="slidenum">
              <a:rPr lang="en-CA" smtClean="0"/>
              <a:pPr/>
              <a:t>‹#›</a:t>
            </a:fld>
            <a:endParaRPr lang="en-CA"/>
          </a:p>
        </p:txBody>
      </p:sp>
    </p:spTree>
    <p:extLst>
      <p:ext uri="{BB962C8B-B14F-4D97-AF65-F5344CB8AC3E}">
        <p14:creationId xmlns:p14="http://schemas.microsoft.com/office/powerpoint/2010/main" val="1376342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3110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B635C-A775-4600-96E8-777144359DD9}" type="datetime1">
              <a:rPr lang="en-CA" smtClean="0"/>
              <a:t>2021-03-29</a:t>
            </a:fld>
            <a:endParaRPr lang="en-CA"/>
          </a:p>
        </p:txBody>
      </p:sp>
      <p:sp>
        <p:nvSpPr>
          <p:cNvPr id="3" name="Footer Placeholder 2"/>
          <p:cNvSpPr>
            <a:spLocks noGrp="1"/>
          </p:cNvSpPr>
          <p:nvPr>
            <p:ph type="ftr" sz="quarter" idx="11"/>
          </p:nvPr>
        </p:nvSpPr>
        <p:spPr/>
        <p:txBody>
          <a:bodyPr/>
          <a:lstStyle/>
          <a:p>
            <a:r>
              <a:rPr lang="en-US"/>
              <a:t>© 2015 by McGraw-Hill Ryerson Ltd.</a:t>
            </a:r>
          </a:p>
        </p:txBody>
      </p:sp>
      <p:sp>
        <p:nvSpPr>
          <p:cNvPr id="4" name="Slide Number Placeholder 3"/>
          <p:cNvSpPr>
            <a:spLocks noGrp="1"/>
          </p:cNvSpPr>
          <p:nvPr>
            <p:ph type="sldNum" sz="quarter" idx="12"/>
          </p:nvPr>
        </p:nvSpPr>
        <p:spPr/>
        <p:txBody>
          <a:bodyPr/>
          <a:lstStyle/>
          <a:p>
            <a:fld id="{53FAC124-D427-4974-94C9-EE75BB4A156D}" type="slidenum">
              <a:rPr lang="en-CA" smtClean="0"/>
              <a:t>‹#›</a:t>
            </a:fld>
            <a:endParaRPr lang="en-CA"/>
          </a:p>
        </p:txBody>
      </p:sp>
    </p:spTree>
    <p:extLst>
      <p:ext uri="{BB962C8B-B14F-4D97-AF65-F5344CB8AC3E}">
        <p14:creationId xmlns:p14="http://schemas.microsoft.com/office/powerpoint/2010/main" val="258658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Content Placeholder 2"/>
          <p:cNvSpPr>
            <a:spLocks noGrp="1"/>
          </p:cNvSpPr>
          <p:nvPr>
            <p:ph idx="1"/>
          </p:nvPr>
        </p:nvSpPr>
        <p:spPr>
          <a:xfrm>
            <a:off x="3887391"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E438FCD-BA3B-4D53-81C1-AFD7715A51CD}"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2021-03-29</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lvl1pPr>
              <a:defRPr lang="en-US" dirty="0" smtClean="0"/>
            </a:lvl1pPr>
          </a:lstStyle>
          <a:p>
            <a:r>
              <a:rPr lang="en-US"/>
              <a:t>© 2015 by McGraw-Hill Ryerson Ltd.</a:t>
            </a:r>
          </a:p>
        </p:txBody>
      </p:sp>
      <p:sp>
        <p:nvSpPr>
          <p:cNvPr id="7" name="Slide Number Placeholder 6"/>
          <p:cNvSpPr>
            <a:spLocks noGrp="1"/>
          </p:cNvSpPr>
          <p:nvPr>
            <p:ph type="sldNum" sz="quarter" idx="12"/>
          </p:nvPr>
        </p:nvSpPr>
        <p:spPr/>
        <p:txBody>
          <a:bodyPr/>
          <a:lstStyle>
            <a:lvl1pPr>
              <a:defRPr lang="en-CA" smtClean="0"/>
            </a:lvl1pPr>
          </a:lstStyle>
          <a:p>
            <a:fld id="{CE305F03-1ED0-49DB-B297-4DFE5DE1419A}" type="slidenum">
              <a:rPr lang="en-CA" smtClean="0"/>
              <a:pPr/>
              <a:t>‹#›</a:t>
            </a:fld>
            <a:endParaRPr lang="en-CA"/>
          </a:p>
        </p:txBody>
      </p:sp>
    </p:spTree>
    <p:extLst>
      <p:ext uri="{BB962C8B-B14F-4D97-AF65-F5344CB8AC3E}">
        <p14:creationId xmlns:p14="http://schemas.microsoft.com/office/powerpoint/2010/main" val="3242745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Picture Placeholder 2"/>
          <p:cNvSpPr>
            <a:spLocks noGrp="1"/>
          </p:cNvSpPr>
          <p:nvPr>
            <p:ph type="pic" idx="1"/>
          </p:nvPr>
        </p:nvSpPr>
        <p:spPr>
          <a:xfrm>
            <a:off x="3887391"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B8895B0-34F0-440A-B4CA-BDE2882EEE9F}"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rPr>
              <a:t>2021-03-29</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lvl1pPr>
              <a:defRPr lang="en-US" smtClean="0"/>
            </a:lvl1pPr>
          </a:lstStyle>
          <a:p>
            <a:r>
              <a:rPr lang="en-US"/>
              <a:t>© 2015 by McGraw-Hill Ryerson Ltd.</a:t>
            </a:r>
          </a:p>
        </p:txBody>
      </p:sp>
      <p:sp>
        <p:nvSpPr>
          <p:cNvPr id="7" name="Slide Number Placeholder 6"/>
          <p:cNvSpPr>
            <a:spLocks noGrp="1"/>
          </p:cNvSpPr>
          <p:nvPr>
            <p:ph type="sldNum" sz="quarter" idx="12"/>
          </p:nvPr>
        </p:nvSpPr>
        <p:spPr/>
        <p:txBody>
          <a:bodyPr/>
          <a:lstStyle>
            <a:lvl1pPr>
              <a:defRPr lang="en-CA" smtClean="0"/>
            </a:lvl1pPr>
          </a:lstStyle>
          <a:p>
            <a:fld id="{CE305F03-1ED0-49DB-B297-4DFE5DE1419A}" type="slidenum">
              <a:rPr lang="en-CA" smtClean="0"/>
              <a:pPr/>
              <a:t>‹#›</a:t>
            </a:fld>
            <a:endParaRPr lang="en-CA"/>
          </a:p>
        </p:txBody>
      </p:sp>
    </p:spTree>
    <p:extLst>
      <p:ext uri="{BB962C8B-B14F-4D97-AF65-F5344CB8AC3E}">
        <p14:creationId xmlns:p14="http://schemas.microsoft.com/office/powerpoint/2010/main" val="294892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65127"/>
            <a:ext cx="9144000" cy="1325563"/>
          </a:xfrm>
          <a:prstGeom prst="rect">
            <a:avLst/>
          </a:prstGeom>
          <a:solidFill>
            <a:srgbClr val="A2988A"/>
          </a:solidFill>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28650" y="1825626"/>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spcBef>
                <a:spcPts val="0"/>
              </a:spcBef>
              <a:spcAft>
                <a:spcPts val="0"/>
              </a:spcAft>
            </a:pPr>
            <a:fld id="{B4F1D433-B34B-46A0-B176-9DCB8BFFA3D9}" type="datetime1">
              <a:rPr lang="en-CA" smtClean="0">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latin typeface="Corbel" panose="020B0503020204020204"/>
              </a:rPr>
              <a:t>2021-03-29</a:t>
            </a:fld>
            <a:endParaRPr lang="en-CA">
              <a:gradFill flip="none" rotWithShape="1">
                <a:gsLst>
                  <a:gs pos="28000">
                    <a:prstClr val="black">
                      <a:lumMod val="93000"/>
                    </a:prstClr>
                  </a:gs>
                  <a:gs pos="0">
                    <a:prstClr val="white">
                      <a:lumMod val="38000"/>
                      <a:lumOff val="62000"/>
                    </a:prstClr>
                  </a:gs>
                  <a:gs pos="100000">
                    <a:srgbClr val="4E3B30">
                      <a:lumMod val="0"/>
                      <a:lumOff val="100000"/>
                    </a:srgbClr>
                  </a:gs>
                </a:gsLst>
                <a:lin ang="5400000" scaled="1"/>
                <a:tileRect/>
              </a:gradFill>
              <a:latin typeface="Corbel" panose="020B0503020204020204"/>
            </a:endParaRP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lang="en-CA" sz="900" smtClean="0"/>
            </a:lvl1pPr>
          </a:lstStyle>
          <a:p>
            <a:pPr fontAlgn="auto">
              <a:spcBef>
                <a:spcPts val="0"/>
              </a:spcBef>
              <a:spcAft>
                <a:spcPts val="0"/>
              </a:spcAft>
            </a:pPr>
            <a:fld id="{CE305F03-1ED0-49DB-B297-4DFE5DE1419A}" type="slidenum">
              <a:rPr lang="en-CA" smtClean="0"/>
              <a:pPr fontAlgn="auto">
                <a:spcBef>
                  <a:spcPts val="0"/>
                </a:spcBef>
                <a:spcAft>
                  <a:spcPts val="0"/>
                </a:spcAft>
              </a:pPr>
              <a:t>‹#›</a:t>
            </a:fld>
            <a:endParaRPr lang="en-CA"/>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lang="en-US" sz="900" dirty="0" smtClean="0"/>
            </a:lvl1pPr>
          </a:lstStyle>
          <a:p>
            <a:pPr fontAlgn="auto">
              <a:spcBef>
                <a:spcPts val="0"/>
              </a:spcBef>
              <a:spcAft>
                <a:spcPts val="0"/>
              </a:spcAft>
            </a:pPr>
            <a:r>
              <a:rPr lang="en-US"/>
              <a:t>© 2015 by McGraw-Hill Ryerson Ltd.</a:t>
            </a:r>
          </a:p>
        </p:txBody>
      </p:sp>
    </p:spTree>
    <p:extLst>
      <p:ext uri="{BB962C8B-B14F-4D97-AF65-F5344CB8AC3E}">
        <p14:creationId xmlns:p14="http://schemas.microsoft.com/office/powerpoint/2010/main" val="267604349"/>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Lst>
  <p:hf hdr="0" dt="0"/>
  <p:txStyles>
    <p:titleStyle>
      <a:lvl1pPr marL="274320" algn="l" defTabSz="685800" rtl="0" eaLnBrk="1" latinLnBrk="0" hangingPunct="1">
        <a:lnSpc>
          <a:spcPct val="90000"/>
        </a:lnSpc>
        <a:spcBef>
          <a:spcPct val="0"/>
        </a:spcBef>
        <a:buNone/>
        <a:defRPr sz="5000" kern="1200">
          <a:solidFill>
            <a:srgbClr val="FFFFFF"/>
          </a:solidFill>
          <a:latin typeface="+mn-lt"/>
          <a:ea typeface="+mj-ea"/>
          <a:cs typeface="+mj-cs"/>
        </a:defRPr>
      </a:lvl1pPr>
    </p:titleStyle>
    <p:bodyStyle>
      <a:lvl1pPr marL="171450" indent="-171450" algn="l" defTabSz="685800" rtl="0" eaLnBrk="1" latinLnBrk="0" hangingPunct="1">
        <a:lnSpc>
          <a:spcPct val="90000"/>
        </a:lnSpc>
        <a:spcBef>
          <a:spcPts val="750"/>
        </a:spcBef>
        <a:buClr>
          <a:srgbClr val="643C6C"/>
        </a:buClr>
        <a:buFont typeface="Wingdings" panose="05000000000000000000" pitchFamily="2"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rgbClr val="643C6C"/>
        </a:buClr>
        <a:buFont typeface="Wingdings" panose="05000000000000000000" pitchFamily="2"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rgbClr val="643C6C"/>
        </a:buClr>
        <a:buFont typeface="Wingdings" panose="05000000000000000000" pitchFamily="2"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rgbClr val="643C6C"/>
        </a:buClr>
        <a:buFont typeface="Wingdings" panose="05000000000000000000" pitchFamily="2"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rgbClr val="643C6C"/>
        </a:buClr>
        <a:buFont typeface="Wingdings" panose="05000000000000000000" pitchFamily="2" charset="2"/>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28650" y="1825626"/>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2015 by McGraw-Hill Ryerson Ltd.</a:t>
            </a:r>
            <a:endParaRPr lang="en-CA"/>
          </a:p>
        </p:txBody>
      </p:sp>
    </p:spTree>
    <p:extLst>
      <p:ext uri="{BB962C8B-B14F-4D97-AF65-F5344CB8AC3E}">
        <p14:creationId xmlns:p14="http://schemas.microsoft.com/office/powerpoint/2010/main" val="2223269103"/>
      </p:ext>
    </p:extLst>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reffonomics.com/workbook/ElasticityLesson/ElasticityLesson.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investopedia.com/exam-guide/cfa-level-1/microeconomics/equilibrium-short-long-run.as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nvestopedia.com/terms/e/elastic.asp"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investopedia.com/video/play/excise-ta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youtube.com/watch?v=4cWoDJcgbHE&amp;safe=active"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reffonomics.com/workbook/ElasticityLesson/ElasticityLesson.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youtube.com/watch?v=Ffcd6Wdkn5w&amp;feature=related&amp;safe=activ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Price%20Ceilings%20and%20FloorsandExciseTax.docx" TargetMode="External"/><Relationship Id="rId4" Type="http://schemas.openxmlformats.org/officeDocument/2006/relationships/hyperlink" Target="http://www.youtube.com/watch?v=XgBPAucs-W4"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nvestopedia.com/terms/e/inelastic.asp"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
            <a:ext cx="5105400" cy="6380106"/>
          </a:xfrm>
          <a:prstGeom prst="rect">
            <a:avLst/>
          </a:prstGeom>
        </p:spPr>
      </p:pic>
      <p:sp>
        <p:nvSpPr>
          <p:cNvPr id="5" name="Footer Placeholder 4"/>
          <p:cNvSpPr>
            <a:spLocks noGrp="1"/>
          </p:cNvSpPr>
          <p:nvPr>
            <p:ph type="ftr" sz="quarter" idx="11"/>
          </p:nvPr>
        </p:nvSpPr>
        <p:spPr/>
        <p:txBody>
          <a:bodyPr/>
          <a:lstStyle/>
          <a:p>
            <a:r>
              <a:rPr lang="en-US"/>
              <a:t>© 2015 by McGraw-Hill Ryerson Ltd.</a:t>
            </a:r>
          </a:p>
        </p:txBody>
      </p:sp>
      <p:sp>
        <p:nvSpPr>
          <p:cNvPr id="6" name="Slide Number Placeholder 5"/>
          <p:cNvSpPr>
            <a:spLocks noGrp="1"/>
          </p:cNvSpPr>
          <p:nvPr>
            <p:ph type="sldNum" sz="quarter" idx="12"/>
          </p:nvPr>
        </p:nvSpPr>
        <p:spPr/>
        <p:txBody>
          <a:bodyPr/>
          <a:lstStyle/>
          <a:p>
            <a:fld id="{53FAC124-D427-4974-94C9-EE75BB4A156D}" type="slidenum">
              <a:rPr lang="en-CA" smtClean="0"/>
              <a:t>1</a:t>
            </a:fld>
            <a:endParaRPr lang="en-CA"/>
          </a:p>
        </p:txBody>
      </p:sp>
    </p:spTree>
  </p:cSld>
  <p:clrMapOvr>
    <a:overrideClrMapping bg1="lt1" tx1="dk1" bg2="lt2" tx2="dk2" accent1="accent1" accent2="accent2" accent3="accent3" accent4="accent4" accent5="accent5" accent6="accent6" hlink="hlink" folHlink="folHlink"/>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1447800" y="301625"/>
            <a:ext cx="7235825" cy="1143000"/>
          </a:xfrm>
          <a:noFill/>
        </p:spPr>
        <p:txBody>
          <a:bodyPr lIns="90488" tIns="44450" rIns="90488" bIns="44450" anchor="ctr"/>
          <a:lstStyle/>
          <a:p>
            <a:pPr eaLnBrk="1" hangingPunct="1"/>
            <a:r>
              <a:rPr lang="en-US" sz="3200"/>
              <a:t>Revenue Changes with Elastic Demand </a:t>
            </a:r>
            <a:br>
              <a:rPr lang="en-US" sz="3200"/>
            </a:br>
            <a:r>
              <a:rPr lang="en-US" sz="2000"/>
              <a:t>Figure 3.3 Page 63</a:t>
            </a:r>
          </a:p>
        </p:txBody>
      </p:sp>
      <p:sp>
        <p:nvSpPr>
          <p:cNvPr id="21506" name="Rectangle 2"/>
          <p:cNvSpPr>
            <a:spLocks noChangeArrowheads="1"/>
          </p:cNvSpPr>
          <p:nvPr/>
        </p:nvSpPr>
        <p:spPr bwMode="auto">
          <a:xfrm>
            <a:off x="2895600" y="3095625"/>
            <a:ext cx="990600" cy="1490663"/>
          </a:xfrm>
          <a:prstGeom prst="rect">
            <a:avLst/>
          </a:prstGeom>
          <a:solidFill>
            <a:srgbClr val="3366CC">
              <a:alpha val="50195"/>
            </a:srgbClr>
          </a:solidFill>
          <a:ln w="12700">
            <a:noFill/>
            <a:miter lim="800000"/>
            <a:headEnd/>
            <a:tailEnd/>
          </a:ln>
        </p:spPr>
        <p:txBody>
          <a:bodyPr wrap="none" anchor="ctr"/>
          <a:lstStyle/>
          <a:p>
            <a:endParaRPr lang="en-US"/>
          </a:p>
        </p:txBody>
      </p:sp>
      <p:sp>
        <p:nvSpPr>
          <p:cNvPr id="21507" name="Rectangle 3"/>
          <p:cNvSpPr>
            <a:spLocks noChangeArrowheads="1"/>
          </p:cNvSpPr>
          <p:nvPr/>
        </p:nvSpPr>
        <p:spPr bwMode="auto">
          <a:xfrm>
            <a:off x="2890838" y="3705225"/>
            <a:ext cx="3281362" cy="881063"/>
          </a:xfrm>
          <a:prstGeom prst="rect">
            <a:avLst/>
          </a:prstGeom>
          <a:solidFill>
            <a:srgbClr val="339966">
              <a:alpha val="85097"/>
            </a:srgbClr>
          </a:solidFill>
          <a:ln w="12700">
            <a:noFill/>
            <a:miter lim="800000"/>
            <a:headEnd/>
            <a:tailEnd/>
          </a:ln>
        </p:spPr>
        <p:txBody>
          <a:bodyPr wrap="none" anchor="ctr"/>
          <a:lstStyle/>
          <a:p>
            <a:endParaRPr lang="en-US"/>
          </a:p>
        </p:txBody>
      </p:sp>
      <p:sp>
        <p:nvSpPr>
          <p:cNvPr id="17414" name="Line 5"/>
          <p:cNvSpPr>
            <a:spLocks noChangeShapeType="1"/>
          </p:cNvSpPr>
          <p:nvPr/>
        </p:nvSpPr>
        <p:spPr bwMode="auto">
          <a:xfrm>
            <a:off x="2894013" y="3048000"/>
            <a:ext cx="0" cy="1652588"/>
          </a:xfrm>
          <a:prstGeom prst="line">
            <a:avLst/>
          </a:prstGeom>
          <a:noFill/>
          <a:ln w="12700">
            <a:solidFill>
              <a:schemeClr val="tx1"/>
            </a:solidFill>
            <a:round/>
            <a:headEnd/>
            <a:tailEnd/>
          </a:ln>
        </p:spPr>
        <p:txBody>
          <a:bodyPr/>
          <a:lstStyle/>
          <a:p>
            <a:endParaRPr lang="en-CA"/>
          </a:p>
        </p:txBody>
      </p:sp>
      <p:sp>
        <p:nvSpPr>
          <p:cNvPr id="17415" name="Line 6"/>
          <p:cNvSpPr>
            <a:spLocks noChangeShapeType="1"/>
          </p:cNvSpPr>
          <p:nvPr/>
        </p:nvSpPr>
        <p:spPr bwMode="auto">
          <a:xfrm>
            <a:off x="2803525" y="4591050"/>
            <a:ext cx="4114800" cy="0"/>
          </a:xfrm>
          <a:prstGeom prst="line">
            <a:avLst/>
          </a:prstGeom>
          <a:noFill/>
          <a:ln w="12700">
            <a:solidFill>
              <a:schemeClr val="tx1"/>
            </a:solidFill>
            <a:round/>
            <a:headEnd/>
            <a:tailEnd/>
          </a:ln>
        </p:spPr>
        <p:txBody>
          <a:bodyPr/>
          <a:lstStyle/>
          <a:p>
            <a:endParaRPr lang="en-CA"/>
          </a:p>
        </p:txBody>
      </p:sp>
      <p:sp>
        <p:nvSpPr>
          <p:cNvPr id="17416" name="Text Box 7"/>
          <p:cNvSpPr txBox="1">
            <a:spLocks noChangeArrowheads="1"/>
          </p:cNvSpPr>
          <p:nvPr/>
        </p:nvSpPr>
        <p:spPr bwMode="auto">
          <a:xfrm>
            <a:off x="2727325" y="2109788"/>
            <a:ext cx="3223959" cy="369332"/>
          </a:xfrm>
          <a:prstGeom prst="rect">
            <a:avLst/>
          </a:prstGeom>
          <a:noFill/>
          <a:ln w="12700">
            <a:noFill/>
            <a:miter lim="800000"/>
            <a:headEnd/>
            <a:tailEnd/>
          </a:ln>
        </p:spPr>
        <p:txBody>
          <a:bodyPr wrap="none">
            <a:spAutoFit/>
          </a:bodyPr>
          <a:lstStyle/>
          <a:p>
            <a:pPr eaLnBrk="0" hangingPunct="0"/>
            <a:r>
              <a:rPr lang="en-US" b="1"/>
              <a:t>Demand Curve for hot dogs</a:t>
            </a:r>
          </a:p>
        </p:txBody>
      </p:sp>
      <p:sp>
        <p:nvSpPr>
          <p:cNvPr id="17417" name="Line 8"/>
          <p:cNvSpPr>
            <a:spLocks noChangeShapeType="1"/>
          </p:cNvSpPr>
          <p:nvPr/>
        </p:nvSpPr>
        <p:spPr bwMode="auto">
          <a:xfrm flipH="1">
            <a:off x="2805113" y="4319588"/>
            <a:ext cx="88900" cy="0"/>
          </a:xfrm>
          <a:prstGeom prst="line">
            <a:avLst/>
          </a:prstGeom>
          <a:noFill/>
          <a:ln w="12700">
            <a:solidFill>
              <a:schemeClr val="tx1"/>
            </a:solidFill>
            <a:round/>
            <a:headEnd/>
            <a:tailEnd/>
          </a:ln>
        </p:spPr>
        <p:txBody>
          <a:bodyPr/>
          <a:lstStyle/>
          <a:p>
            <a:endParaRPr lang="en-CA"/>
          </a:p>
        </p:txBody>
      </p:sp>
      <p:sp>
        <p:nvSpPr>
          <p:cNvPr id="17418" name="Line 9"/>
          <p:cNvSpPr>
            <a:spLocks noChangeShapeType="1"/>
          </p:cNvSpPr>
          <p:nvPr/>
        </p:nvSpPr>
        <p:spPr bwMode="auto">
          <a:xfrm flipH="1">
            <a:off x="2803525" y="4014788"/>
            <a:ext cx="88900" cy="0"/>
          </a:xfrm>
          <a:prstGeom prst="line">
            <a:avLst/>
          </a:prstGeom>
          <a:noFill/>
          <a:ln w="12700">
            <a:solidFill>
              <a:schemeClr val="tx1"/>
            </a:solidFill>
            <a:round/>
            <a:headEnd/>
            <a:tailEnd/>
          </a:ln>
        </p:spPr>
        <p:txBody>
          <a:bodyPr/>
          <a:lstStyle/>
          <a:p>
            <a:endParaRPr lang="en-CA"/>
          </a:p>
        </p:txBody>
      </p:sp>
      <p:sp>
        <p:nvSpPr>
          <p:cNvPr id="17419" name="Line 10"/>
          <p:cNvSpPr>
            <a:spLocks noChangeShapeType="1"/>
          </p:cNvSpPr>
          <p:nvPr/>
        </p:nvSpPr>
        <p:spPr bwMode="auto">
          <a:xfrm flipH="1">
            <a:off x="2803525" y="3709988"/>
            <a:ext cx="88900" cy="0"/>
          </a:xfrm>
          <a:prstGeom prst="line">
            <a:avLst/>
          </a:prstGeom>
          <a:noFill/>
          <a:ln w="12700">
            <a:solidFill>
              <a:schemeClr val="tx1"/>
            </a:solidFill>
            <a:round/>
            <a:headEnd/>
            <a:tailEnd/>
          </a:ln>
        </p:spPr>
        <p:txBody>
          <a:bodyPr/>
          <a:lstStyle/>
          <a:p>
            <a:endParaRPr lang="en-CA"/>
          </a:p>
        </p:txBody>
      </p:sp>
      <p:sp>
        <p:nvSpPr>
          <p:cNvPr id="17420" name="Line 11"/>
          <p:cNvSpPr>
            <a:spLocks noChangeShapeType="1"/>
          </p:cNvSpPr>
          <p:nvPr/>
        </p:nvSpPr>
        <p:spPr bwMode="auto">
          <a:xfrm flipH="1">
            <a:off x="2803525" y="3405188"/>
            <a:ext cx="88900" cy="0"/>
          </a:xfrm>
          <a:prstGeom prst="line">
            <a:avLst/>
          </a:prstGeom>
          <a:noFill/>
          <a:ln w="12700">
            <a:solidFill>
              <a:schemeClr val="tx1"/>
            </a:solidFill>
            <a:round/>
            <a:headEnd/>
            <a:tailEnd/>
          </a:ln>
        </p:spPr>
        <p:txBody>
          <a:bodyPr/>
          <a:lstStyle/>
          <a:p>
            <a:endParaRPr lang="en-CA"/>
          </a:p>
        </p:txBody>
      </p:sp>
      <p:sp>
        <p:nvSpPr>
          <p:cNvPr id="17421" name="Line 12"/>
          <p:cNvSpPr>
            <a:spLocks noChangeShapeType="1"/>
          </p:cNvSpPr>
          <p:nvPr/>
        </p:nvSpPr>
        <p:spPr bwMode="auto">
          <a:xfrm flipH="1">
            <a:off x="2803525" y="3100388"/>
            <a:ext cx="88900" cy="0"/>
          </a:xfrm>
          <a:prstGeom prst="line">
            <a:avLst/>
          </a:prstGeom>
          <a:noFill/>
          <a:ln w="12700">
            <a:solidFill>
              <a:schemeClr val="tx1"/>
            </a:solidFill>
            <a:round/>
            <a:headEnd/>
            <a:tailEnd/>
          </a:ln>
        </p:spPr>
        <p:txBody>
          <a:bodyPr/>
          <a:lstStyle/>
          <a:p>
            <a:endParaRPr lang="en-CA"/>
          </a:p>
        </p:txBody>
      </p:sp>
      <p:sp>
        <p:nvSpPr>
          <p:cNvPr id="17422" name="Text Box 13"/>
          <p:cNvSpPr txBox="1">
            <a:spLocks noChangeArrowheads="1"/>
          </p:cNvSpPr>
          <p:nvPr/>
        </p:nvSpPr>
        <p:spPr bwMode="auto">
          <a:xfrm>
            <a:off x="2668588" y="4243388"/>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1</a:t>
            </a:r>
          </a:p>
        </p:txBody>
      </p:sp>
      <p:sp>
        <p:nvSpPr>
          <p:cNvPr id="17423" name="Text Box 14"/>
          <p:cNvSpPr txBox="1">
            <a:spLocks noChangeArrowheads="1"/>
          </p:cNvSpPr>
          <p:nvPr/>
        </p:nvSpPr>
        <p:spPr bwMode="auto">
          <a:xfrm>
            <a:off x="2668588" y="3938588"/>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2</a:t>
            </a:r>
          </a:p>
        </p:txBody>
      </p:sp>
      <p:sp>
        <p:nvSpPr>
          <p:cNvPr id="17424" name="Text Box 15"/>
          <p:cNvSpPr txBox="1">
            <a:spLocks noChangeArrowheads="1"/>
          </p:cNvSpPr>
          <p:nvPr/>
        </p:nvSpPr>
        <p:spPr bwMode="auto">
          <a:xfrm>
            <a:off x="2668588" y="3633788"/>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3</a:t>
            </a:r>
          </a:p>
        </p:txBody>
      </p:sp>
      <p:sp>
        <p:nvSpPr>
          <p:cNvPr id="17425" name="Text Box 16"/>
          <p:cNvSpPr txBox="1">
            <a:spLocks noChangeArrowheads="1"/>
          </p:cNvSpPr>
          <p:nvPr/>
        </p:nvSpPr>
        <p:spPr bwMode="auto">
          <a:xfrm>
            <a:off x="2668588" y="3328988"/>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4</a:t>
            </a:r>
          </a:p>
        </p:txBody>
      </p:sp>
      <p:sp>
        <p:nvSpPr>
          <p:cNvPr id="17426" name="Text Box 17"/>
          <p:cNvSpPr txBox="1">
            <a:spLocks noChangeArrowheads="1"/>
          </p:cNvSpPr>
          <p:nvPr/>
        </p:nvSpPr>
        <p:spPr bwMode="auto">
          <a:xfrm>
            <a:off x="2668588" y="3024188"/>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5</a:t>
            </a:r>
          </a:p>
        </p:txBody>
      </p:sp>
      <p:sp>
        <p:nvSpPr>
          <p:cNvPr id="17427" name="Text Box 18"/>
          <p:cNvSpPr txBox="1">
            <a:spLocks noChangeArrowheads="1"/>
          </p:cNvSpPr>
          <p:nvPr/>
        </p:nvSpPr>
        <p:spPr bwMode="auto">
          <a:xfrm>
            <a:off x="2743200" y="4700588"/>
            <a:ext cx="98425" cy="212725"/>
          </a:xfrm>
          <a:prstGeom prst="rect">
            <a:avLst/>
          </a:prstGeom>
          <a:noFill/>
          <a:ln w="12700">
            <a:noFill/>
            <a:miter lim="800000"/>
            <a:headEnd/>
            <a:tailEnd/>
          </a:ln>
        </p:spPr>
        <p:txBody>
          <a:bodyPr wrap="none" lIns="0" tIns="0" rIns="0" bIns="0">
            <a:spAutoFit/>
          </a:bodyPr>
          <a:lstStyle/>
          <a:p>
            <a:pPr eaLnBrk="0" hangingPunct="0"/>
            <a:r>
              <a:rPr lang="en-US" sz="1400" b="1"/>
              <a:t>0</a:t>
            </a:r>
          </a:p>
        </p:txBody>
      </p:sp>
      <p:sp>
        <p:nvSpPr>
          <p:cNvPr id="17428" name="Text Box 19"/>
          <p:cNvSpPr txBox="1">
            <a:spLocks noChangeArrowheads="1"/>
          </p:cNvSpPr>
          <p:nvPr/>
        </p:nvSpPr>
        <p:spPr bwMode="auto">
          <a:xfrm>
            <a:off x="3748088" y="4700588"/>
            <a:ext cx="295275" cy="212725"/>
          </a:xfrm>
          <a:prstGeom prst="rect">
            <a:avLst/>
          </a:prstGeom>
          <a:noFill/>
          <a:ln w="12700">
            <a:noFill/>
            <a:miter lim="800000"/>
            <a:headEnd/>
            <a:tailEnd/>
          </a:ln>
        </p:spPr>
        <p:txBody>
          <a:bodyPr wrap="none" lIns="0" tIns="0" rIns="0" bIns="0">
            <a:spAutoFit/>
          </a:bodyPr>
          <a:lstStyle/>
          <a:p>
            <a:pPr eaLnBrk="0" hangingPunct="0"/>
            <a:r>
              <a:rPr lang="en-US" sz="1400" b="1"/>
              <a:t>500</a:t>
            </a:r>
          </a:p>
        </p:txBody>
      </p:sp>
      <p:sp>
        <p:nvSpPr>
          <p:cNvPr id="17429" name="Text Box 20"/>
          <p:cNvSpPr txBox="1">
            <a:spLocks noChangeArrowheads="1"/>
          </p:cNvSpPr>
          <p:nvPr/>
        </p:nvSpPr>
        <p:spPr bwMode="auto">
          <a:xfrm>
            <a:off x="4835525" y="4700588"/>
            <a:ext cx="393700" cy="212725"/>
          </a:xfrm>
          <a:prstGeom prst="rect">
            <a:avLst/>
          </a:prstGeom>
          <a:noFill/>
          <a:ln w="12700">
            <a:noFill/>
            <a:miter lim="800000"/>
            <a:headEnd/>
            <a:tailEnd/>
          </a:ln>
        </p:spPr>
        <p:txBody>
          <a:bodyPr wrap="none" lIns="0" tIns="0" rIns="0" bIns="0">
            <a:spAutoFit/>
          </a:bodyPr>
          <a:lstStyle/>
          <a:p>
            <a:pPr eaLnBrk="0" hangingPunct="0"/>
            <a:r>
              <a:rPr lang="en-US" sz="1400" b="1"/>
              <a:t>1000</a:t>
            </a:r>
          </a:p>
        </p:txBody>
      </p:sp>
      <p:sp>
        <p:nvSpPr>
          <p:cNvPr id="17430" name="Text Box 21"/>
          <p:cNvSpPr txBox="1">
            <a:spLocks noChangeArrowheads="1"/>
          </p:cNvSpPr>
          <p:nvPr/>
        </p:nvSpPr>
        <p:spPr bwMode="auto">
          <a:xfrm>
            <a:off x="2879725" y="5081588"/>
            <a:ext cx="3247684" cy="215444"/>
          </a:xfrm>
          <a:prstGeom prst="rect">
            <a:avLst/>
          </a:prstGeom>
          <a:noFill/>
          <a:ln w="12700">
            <a:noFill/>
            <a:miter lim="800000"/>
            <a:headEnd/>
            <a:tailEnd/>
          </a:ln>
        </p:spPr>
        <p:txBody>
          <a:bodyPr wrap="none" lIns="0" tIns="0" rIns="0" bIns="0">
            <a:spAutoFit/>
          </a:bodyPr>
          <a:lstStyle/>
          <a:p>
            <a:pPr eaLnBrk="0" hangingPunct="0"/>
            <a:r>
              <a:rPr lang="en-US" sz="1400" b="1"/>
              <a:t>Quantity Demanded (hotdogs per day)</a:t>
            </a:r>
          </a:p>
        </p:txBody>
      </p:sp>
      <p:sp>
        <p:nvSpPr>
          <p:cNvPr id="17431" name="Text Box 22"/>
          <p:cNvSpPr txBox="1">
            <a:spLocks noChangeArrowheads="1"/>
          </p:cNvSpPr>
          <p:nvPr/>
        </p:nvSpPr>
        <p:spPr bwMode="auto">
          <a:xfrm rot="-5400000">
            <a:off x="1547582" y="3708629"/>
            <a:ext cx="1689565" cy="215444"/>
          </a:xfrm>
          <a:prstGeom prst="rect">
            <a:avLst/>
          </a:prstGeom>
          <a:noFill/>
          <a:ln w="12700">
            <a:noFill/>
            <a:miter lim="800000"/>
            <a:headEnd/>
            <a:tailEnd/>
          </a:ln>
        </p:spPr>
        <p:txBody>
          <a:bodyPr wrap="none" lIns="0" tIns="0" rIns="0" bIns="0">
            <a:spAutoFit/>
          </a:bodyPr>
          <a:lstStyle/>
          <a:p>
            <a:pPr eaLnBrk="0" hangingPunct="0"/>
            <a:r>
              <a:rPr lang="en-US" sz="1400" b="1"/>
              <a:t>Price ($ per hotdog)</a:t>
            </a:r>
          </a:p>
        </p:txBody>
      </p:sp>
      <p:sp>
        <p:nvSpPr>
          <p:cNvPr id="17432" name="Line 23"/>
          <p:cNvSpPr>
            <a:spLocks noChangeShapeType="1"/>
          </p:cNvSpPr>
          <p:nvPr/>
        </p:nvSpPr>
        <p:spPr bwMode="auto">
          <a:xfrm>
            <a:off x="3886200" y="4595813"/>
            <a:ext cx="0" cy="76200"/>
          </a:xfrm>
          <a:prstGeom prst="line">
            <a:avLst/>
          </a:prstGeom>
          <a:noFill/>
          <a:ln w="12700">
            <a:solidFill>
              <a:schemeClr val="tx1"/>
            </a:solidFill>
            <a:round/>
            <a:headEnd/>
            <a:tailEnd/>
          </a:ln>
        </p:spPr>
        <p:txBody>
          <a:bodyPr/>
          <a:lstStyle/>
          <a:p>
            <a:endParaRPr lang="en-CA"/>
          </a:p>
        </p:txBody>
      </p:sp>
      <p:sp>
        <p:nvSpPr>
          <p:cNvPr id="17433" name="Line 24"/>
          <p:cNvSpPr>
            <a:spLocks noChangeShapeType="1"/>
          </p:cNvSpPr>
          <p:nvPr/>
        </p:nvSpPr>
        <p:spPr bwMode="auto">
          <a:xfrm>
            <a:off x="5029200" y="4595813"/>
            <a:ext cx="0" cy="76200"/>
          </a:xfrm>
          <a:prstGeom prst="line">
            <a:avLst/>
          </a:prstGeom>
          <a:noFill/>
          <a:ln w="12700">
            <a:solidFill>
              <a:schemeClr val="tx1"/>
            </a:solidFill>
            <a:round/>
            <a:headEnd/>
            <a:tailEnd/>
          </a:ln>
        </p:spPr>
        <p:txBody>
          <a:bodyPr/>
          <a:lstStyle/>
          <a:p>
            <a:endParaRPr lang="en-CA"/>
          </a:p>
        </p:txBody>
      </p:sp>
      <p:sp>
        <p:nvSpPr>
          <p:cNvPr id="17434" name="Line 25"/>
          <p:cNvSpPr>
            <a:spLocks noChangeShapeType="1"/>
          </p:cNvSpPr>
          <p:nvPr/>
        </p:nvSpPr>
        <p:spPr bwMode="auto">
          <a:xfrm>
            <a:off x="6172200" y="4600575"/>
            <a:ext cx="0" cy="76200"/>
          </a:xfrm>
          <a:prstGeom prst="line">
            <a:avLst/>
          </a:prstGeom>
          <a:noFill/>
          <a:ln w="12700">
            <a:solidFill>
              <a:schemeClr val="tx1"/>
            </a:solidFill>
            <a:round/>
            <a:headEnd/>
            <a:tailEnd/>
          </a:ln>
        </p:spPr>
        <p:txBody>
          <a:bodyPr/>
          <a:lstStyle/>
          <a:p>
            <a:endParaRPr lang="en-CA"/>
          </a:p>
        </p:txBody>
      </p:sp>
      <p:sp>
        <p:nvSpPr>
          <p:cNvPr id="17435" name="Text Box 26"/>
          <p:cNvSpPr txBox="1">
            <a:spLocks noChangeArrowheads="1"/>
          </p:cNvSpPr>
          <p:nvPr/>
        </p:nvSpPr>
        <p:spPr bwMode="auto">
          <a:xfrm>
            <a:off x="6007100" y="4702175"/>
            <a:ext cx="393700" cy="212725"/>
          </a:xfrm>
          <a:prstGeom prst="rect">
            <a:avLst/>
          </a:prstGeom>
          <a:noFill/>
          <a:ln w="12700">
            <a:noFill/>
            <a:miter lim="800000"/>
            <a:headEnd/>
            <a:tailEnd/>
          </a:ln>
        </p:spPr>
        <p:txBody>
          <a:bodyPr wrap="none" lIns="0" tIns="0" rIns="0" bIns="0">
            <a:spAutoFit/>
          </a:bodyPr>
          <a:lstStyle/>
          <a:p>
            <a:pPr eaLnBrk="0" hangingPunct="0"/>
            <a:r>
              <a:rPr lang="en-US" sz="1400" b="1"/>
              <a:t>1500</a:t>
            </a:r>
          </a:p>
        </p:txBody>
      </p:sp>
      <p:sp>
        <p:nvSpPr>
          <p:cNvPr id="21531" name="Line 27"/>
          <p:cNvSpPr>
            <a:spLocks noChangeShapeType="1"/>
          </p:cNvSpPr>
          <p:nvPr/>
        </p:nvSpPr>
        <p:spPr bwMode="auto">
          <a:xfrm>
            <a:off x="2886075" y="3095625"/>
            <a:ext cx="981075" cy="0"/>
          </a:xfrm>
          <a:prstGeom prst="line">
            <a:avLst/>
          </a:prstGeom>
          <a:noFill/>
          <a:ln w="12700">
            <a:solidFill>
              <a:schemeClr val="tx1"/>
            </a:solidFill>
            <a:prstDash val="dash"/>
            <a:round/>
            <a:headEnd/>
            <a:tailEnd/>
          </a:ln>
        </p:spPr>
        <p:txBody>
          <a:bodyPr/>
          <a:lstStyle/>
          <a:p>
            <a:endParaRPr lang="en-CA"/>
          </a:p>
        </p:txBody>
      </p:sp>
      <p:sp>
        <p:nvSpPr>
          <p:cNvPr id="21532" name="Line 28"/>
          <p:cNvSpPr>
            <a:spLocks noChangeShapeType="1"/>
          </p:cNvSpPr>
          <p:nvPr/>
        </p:nvSpPr>
        <p:spPr bwMode="auto">
          <a:xfrm flipV="1">
            <a:off x="3886200" y="3095625"/>
            <a:ext cx="0" cy="1495425"/>
          </a:xfrm>
          <a:prstGeom prst="line">
            <a:avLst/>
          </a:prstGeom>
          <a:noFill/>
          <a:ln w="12700">
            <a:solidFill>
              <a:schemeClr val="tx1"/>
            </a:solidFill>
            <a:prstDash val="dash"/>
            <a:round/>
            <a:headEnd/>
            <a:tailEnd/>
          </a:ln>
        </p:spPr>
        <p:txBody>
          <a:bodyPr/>
          <a:lstStyle/>
          <a:p>
            <a:endParaRPr lang="en-CA"/>
          </a:p>
        </p:txBody>
      </p:sp>
      <p:sp>
        <p:nvSpPr>
          <p:cNvPr id="21533" name="Line 29"/>
          <p:cNvSpPr>
            <a:spLocks noChangeShapeType="1"/>
          </p:cNvSpPr>
          <p:nvPr/>
        </p:nvSpPr>
        <p:spPr bwMode="auto">
          <a:xfrm>
            <a:off x="2886075" y="3705225"/>
            <a:ext cx="3276600" cy="0"/>
          </a:xfrm>
          <a:prstGeom prst="line">
            <a:avLst/>
          </a:prstGeom>
          <a:noFill/>
          <a:ln w="12700">
            <a:solidFill>
              <a:schemeClr val="tx1"/>
            </a:solidFill>
            <a:prstDash val="dash"/>
            <a:round/>
            <a:headEnd/>
            <a:tailEnd/>
          </a:ln>
        </p:spPr>
        <p:txBody>
          <a:bodyPr/>
          <a:lstStyle/>
          <a:p>
            <a:endParaRPr lang="en-CA"/>
          </a:p>
        </p:txBody>
      </p:sp>
      <p:sp>
        <p:nvSpPr>
          <p:cNvPr id="21534" name="Line 30"/>
          <p:cNvSpPr>
            <a:spLocks noChangeShapeType="1"/>
          </p:cNvSpPr>
          <p:nvPr/>
        </p:nvSpPr>
        <p:spPr bwMode="auto">
          <a:xfrm flipV="1">
            <a:off x="6172200" y="3714750"/>
            <a:ext cx="0" cy="876300"/>
          </a:xfrm>
          <a:prstGeom prst="line">
            <a:avLst/>
          </a:prstGeom>
          <a:noFill/>
          <a:ln w="12700">
            <a:solidFill>
              <a:schemeClr val="tx1"/>
            </a:solidFill>
            <a:prstDash val="dash"/>
            <a:round/>
            <a:headEnd/>
            <a:tailEnd/>
          </a:ln>
        </p:spPr>
        <p:txBody>
          <a:bodyPr/>
          <a:lstStyle/>
          <a:p>
            <a:endParaRPr lang="en-CA"/>
          </a:p>
        </p:txBody>
      </p:sp>
      <p:sp>
        <p:nvSpPr>
          <p:cNvPr id="21535" name="Line 31"/>
          <p:cNvSpPr>
            <a:spLocks noChangeShapeType="1"/>
          </p:cNvSpPr>
          <p:nvPr/>
        </p:nvSpPr>
        <p:spPr bwMode="auto">
          <a:xfrm>
            <a:off x="3648075" y="3028950"/>
            <a:ext cx="2857500" cy="771525"/>
          </a:xfrm>
          <a:prstGeom prst="line">
            <a:avLst/>
          </a:prstGeom>
          <a:noFill/>
          <a:ln w="28575">
            <a:solidFill>
              <a:srgbClr val="3333CC"/>
            </a:solidFill>
            <a:round/>
            <a:headEnd/>
            <a:tailEnd/>
          </a:ln>
        </p:spPr>
        <p:txBody>
          <a:bodyPr/>
          <a:lstStyle/>
          <a:p>
            <a:endParaRPr lang="en-CA"/>
          </a:p>
        </p:txBody>
      </p:sp>
      <p:sp>
        <p:nvSpPr>
          <p:cNvPr id="21536" name="AutoShape 32"/>
          <p:cNvSpPr>
            <a:spLocks noChangeArrowheads="1"/>
          </p:cNvSpPr>
          <p:nvPr/>
        </p:nvSpPr>
        <p:spPr bwMode="auto">
          <a:xfrm>
            <a:off x="3838575" y="3048000"/>
            <a:ext cx="76200" cy="76200"/>
          </a:xfrm>
          <a:prstGeom prst="flowChartConnector">
            <a:avLst/>
          </a:prstGeom>
          <a:solidFill>
            <a:srgbClr val="FF3300"/>
          </a:solidFill>
          <a:ln w="12700">
            <a:noFill/>
            <a:round/>
            <a:headEnd/>
            <a:tailEnd/>
          </a:ln>
        </p:spPr>
        <p:txBody>
          <a:bodyPr wrap="none" anchor="ctr"/>
          <a:lstStyle/>
          <a:p>
            <a:endParaRPr lang="en-US"/>
          </a:p>
        </p:txBody>
      </p:sp>
      <p:sp>
        <p:nvSpPr>
          <p:cNvPr id="21537" name="AutoShape 33"/>
          <p:cNvSpPr>
            <a:spLocks noChangeArrowheads="1"/>
          </p:cNvSpPr>
          <p:nvPr/>
        </p:nvSpPr>
        <p:spPr bwMode="auto">
          <a:xfrm>
            <a:off x="6134100" y="3667125"/>
            <a:ext cx="76200" cy="76200"/>
          </a:xfrm>
          <a:prstGeom prst="flowChartConnector">
            <a:avLst/>
          </a:prstGeom>
          <a:solidFill>
            <a:srgbClr val="FF3300"/>
          </a:solidFill>
          <a:ln w="12700">
            <a:noFill/>
            <a:round/>
            <a:headEnd/>
            <a:tailEnd/>
          </a:ln>
        </p:spPr>
        <p:txBody>
          <a:bodyPr wrap="none" anchor="ctr"/>
          <a:lstStyle/>
          <a:p>
            <a:endParaRPr lang="en-US"/>
          </a:p>
        </p:txBody>
      </p:sp>
      <p:sp>
        <p:nvSpPr>
          <p:cNvPr id="21538" name="Text Box 34"/>
          <p:cNvSpPr txBox="1">
            <a:spLocks noChangeArrowheads="1"/>
          </p:cNvSpPr>
          <p:nvPr/>
        </p:nvSpPr>
        <p:spPr bwMode="auto">
          <a:xfrm>
            <a:off x="3246438" y="3352800"/>
            <a:ext cx="128587" cy="212725"/>
          </a:xfrm>
          <a:prstGeom prst="rect">
            <a:avLst/>
          </a:prstGeom>
          <a:noFill/>
          <a:ln w="12700">
            <a:noFill/>
            <a:miter lim="800000"/>
            <a:headEnd/>
            <a:tailEnd/>
          </a:ln>
        </p:spPr>
        <p:txBody>
          <a:bodyPr wrap="none" lIns="0" tIns="0" rIns="0" bIns="0">
            <a:spAutoFit/>
          </a:bodyPr>
          <a:lstStyle/>
          <a:p>
            <a:pPr algn="r" eaLnBrk="0" hangingPunct="0"/>
            <a:r>
              <a:rPr lang="en-US" sz="1400" b="1"/>
              <a:t>A</a:t>
            </a:r>
          </a:p>
        </p:txBody>
      </p:sp>
      <p:sp>
        <p:nvSpPr>
          <p:cNvPr id="21539" name="Text Box 35"/>
          <p:cNvSpPr txBox="1">
            <a:spLocks noChangeArrowheads="1"/>
          </p:cNvSpPr>
          <p:nvPr/>
        </p:nvSpPr>
        <p:spPr bwMode="auto">
          <a:xfrm>
            <a:off x="3248025" y="4038600"/>
            <a:ext cx="128588" cy="212725"/>
          </a:xfrm>
          <a:prstGeom prst="rect">
            <a:avLst/>
          </a:prstGeom>
          <a:noFill/>
          <a:ln w="12700">
            <a:noFill/>
            <a:miter lim="800000"/>
            <a:headEnd/>
            <a:tailEnd/>
          </a:ln>
        </p:spPr>
        <p:txBody>
          <a:bodyPr wrap="none" lIns="0" tIns="0" rIns="0" bIns="0">
            <a:spAutoFit/>
          </a:bodyPr>
          <a:lstStyle/>
          <a:p>
            <a:pPr algn="r" eaLnBrk="0" hangingPunct="0"/>
            <a:r>
              <a:rPr lang="en-US" sz="1400" b="1"/>
              <a:t>B</a:t>
            </a:r>
          </a:p>
        </p:txBody>
      </p:sp>
      <p:sp>
        <p:nvSpPr>
          <p:cNvPr id="21540" name="Text Box 36"/>
          <p:cNvSpPr txBox="1">
            <a:spLocks noChangeArrowheads="1"/>
          </p:cNvSpPr>
          <p:nvPr/>
        </p:nvSpPr>
        <p:spPr bwMode="auto">
          <a:xfrm>
            <a:off x="4770438" y="4038600"/>
            <a:ext cx="128587" cy="212725"/>
          </a:xfrm>
          <a:prstGeom prst="rect">
            <a:avLst/>
          </a:prstGeom>
          <a:noFill/>
          <a:ln w="12700">
            <a:noFill/>
            <a:miter lim="800000"/>
            <a:headEnd/>
            <a:tailEnd/>
          </a:ln>
        </p:spPr>
        <p:txBody>
          <a:bodyPr wrap="none" lIns="0" tIns="0" rIns="0" bIns="0">
            <a:spAutoFit/>
          </a:bodyPr>
          <a:lstStyle/>
          <a:p>
            <a:pPr algn="r" eaLnBrk="0" hangingPunct="0"/>
            <a:r>
              <a:rPr lang="en-US" sz="1400" b="1"/>
              <a:t>C</a:t>
            </a:r>
          </a:p>
        </p:txBody>
      </p:sp>
      <p:sp>
        <p:nvSpPr>
          <p:cNvPr id="21541" name="Text Box 37"/>
          <p:cNvSpPr txBox="1">
            <a:spLocks noChangeArrowheads="1"/>
          </p:cNvSpPr>
          <p:nvPr/>
        </p:nvSpPr>
        <p:spPr bwMode="auto">
          <a:xfrm>
            <a:off x="6551613" y="3752850"/>
            <a:ext cx="128587" cy="212725"/>
          </a:xfrm>
          <a:prstGeom prst="rect">
            <a:avLst/>
          </a:prstGeom>
          <a:noFill/>
          <a:ln w="12700">
            <a:noFill/>
            <a:miter lim="800000"/>
            <a:headEnd/>
            <a:tailEnd/>
          </a:ln>
        </p:spPr>
        <p:txBody>
          <a:bodyPr wrap="none" lIns="0" tIns="0" rIns="0" bIns="0">
            <a:spAutoFit/>
          </a:bodyPr>
          <a:lstStyle/>
          <a:p>
            <a:pPr algn="r" eaLnBrk="0" hangingPunct="0"/>
            <a:r>
              <a:rPr lang="en-US" sz="1400" b="1"/>
              <a:t>D</a:t>
            </a:r>
          </a:p>
        </p:txBody>
      </p:sp>
      <p:sp>
        <p:nvSpPr>
          <p:cNvPr id="40" name="Title 1"/>
          <p:cNvSpPr txBox="1">
            <a:spLocks/>
          </p:cNvSpPr>
          <p:nvPr/>
        </p:nvSpPr>
        <p:spPr>
          <a:xfrm>
            <a:off x="0" y="365127"/>
            <a:ext cx="9144000" cy="1325563"/>
          </a:xfrm>
          <a:prstGeom prst="rect">
            <a:avLst/>
          </a:prstGeom>
          <a:solidFill>
            <a:srgbClr val="A2988A"/>
          </a:solidFill>
        </p:spPr>
        <p:txBody>
          <a:bodyPr vert="horz" lIns="91440" tIns="45720" rIns="91440" bIns="45720" rtlCol="0" anchor="ctr">
            <a:normAutofit fontScale="97500"/>
          </a:bodyPr>
          <a:lstStyle>
            <a:lvl1pPr marL="274320" algn="l" defTabSz="685800" rtl="0" eaLnBrk="1" latinLnBrk="0" hangingPunct="1">
              <a:lnSpc>
                <a:spcPct val="90000"/>
              </a:lnSpc>
              <a:spcBef>
                <a:spcPct val="0"/>
              </a:spcBef>
              <a:buNone/>
              <a:defRPr sz="5000" kern="1200">
                <a:solidFill>
                  <a:srgbClr val="FFFFFF"/>
                </a:solidFill>
                <a:latin typeface="+mn-lt"/>
                <a:ea typeface="+mj-ea"/>
                <a:cs typeface="+mj-cs"/>
              </a:defRPr>
            </a:lvl1pPr>
          </a:lstStyle>
          <a:p>
            <a:pPr fontAlgn="auto">
              <a:spcAft>
                <a:spcPts val="0"/>
              </a:spcAft>
            </a:pPr>
            <a:r>
              <a:rPr lang="en-CA" sz="5100"/>
              <a:t>Revenues with Elastic Demand</a:t>
            </a:r>
            <a:r>
              <a:rPr lang="en-CA"/>
              <a:t> </a:t>
            </a:r>
          </a:p>
          <a:p>
            <a:pPr fontAlgn="auto">
              <a:spcAft>
                <a:spcPts val="0"/>
              </a:spcAft>
            </a:pPr>
            <a:r>
              <a:rPr lang="en-CA" sz="2700" b="1">
                <a:solidFill>
                  <a:srgbClr val="276F57"/>
                </a:solidFill>
              </a:rPr>
              <a:t>FIGURE 3.3</a:t>
            </a:r>
          </a:p>
        </p:txBody>
      </p:sp>
      <p:sp>
        <p:nvSpPr>
          <p:cNvPr id="2" name="Rectangle 1"/>
          <p:cNvSpPr/>
          <p:nvPr/>
        </p:nvSpPr>
        <p:spPr>
          <a:xfrm>
            <a:off x="350667" y="5470806"/>
            <a:ext cx="8305800" cy="1200329"/>
          </a:xfrm>
          <a:prstGeom prst="rect">
            <a:avLst/>
          </a:prstGeom>
        </p:spPr>
        <p:txBody>
          <a:bodyPr wrap="square">
            <a:spAutoFit/>
          </a:bodyPr>
          <a:lstStyle/>
          <a:p>
            <a:r>
              <a:rPr lang="en-CA" altLang="en-US">
                <a:latin typeface="Arial" panose="020B0604020202020204" pitchFamily="34" charset="0"/>
              </a:rPr>
              <a:t>With elastic demand, a 40% decrease in the price from $5 to $3 causes a larger 200% increase in daily sales.  Total revenue for the business increases from the area AB to the area BC.  The changes in price and total revenue are in opposite directions.</a:t>
            </a:r>
          </a:p>
        </p:txBody>
      </p:sp>
    </p:spTree>
    <p:extLst>
      <p:ext uri="{BB962C8B-B14F-4D97-AF65-F5344CB8AC3E}">
        <p14:creationId xmlns:p14="http://schemas.microsoft.com/office/powerpoint/2010/main" val="410524142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35"/>
                                        </p:tgtEl>
                                        <p:attrNameLst>
                                          <p:attrName>style.visibility</p:attrName>
                                        </p:attrNameLst>
                                      </p:cBhvr>
                                      <p:to>
                                        <p:strVal val="visible"/>
                                      </p:to>
                                    </p:set>
                                    <p:animEffect transition="in" filter="wipe(left)">
                                      <p:cBhvr>
                                        <p:cTn id="7" dur="500"/>
                                        <p:tgtEl>
                                          <p:spTgt spid="2153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1541"/>
                                        </p:tgtEl>
                                        <p:attrNameLst>
                                          <p:attrName>style.visibility</p:attrName>
                                        </p:attrNameLst>
                                      </p:cBhvr>
                                      <p:to>
                                        <p:strVal val="visible"/>
                                      </p:to>
                                    </p:set>
                                    <p:animEffect transition="in" filter="wipe(down)">
                                      <p:cBhvr>
                                        <p:cTn id="11" dur="500"/>
                                        <p:tgtEl>
                                          <p:spTgt spid="2154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1531"/>
                                        </p:tgtEl>
                                        <p:attrNameLst>
                                          <p:attrName>style.visibility</p:attrName>
                                        </p:attrNameLst>
                                      </p:cBhvr>
                                      <p:to>
                                        <p:strVal val="visible"/>
                                      </p:to>
                                    </p:set>
                                    <p:animEffect transition="in" filter="wipe(left)">
                                      <p:cBhvr>
                                        <p:cTn id="15" dur="500"/>
                                        <p:tgtEl>
                                          <p:spTgt spid="21531"/>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1532"/>
                                        </p:tgtEl>
                                        <p:attrNameLst>
                                          <p:attrName>style.visibility</p:attrName>
                                        </p:attrNameLst>
                                      </p:cBhvr>
                                      <p:to>
                                        <p:strVal val="visible"/>
                                      </p:to>
                                    </p:set>
                                    <p:animEffect transition="in" filter="wipe(down)">
                                      <p:cBhvr>
                                        <p:cTn id="18" dur="500"/>
                                        <p:tgtEl>
                                          <p:spTgt spid="21532"/>
                                        </p:tgtEl>
                                      </p:cBhvr>
                                    </p:animEffect>
                                  </p:childTnLst>
                                </p:cTn>
                              </p:par>
                            </p:childTnLst>
                          </p:cTn>
                        </p:par>
                        <p:par>
                          <p:cTn id="19" fill="hold">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21536"/>
                                        </p:tgtEl>
                                        <p:attrNameLst>
                                          <p:attrName>style.visibility</p:attrName>
                                        </p:attrNameLst>
                                      </p:cBhvr>
                                      <p:to>
                                        <p:strVal val="visible"/>
                                      </p:to>
                                    </p:set>
                                    <p:animEffect transition="in" filter="wipe(down)">
                                      <p:cBhvr>
                                        <p:cTn id="22" dur="500"/>
                                        <p:tgtEl>
                                          <p:spTgt spid="21536"/>
                                        </p:tgtEl>
                                      </p:cBhvr>
                                    </p:animEffect>
                                  </p:childTnLst>
                                </p:cTn>
                              </p:par>
                            </p:childTnLst>
                          </p:cTn>
                        </p:par>
                        <p:par>
                          <p:cTn id="23" fill="hold">
                            <p:stCondLst>
                              <p:cond delay="2000"/>
                            </p:stCondLst>
                            <p:childTnLst>
                              <p:par>
                                <p:cTn id="24" presetID="1" presetClass="entr" presetSubtype="0" fill="hold" grpId="0" nodeType="afterEffect">
                                  <p:stCondLst>
                                    <p:cond delay="0"/>
                                  </p:stCondLst>
                                  <p:childTnLst>
                                    <p:set>
                                      <p:cBhvr>
                                        <p:cTn id="25" dur="1" fill="hold">
                                          <p:stCondLst>
                                            <p:cond delay="0"/>
                                          </p:stCondLst>
                                        </p:cTn>
                                        <p:tgtEl>
                                          <p:spTgt spid="21506"/>
                                        </p:tgtEl>
                                        <p:attrNameLst>
                                          <p:attrName>style.visibility</p:attrName>
                                        </p:attrNameLst>
                                      </p:cBhvr>
                                      <p:to>
                                        <p:strVal val="visible"/>
                                      </p:to>
                                    </p:set>
                                  </p:childTnLst>
                                </p:cTn>
                              </p:par>
                            </p:childTnLst>
                          </p:cTn>
                        </p:par>
                        <p:par>
                          <p:cTn id="26" fill="hold">
                            <p:stCondLst>
                              <p:cond delay="2000"/>
                            </p:stCondLst>
                            <p:childTnLst>
                              <p:par>
                                <p:cTn id="27" presetID="22" presetClass="entr" presetSubtype="4" fill="hold" grpId="0" nodeType="afterEffect">
                                  <p:stCondLst>
                                    <p:cond delay="0"/>
                                  </p:stCondLst>
                                  <p:childTnLst>
                                    <p:set>
                                      <p:cBhvr>
                                        <p:cTn id="28" dur="1" fill="hold">
                                          <p:stCondLst>
                                            <p:cond delay="0"/>
                                          </p:stCondLst>
                                        </p:cTn>
                                        <p:tgtEl>
                                          <p:spTgt spid="21538"/>
                                        </p:tgtEl>
                                        <p:attrNameLst>
                                          <p:attrName>style.visibility</p:attrName>
                                        </p:attrNameLst>
                                      </p:cBhvr>
                                      <p:to>
                                        <p:strVal val="visible"/>
                                      </p:to>
                                    </p:set>
                                    <p:animEffect transition="in" filter="wipe(down)">
                                      <p:cBhvr>
                                        <p:cTn id="29" dur="500"/>
                                        <p:tgtEl>
                                          <p:spTgt spid="21538"/>
                                        </p:tgtEl>
                                      </p:cBhvr>
                                    </p:animEffect>
                                  </p:childTnLst>
                                </p:cTn>
                              </p:par>
                            </p:childTnLst>
                          </p:cTn>
                        </p:par>
                        <p:par>
                          <p:cTn id="30" fill="hold">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21537"/>
                                        </p:tgtEl>
                                        <p:attrNameLst>
                                          <p:attrName>style.visibility</p:attrName>
                                        </p:attrNameLst>
                                      </p:cBhvr>
                                      <p:to>
                                        <p:strVal val="visible"/>
                                      </p:to>
                                    </p:set>
                                    <p:animEffect transition="in" filter="wipe(down)">
                                      <p:cBhvr>
                                        <p:cTn id="33" dur="500"/>
                                        <p:tgtEl>
                                          <p:spTgt spid="21537"/>
                                        </p:tgtEl>
                                      </p:cBhvr>
                                    </p:animEffect>
                                  </p:childTnLst>
                                </p:cTn>
                              </p:par>
                            </p:childTnLst>
                          </p:cTn>
                        </p:par>
                        <p:par>
                          <p:cTn id="34" fill="hold">
                            <p:stCondLst>
                              <p:cond delay="3000"/>
                            </p:stCondLst>
                            <p:childTnLst>
                              <p:par>
                                <p:cTn id="35" presetID="22" presetClass="entr" presetSubtype="8" fill="hold" grpId="0" nodeType="afterEffect">
                                  <p:stCondLst>
                                    <p:cond delay="500"/>
                                  </p:stCondLst>
                                  <p:childTnLst>
                                    <p:set>
                                      <p:cBhvr>
                                        <p:cTn id="36" dur="1" fill="hold">
                                          <p:stCondLst>
                                            <p:cond delay="0"/>
                                          </p:stCondLst>
                                        </p:cTn>
                                        <p:tgtEl>
                                          <p:spTgt spid="21533"/>
                                        </p:tgtEl>
                                        <p:attrNameLst>
                                          <p:attrName>style.visibility</p:attrName>
                                        </p:attrNameLst>
                                      </p:cBhvr>
                                      <p:to>
                                        <p:strVal val="visible"/>
                                      </p:to>
                                    </p:set>
                                    <p:animEffect transition="in" filter="wipe(left)">
                                      <p:cBhvr>
                                        <p:cTn id="37" dur="500"/>
                                        <p:tgtEl>
                                          <p:spTgt spid="2153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1534"/>
                                        </p:tgtEl>
                                        <p:attrNameLst>
                                          <p:attrName>style.visibility</p:attrName>
                                        </p:attrNameLst>
                                      </p:cBhvr>
                                      <p:to>
                                        <p:strVal val="visible"/>
                                      </p:to>
                                    </p:set>
                                    <p:animEffect transition="in" filter="wipe(down)">
                                      <p:cBhvr>
                                        <p:cTn id="40" dur="500"/>
                                        <p:tgtEl>
                                          <p:spTgt spid="21534"/>
                                        </p:tgtEl>
                                      </p:cBhvr>
                                    </p:animEffect>
                                  </p:childTnLst>
                                </p:cTn>
                              </p:par>
                            </p:childTnLst>
                          </p:cTn>
                        </p:par>
                        <p:par>
                          <p:cTn id="41" fill="hold">
                            <p:stCondLst>
                              <p:cond delay="4000"/>
                            </p:stCondLst>
                            <p:childTnLst>
                              <p:par>
                                <p:cTn id="42" presetID="1" presetClass="entr" presetSubtype="0" fill="hold" grpId="0" nodeType="afterEffect">
                                  <p:stCondLst>
                                    <p:cond delay="0"/>
                                  </p:stCondLst>
                                  <p:childTnLst>
                                    <p:set>
                                      <p:cBhvr>
                                        <p:cTn id="43" dur="1" fill="hold">
                                          <p:stCondLst>
                                            <p:cond delay="0"/>
                                          </p:stCondLst>
                                        </p:cTn>
                                        <p:tgtEl>
                                          <p:spTgt spid="21507"/>
                                        </p:tgtEl>
                                        <p:attrNameLst>
                                          <p:attrName>style.visibility</p:attrName>
                                        </p:attrNameLst>
                                      </p:cBhvr>
                                      <p:to>
                                        <p:strVal val="visible"/>
                                      </p:to>
                                    </p:set>
                                  </p:childTnLst>
                                </p:cTn>
                              </p:par>
                            </p:childTnLst>
                          </p:cTn>
                        </p:par>
                        <p:par>
                          <p:cTn id="44" fill="hold">
                            <p:stCondLst>
                              <p:cond delay="4000"/>
                            </p:stCondLst>
                            <p:childTnLst>
                              <p:par>
                                <p:cTn id="45" presetID="22" presetClass="entr" presetSubtype="4" fill="hold" grpId="0" nodeType="afterEffect">
                                  <p:stCondLst>
                                    <p:cond delay="0"/>
                                  </p:stCondLst>
                                  <p:childTnLst>
                                    <p:set>
                                      <p:cBhvr>
                                        <p:cTn id="46" dur="1" fill="hold">
                                          <p:stCondLst>
                                            <p:cond delay="0"/>
                                          </p:stCondLst>
                                        </p:cTn>
                                        <p:tgtEl>
                                          <p:spTgt spid="21539"/>
                                        </p:tgtEl>
                                        <p:attrNameLst>
                                          <p:attrName>style.visibility</p:attrName>
                                        </p:attrNameLst>
                                      </p:cBhvr>
                                      <p:to>
                                        <p:strVal val="visible"/>
                                      </p:to>
                                    </p:set>
                                    <p:animEffect transition="in" filter="wipe(down)">
                                      <p:cBhvr>
                                        <p:cTn id="47" dur="500"/>
                                        <p:tgtEl>
                                          <p:spTgt spid="21539"/>
                                        </p:tgtEl>
                                      </p:cBhvr>
                                    </p:animEffect>
                                  </p:childTnLst>
                                </p:cTn>
                              </p:par>
                            </p:childTnLst>
                          </p:cTn>
                        </p:par>
                        <p:par>
                          <p:cTn id="48" fill="hold">
                            <p:stCondLst>
                              <p:cond delay="4500"/>
                            </p:stCondLst>
                            <p:childTnLst>
                              <p:par>
                                <p:cTn id="49" presetID="22" presetClass="entr" presetSubtype="4" fill="hold" grpId="0" nodeType="afterEffect">
                                  <p:stCondLst>
                                    <p:cond delay="0"/>
                                  </p:stCondLst>
                                  <p:childTnLst>
                                    <p:set>
                                      <p:cBhvr>
                                        <p:cTn id="50" dur="1" fill="hold">
                                          <p:stCondLst>
                                            <p:cond delay="0"/>
                                          </p:stCondLst>
                                        </p:cTn>
                                        <p:tgtEl>
                                          <p:spTgt spid="21540"/>
                                        </p:tgtEl>
                                        <p:attrNameLst>
                                          <p:attrName>style.visibility</p:attrName>
                                        </p:attrNameLst>
                                      </p:cBhvr>
                                      <p:to>
                                        <p:strVal val="visible"/>
                                      </p:to>
                                    </p:set>
                                    <p:animEffect transition="in" filter="wipe(down)">
                                      <p:cBhvr>
                                        <p:cTn id="51" dur="500"/>
                                        <p:tgtEl>
                                          <p:spTgt spid="21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7" grpId="0" animBg="1"/>
      <p:bldP spid="21531" grpId="0" animBg="1"/>
      <p:bldP spid="21532" grpId="0" animBg="1"/>
      <p:bldP spid="21533" grpId="0" animBg="1"/>
      <p:bldP spid="21534" grpId="0" animBg="1"/>
      <p:bldP spid="21535" grpId="0" animBg="1"/>
      <p:bldP spid="21536" grpId="0" animBg="1"/>
      <p:bldP spid="21537" grpId="0" animBg="1"/>
      <p:bldP spid="21538" grpId="0"/>
      <p:bldP spid="21539" grpId="0"/>
      <p:bldP spid="21540" grpId="0"/>
      <p:bldP spid="2154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1447800" y="301625"/>
            <a:ext cx="7235825" cy="1143000"/>
          </a:xfrm>
          <a:noFill/>
        </p:spPr>
        <p:txBody>
          <a:bodyPr lIns="90488" tIns="44450" rIns="90488" bIns="44450" anchor="ctr"/>
          <a:lstStyle/>
          <a:p>
            <a:pPr eaLnBrk="1" hangingPunct="1"/>
            <a:r>
              <a:rPr lang="en-US" sz="3200"/>
              <a:t>Revenue Changes with Inelastic Demand </a:t>
            </a:r>
            <a:br>
              <a:rPr lang="en-US" sz="3200"/>
            </a:br>
            <a:r>
              <a:rPr lang="en-US" sz="2000"/>
              <a:t>Figure 3.4 Page 64</a:t>
            </a:r>
          </a:p>
        </p:txBody>
      </p:sp>
      <p:sp>
        <p:nvSpPr>
          <p:cNvPr id="23554" name="Rectangle 2"/>
          <p:cNvSpPr>
            <a:spLocks noChangeArrowheads="1"/>
          </p:cNvSpPr>
          <p:nvPr/>
        </p:nvSpPr>
        <p:spPr bwMode="auto">
          <a:xfrm>
            <a:off x="2890838" y="4005263"/>
            <a:ext cx="3405187" cy="585787"/>
          </a:xfrm>
          <a:prstGeom prst="rect">
            <a:avLst/>
          </a:prstGeom>
          <a:solidFill>
            <a:srgbClr val="3366CC">
              <a:alpha val="50195"/>
            </a:srgbClr>
          </a:solidFill>
          <a:ln w="12700">
            <a:noFill/>
            <a:miter lim="800000"/>
            <a:headEnd/>
            <a:tailEnd/>
          </a:ln>
        </p:spPr>
        <p:txBody>
          <a:bodyPr wrap="none" anchor="ctr"/>
          <a:lstStyle/>
          <a:p>
            <a:endParaRPr lang="en-US"/>
          </a:p>
        </p:txBody>
      </p:sp>
      <p:sp>
        <p:nvSpPr>
          <p:cNvPr id="23555" name="Rectangle 3"/>
          <p:cNvSpPr>
            <a:spLocks noChangeArrowheads="1"/>
          </p:cNvSpPr>
          <p:nvPr/>
        </p:nvSpPr>
        <p:spPr bwMode="auto">
          <a:xfrm>
            <a:off x="2890838" y="3705225"/>
            <a:ext cx="2728912" cy="890588"/>
          </a:xfrm>
          <a:prstGeom prst="rect">
            <a:avLst/>
          </a:prstGeom>
          <a:solidFill>
            <a:srgbClr val="339966">
              <a:alpha val="85097"/>
            </a:srgbClr>
          </a:solidFill>
          <a:ln w="12700">
            <a:noFill/>
            <a:miter lim="800000"/>
            <a:headEnd/>
            <a:tailEnd/>
          </a:ln>
        </p:spPr>
        <p:txBody>
          <a:bodyPr wrap="none" anchor="ctr"/>
          <a:lstStyle/>
          <a:p>
            <a:endParaRPr lang="en-US"/>
          </a:p>
        </p:txBody>
      </p:sp>
      <p:sp>
        <p:nvSpPr>
          <p:cNvPr id="18438" name="Line 5"/>
          <p:cNvSpPr>
            <a:spLocks noChangeShapeType="1"/>
          </p:cNvSpPr>
          <p:nvPr/>
        </p:nvSpPr>
        <p:spPr bwMode="auto">
          <a:xfrm>
            <a:off x="2894013" y="3048000"/>
            <a:ext cx="0" cy="1652588"/>
          </a:xfrm>
          <a:prstGeom prst="line">
            <a:avLst/>
          </a:prstGeom>
          <a:noFill/>
          <a:ln w="12700">
            <a:solidFill>
              <a:schemeClr val="tx1"/>
            </a:solidFill>
            <a:round/>
            <a:headEnd/>
            <a:tailEnd/>
          </a:ln>
        </p:spPr>
        <p:txBody>
          <a:bodyPr/>
          <a:lstStyle/>
          <a:p>
            <a:endParaRPr lang="en-CA"/>
          </a:p>
        </p:txBody>
      </p:sp>
      <p:sp>
        <p:nvSpPr>
          <p:cNvPr id="18439" name="Line 6"/>
          <p:cNvSpPr>
            <a:spLocks noChangeShapeType="1"/>
          </p:cNvSpPr>
          <p:nvPr/>
        </p:nvSpPr>
        <p:spPr bwMode="auto">
          <a:xfrm>
            <a:off x="2803525" y="4591050"/>
            <a:ext cx="4114800" cy="0"/>
          </a:xfrm>
          <a:prstGeom prst="line">
            <a:avLst/>
          </a:prstGeom>
          <a:noFill/>
          <a:ln w="12700">
            <a:solidFill>
              <a:schemeClr val="tx1"/>
            </a:solidFill>
            <a:round/>
            <a:headEnd/>
            <a:tailEnd/>
          </a:ln>
        </p:spPr>
        <p:txBody>
          <a:bodyPr/>
          <a:lstStyle/>
          <a:p>
            <a:endParaRPr lang="en-CA"/>
          </a:p>
        </p:txBody>
      </p:sp>
      <p:sp>
        <p:nvSpPr>
          <p:cNvPr id="18440" name="Text Box 7"/>
          <p:cNvSpPr txBox="1">
            <a:spLocks noChangeArrowheads="1"/>
          </p:cNvSpPr>
          <p:nvPr/>
        </p:nvSpPr>
        <p:spPr bwMode="auto">
          <a:xfrm>
            <a:off x="2727325" y="2109788"/>
            <a:ext cx="4781550" cy="366712"/>
          </a:xfrm>
          <a:prstGeom prst="rect">
            <a:avLst/>
          </a:prstGeom>
          <a:noFill/>
          <a:ln w="12700">
            <a:noFill/>
            <a:miter lim="800000"/>
            <a:headEnd/>
            <a:tailEnd/>
          </a:ln>
        </p:spPr>
        <p:txBody>
          <a:bodyPr wrap="none">
            <a:spAutoFit/>
          </a:bodyPr>
          <a:lstStyle/>
          <a:p>
            <a:pPr eaLnBrk="0" hangingPunct="0"/>
            <a:r>
              <a:rPr lang="en-US" b="1"/>
              <a:t>Demand Curve for Amusement Park Rides</a:t>
            </a:r>
          </a:p>
        </p:txBody>
      </p:sp>
      <p:sp>
        <p:nvSpPr>
          <p:cNvPr id="18441" name="Line 8"/>
          <p:cNvSpPr>
            <a:spLocks noChangeShapeType="1"/>
          </p:cNvSpPr>
          <p:nvPr/>
        </p:nvSpPr>
        <p:spPr bwMode="auto">
          <a:xfrm flipH="1">
            <a:off x="2805113" y="4319588"/>
            <a:ext cx="88900" cy="0"/>
          </a:xfrm>
          <a:prstGeom prst="line">
            <a:avLst/>
          </a:prstGeom>
          <a:noFill/>
          <a:ln w="12700">
            <a:solidFill>
              <a:schemeClr val="tx1"/>
            </a:solidFill>
            <a:round/>
            <a:headEnd/>
            <a:tailEnd/>
          </a:ln>
        </p:spPr>
        <p:txBody>
          <a:bodyPr/>
          <a:lstStyle/>
          <a:p>
            <a:endParaRPr lang="en-CA"/>
          </a:p>
        </p:txBody>
      </p:sp>
      <p:sp>
        <p:nvSpPr>
          <p:cNvPr id="18442" name="Line 9"/>
          <p:cNvSpPr>
            <a:spLocks noChangeShapeType="1"/>
          </p:cNvSpPr>
          <p:nvPr/>
        </p:nvSpPr>
        <p:spPr bwMode="auto">
          <a:xfrm flipH="1">
            <a:off x="2803525" y="4014788"/>
            <a:ext cx="88900" cy="0"/>
          </a:xfrm>
          <a:prstGeom prst="line">
            <a:avLst/>
          </a:prstGeom>
          <a:noFill/>
          <a:ln w="12700">
            <a:solidFill>
              <a:schemeClr val="tx1"/>
            </a:solidFill>
            <a:round/>
            <a:headEnd/>
            <a:tailEnd/>
          </a:ln>
        </p:spPr>
        <p:txBody>
          <a:bodyPr/>
          <a:lstStyle/>
          <a:p>
            <a:endParaRPr lang="en-CA"/>
          </a:p>
        </p:txBody>
      </p:sp>
      <p:sp>
        <p:nvSpPr>
          <p:cNvPr id="18443" name="Line 10"/>
          <p:cNvSpPr>
            <a:spLocks noChangeShapeType="1"/>
          </p:cNvSpPr>
          <p:nvPr/>
        </p:nvSpPr>
        <p:spPr bwMode="auto">
          <a:xfrm flipH="1">
            <a:off x="2803525" y="3709988"/>
            <a:ext cx="88900" cy="0"/>
          </a:xfrm>
          <a:prstGeom prst="line">
            <a:avLst/>
          </a:prstGeom>
          <a:noFill/>
          <a:ln w="12700">
            <a:solidFill>
              <a:schemeClr val="tx1"/>
            </a:solidFill>
            <a:round/>
            <a:headEnd/>
            <a:tailEnd/>
          </a:ln>
        </p:spPr>
        <p:txBody>
          <a:bodyPr/>
          <a:lstStyle/>
          <a:p>
            <a:endParaRPr lang="en-CA"/>
          </a:p>
        </p:txBody>
      </p:sp>
      <p:sp>
        <p:nvSpPr>
          <p:cNvPr id="18444" name="Line 11"/>
          <p:cNvSpPr>
            <a:spLocks noChangeShapeType="1"/>
          </p:cNvSpPr>
          <p:nvPr/>
        </p:nvSpPr>
        <p:spPr bwMode="auto">
          <a:xfrm flipH="1">
            <a:off x="2803525" y="3405188"/>
            <a:ext cx="88900" cy="0"/>
          </a:xfrm>
          <a:prstGeom prst="line">
            <a:avLst/>
          </a:prstGeom>
          <a:noFill/>
          <a:ln w="12700">
            <a:solidFill>
              <a:schemeClr val="tx1"/>
            </a:solidFill>
            <a:round/>
            <a:headEnd/>
            <a:tailEnd/>
          </a:ln>
        </p:spPr>
        <p:txBody>
          <a:bodyPr/>
          <a:lstStyle/>
          <a:p>
            <a:endParaRPr lang="en-CA"/>
          </a:p>
        </p:txBody>
      </p:sp>
      <p:sp>
        <p:nvSpPr>
          <p:cNvPr id="18445" name="Line 12"/>
          <p:cNvSpPr>
            <a:spLocks noChangeShapeType="1"/>
          </p:cNvSpPr>
          <p:nvPr/>
        </p:nvSpPr>
        <p:spPr bwMode="auto">
          <a:xfrm flipH="1">
            <a:off x="2803525" y="3100388"/>
            <a:ext cx="88900" cy="0"/>
          </a:xfrm>
          <a:prstGeom prst="line">
            <a:avLst/>
          </a:prstGeom>
          <a:noFill/>
          <a:ln w="12700">
            <a:solidFill>
              <a:schemeClr val="tx1"/>
            </a:solidFill>
            <a:round/>
            <a:headEnd/>
            <a:tailEnd/>
          </a:ln>
        </p:spPr>
        <p:txBody>
          <a:bodyPr/>
          <a:lstStyle/>
          <a:p>
            <a:endParaRPr lang="en-CA"/>
          </a:p>
        </p:txBody>
      </p:sp>
      <p:sp>
        <p:nvSpPr>
          <p:cNvPr id="18446" name="Text Box 13"/>
          <p:cNvSpPr txBox="1">
            <a:spLocks noChangeArrowheads="1"/>
          </p:cNvSpPr>
          <p:nvPr/>
        </p:nvSpPr>
        <p:spPr bwMode="auto">
          <a:xfrm>
            <a:off x="2668588" y="4243388"/>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1</a:t>
            </a:r>
          </a:p>
        </p:txBody>
      </p:sp>
      <p:sp>
        <p:nvSpPr>
          <p:cNvPr id="18447" name="Text Box 14"/>
          <p:cNvSpPr txBox="1">
            <a:spLocks noChangeArrowheads="1"/>
          </p:cNvSpPr>
          <p:nvPr/>
        </p:nvSpPr>
        <p:spPr bwMode="auto">
          <a:xfrm>
            <a:off x="2668588" y="3938588"/>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2</a:t>
            </a:r>
          </a:p>
        </p:txBody>
      </p:sp>
      <p:sp>
        <p:nvSpPr>
          <p:cNvPr id="18448" name="Text Box 15"/>
          <p:cNvSpPr txBox="1">
            <a:spLocks noChangeArrowheads="1"/>
          </p:cNvSpPr>
          <p:nvPr/>
        </p:nvSpPr>
        <p:spPr bwMode="auto">
          <a:xfrm>
            <a:off x="2668588" y="3633788"/>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3</a:t>
            </a:r>
          </a:p>
        </p:txBody>
      </p:sp>
      <p:sp>
        <p:nvSpPr>
          <p:cNvPr id="18449" name="Text Box 16"/>
          <p:cNvSpPr txBox="1">
            <a:spLocks noChangeArrowheads="1"/>
          </p:cNvSpPr>
          <p:nvPr/>
        </p:nvSpPr>
        <p:spPr bwMode="auto">
          <a:xfrm>
            <a:off x="2668588" y="3328988"/>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4</a:t>
            </a:r>
          </a:p>
        </p:txBody>
      </p:sp>
      <p:sp>
        <p:nvSpPr>
          <p:cNvPr id="18450" name="Text Box 17"/>
          <p:cNvSpPr txBox="1">
            <a:spLocks noChangeArrowheads="1"/>
          </p:cNvSpPr>
          <p:nvPr/>
        </p:nvSpPr>
        <p:spPr bwMode="auto">
          <a:xfrm>
            <a:off x="2668588" y="3024188"/>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5</a:t>
            </a:r>
          </a:p>
        </p:txBody>
      </p:sp>
      <p:sp>
        <p:nvSpPr>
          <p:cNvPr id="18451" name="Text Box 18"/>
          <p:cNvSpPr txBox="1">
            <a:spLocks noChangeArrowheads="1"/>
          </p:cNvSpPr>
          <p:nvPr/>
        </p:nvSpPr>
        <p:spPr bwMode="auto">
          <a:xfrm>
            <a:off x="2743200" y="4700588"/>
            <a:ext cx="98425" cy="212725"/>
          </a:xfrm>
          <a:prstGeom prst="rect">
            <a:avLst/>
          </a:prstGeom>
          <a:noFill/>
          <a:ln w="12700">
            <a:noFill/>
            <a:miter lim="800000"/>
            <a:headEnd/>
            <a:tailEnd/>
          </a:ln>
        </p:spPr>
        <p:txBody>
          <a:bodyPr wrap="none" lIns="0" tIns="0" rIns="0" bIns="0">
            <a:spAutoFit/>
          </a:bodyPr>
          <a:lstStyle/>
          <a:p>
            <a:pPr eaLnBrk="0" hangingPunct="0"/>
            <a:r>
              <a:rPr lang="en-US" sz="1400" b="1"/>
              <a:t>0</a:t>
            </a:r>
          </a:p>
        </p:txBody>
      </p:sp>
      <p:sp>
        <p:nvSpPr>
          <p:cNvPr id="18452" name="Text Box 19"/>
          <p:cNvSpPr txBox="1">
            <a:spLocks noChangeArrowheads="1"/>
          </p:cNvSpPr>
          <p:nvPr/>
        </p:nvSpPr>
        <p:spPr bwMode="auto">
          <a:xfrm>
            <a:off x="3443288" y="4700588"/>
            <a:ext cx="393700" cy="212725"/>
          </a:xfrm>
          <a:prstGeom prst="rect">
            <a:avLst/>
          </a:prstGeom>
          <a:noFill/>
          <a:ln w="12700">
            <a:noFill/>
            <a:miter lim="800000"/>
            <a:headEnd/>
            <a:tailEnd/>
          </a:ln>
        </p:spPr>
        <p:txBody>
          <a:bodyPr wrap="none" lIns="0" tIns="0" rIns="0" bIns="0">
            <a:spAutoFit/>
          </a:bodyPr>
          <a:lstStyle/>
          <a:p>
            <a:pPr eaLnBrk="0" hangingPunct="0"/>
            <a:r>
              <a:rPr lang="en-US" sz="1400" b="1"/>
              <a:t>2000</a:t>
            </a:r>
          </a:p>
        </p:txBody>
      </p:sp>
      <p:sp>
        <p:nvSpPr>
          <p:cNvPr id="18453" name="Text Box 20"/>
          <p:cNvSpPr txBox="1">
            <a:spLocks noChangeArrowheads="1"/>
          </p:cNvSpPr>
          <p:nvPr/>
        </p:nvSpPr>
        <p:spPr bwMode="auto">
          <a:xfrm>
            <a:off x="4759325" y="4700588"/>
            <a:ext cx="393700" cy="212725"/>
          </a:xfrm>
          <a:prstGeom prst="rect">
            <a:avLst/>
          </a:prstGeom>
          <a:noFill/>
          <a:ln w="12700">
            <a:noFill/>
            <a:miter lim="800000"/>
            <a:headEnd/>
            <a:tailEnd/>
          </a:ln>
        </p:spPr>
        <p:txBody>
          <a:bodyPr wrap="none" lIns="0" tIns="0" rIns="0" bIns="0">
            <a:spAutoFit/>
          </a:bodyPr>
          <a:lstStyle/>
          <a:p>
            <a:pPr eaLnBrk="0" hangingPunct="0"/>
            <a:r>
              <a:rPr lang="en-US" sz="1400" b="1"/>
              <a:t>6000</a:t>
            </a:r>
          </a:p>
        </p:txBody>
      </p:sp>
      <p:sp>
        <p:nvSpPr>
          <p:cNvPr id="18454" name="Line 21"/>
          <p:cNvSpPr>
            <a:spLocks noChangeShapeType="1"/>
          </p:cNvSpPr>
          <p:nvPr/>
        </p:nvSpPr>
        <p:spPr bwMode="auto">
          <a:xfrm>
            <a:off x="3581400" y="4595813"/>
            <a:ext cx="0" cy="76200"/>
          </a:xfrm>
          <a:prstGeom prst="line">
            <a:avLst/>
          </a:prstGeom>
          <a:noFill/>
          <a:ln w="12700">
            <a:solidFill>
              <a:schemeClr val="tx1"/>
            </a:solidFill>
            <a:round/>
            <a:headEnd/>
            <a:tailEnd/>
          </a:ln>
        </p:spPr>
        <p:txBody>
          <a:bodyPr/>
          <a:lstStyle/>
          <a:p>
            <a:endParaRPr lang="en-CA"/>
          </a:p>
        </p:txBody>
      </p:sp>
      <p:sp>
        <p:nvSpPr>
          <p:cNvPr id="18455" name="Line 22"/>
          <p:cNvSpPr>
            <a:spLocks noChangeShapeType="1"/>
          </p:cNvSpPr>
          <p:nvPr/>
        </p:nvSpPr>
        <p:spPr bwMode="auto">
          <a:xfrm>
            <a:off x="4953000" y="4595813"/>
            <a:ext cx="0" cy="76200"/>
          </a:xfrm>
          <a:prstGeom prst="line">
            <a:avLst/>
          </a:prstGeom>
          <a:noFill/>
          <a:ln w="12700">
            <a:solidFill>
              <a:schemeClr val="tx1"/>
            </a:solidFill>
            <a:round/>
            <a:headEnd/>
            <a:tailEnd/>
          </a:ln>
        </p:spPr>
        <p:txBody>
          <a:bodyPr/>
          <a:lstStyle/>
          <a:p>
            <a:endParaRPr lang="en-CA"/>
          </a:p>
        </p:txBody>
      </p:sp>
      <p:sp>
        <p:nvSpPr>
          <p:cNvPr id="18456" name="Line 23"/>
          <p:cNvSpPr>
            <a:spLocks noChangeShapeType="1"/>
          </p:cNvSpPr>
          <p:nvPr/>
        </p:nvSpPr>
        <p:spPr bwMode="auto">
          <a:xfrm>
            <a:off x="6296025" y="4600575"/>
            <a:ext cx="0" cy="76200"/>
          </a:xfrm>
          <a:prstGeom prst="line">
            <a:avLst/>
          </a:prstGeom>
          <a:noFill/>
          <a:ln w="12700">
            <a:solidFill>
              <a:schemeClr val="tx1"/>
            </a:solidFill>
            <a:round/>
            <a:headEnd/>
            <a:tailEnd/>
          </a:ln>
        </p:spPr>
        <p:txBody>
          <a:bodyPr/>
          <a:lstStyle/>
          <a:p>
            <a:endParaRPr lang="en-CA"/>
          </a:p>
        </p:txBody>
      </p:sp>
      <p:sp>
        <p:nvSpPr>
          <p:cNvPr id="18457" name="Text Box 24"/>
          <p:cNvSpPr txBox="1">
            <a:spLocks noChangeArrowheads="1"/>
          </p:cNvSpPr>
          <p:nvPr/>
        </p:nvSpPr>
        <p:spPr bwMode="auto">
          <a:xfrm>
            <a:off x="6019800" y="4705350"/>
            <a:ext cx="541338" cy="212725"/>
          </a:xfrm>
          <a:prstGeom prst="rect">
            <a:avLst/>
          </a:prstGeom>
          <a:noFill/>
          <a:ln w="12700">
            <a:noFill/>
            <a:miter lim="800000"/>
            <a:headEnd/>
            <a:tailEnd/>
          </a:ln>
        </p:spPr>
        <p:txBody>
          <a:bodyPr wrap="none" lIns="0" tIns="0" rIns="0" bIns="0">
            <a:spAutoFit/>
          </a:bodyPr>
          <a:lstStyle/>
          <a:p>
            <a:pPr eaLnBrk="0" hangingPunct="0"/>
            <a:r>
              <a:rPr lang="en-US" sz="1400" b="1"/>
              <a:t>10 000</a:t>
            </a:r>
          </a:p>
        </p:txBody>
      </p:sp>
      <p:sp>
        <p:nvSpPr>
          <p:cNvPr id="23577" name="Text Box 25"/>
          <p:cNvSpPr txBox="1">
            <a:spLocks noChangeArrowheads="1"/>
          </p:cNvSpPr>
          <p:nvPr/>
        </p:nvSpPr>
        <p:spPr bwMode="auto">
          <a:xfrm>
            <a:off x="4410075" y="3771900"/>
            <a:ext cx="119063" cy="212725"/>
          </a:xfrm>
          <a:prstGeom prst="rect">
            <a:avLst/>
          </a:prstGeom>
          <a:noFill/>
          <a:ln w="12700">
            <a:noFill/>
            <a:miter lim="800000"/>
            <a:headEnd/>
            <a:tailEnd/>
          </a:ln>
        </p:spPr>
        <p:txBody>
          <a:bodyPr wrap="none" lIns="0" tIns="0" rIns="0" bIns="0">
            <a:spAutoFit/>
          </a:bodyPr>
          <a:lstStyle/>
          <a:p>
            <a:pPr algn="r" eaLnBrk="0" hangingPunct="0"/>
            <a:r>
              <a:rPr lang="en-US" sz="1400" b="1"/>
              <a:t>E</a:t>
            </a:r>
          </a:p>
        </p:txBody>
      </p:sp>
      <p:sp>
        <p:nvSpPr>
          <p:cNvPr id="23578" name="Text Box 26"/>
          <p:cNvSpPr txBox="1">
            <a:spLocks noChangeArrowheads="1"/>
          </p:cNvSpPr>
          <p:nvPr/>
        </p:nvSpPr>
        <p:spPr bwMode="auto">
          <a:xfrm>
            <a:off x="4419600" y="4191000"/>
            <a:ext cx="107950" cy="212725"/>
          </a:xfrm>
          <a:prstGeom prst="rect">
            <a:avLst/>
          </a:prstGeom>
          <a:noFill/>
          <a:ln w="12700">
            <a:noFill/>
            <a:miter lim="800000"/>
            <a:headEnd/>
            <a:tailEnd/>
          </a:ln>
        </p:spPr>
        <p:txBody>
          <a:bodyPr wrap="none" lIns="0" tIns="0" rIns="0" bIns="0">
            <a:spAutoFit/>
          </a:bodyPr>
          <a:lstStyle/>
          <a:p>
            <a:pPr algn="r" eaLnBrk="0" hangingPunct="0"/>
            <a:r>
              <a:rPr lang="en-US" sz="1400" b="1"/>
              <a:t>F</a:t>
            </a:r>
          </a:p>
        </p:txBody>
      </p:sp>
      <p:sp>
        <p:nvSpPr>
          <p:cNvPr id="23579" name="Text Box 27"/>
          <p:cNvSpPr txBox="1">
            <a:spLocks noChangeArrowheads="1"/>
          </p:cNvSpPr>
          <p:nvPr/>
        </p:nvSpPr>
        <p:spPr bwMode="auto">
          <a:xfrm>
            <a:off x="5867400" y="4191000"/>
            <a:ext cx="138113" cy="212725"/>
          </a:xfrm>
          <a:prstGeom prst="rect">
            <a:avLst/>
          </a:prstGeom>
          <a:noFill/>
          <a:ln w="12700">
            <a:noFill/>
            <a:miter lim="800000"/>
            <a:headEnd/>
            <a:tailEnd/>
          </a:ln>
        </p:spPr>
        <p:txBody>
          <a:bodyPr wrap="none" lIns="0" tIns="0" rIns="0" bIns="0">
            <a:spAutoFit/>
          </a:bodyPr>
          <a:lstStyle/>
          <a:p>
            <a:pPr algn="r" eaLnBrk="0" hangingPunct="0"/>
            <a:r>
              <a:rPr lang="en-US" sz="1400" b="1"/>
              <a:t>G</a:t>
            </a:r>
          </a:p>
        </p:txBody>
      </p:sp>
      <p:sp>
        <p:nvSpPr>
          <p:cNvPr id="23580" name="Text Box 28"/>
          <p:cNvSpPr txBox="1">
            <a:spLocks noChangeArrowheads="1"/>
          </p:cNvSpPr>
          <p:nvPr/>
        </p:nvSpPr>
        <p:spPr bwMode="auto">
          <a:xfrm>
            <a:off x="6542088" y="4076700"/>
            <a:ext cx="128587" cy="212725"/>
          </a:xfrm>
          <a:prstGeom prst="rect">
            <a:avLst/>
          </a:prstGeom>
          <a:noFill/>
          <a:ln w="12700">
            <a:noFill/>
            <a:miter lim="800000"/>
            <a:headEnd/>
            <a:tailEnd/>
          </a:ln>
        </p:spPr>
        <p:txBody>
          <a:bodyPr wrap="none" lIns="0" tIns="0" rIns="0" bIns="0">
            <a:spAutoFit/>
          </a:bodyPr>
          <a:lstStyle/>
          <a:p>
            <a:pPr algn="r" eaLnBrk="0" hangingPunct="0"/>
            <a:r>
              <a:rPr lang="en-US" sz="1400" b="1"/>
              <a:t>D</a:t>
            </a:r>
          </a:p>
        </p:txBody>
      </p:sp>
      <p:sp>
        <p:nvSpPr>
          <p:cNvPr id="23581" name="Line 29"/>
          <p:cNvSpPr>
            <a:spLocks noChangeShapeType="1"/>
          </p:cNvSpPr>
          <p:nvPr/>
        </p:nvSpPr>
        <p:spPr bwMode="auto">
          <a:xfrm>
            <a:off x="2886075" y="3705225"/>
            <a:ext cx="2705100" cy="0"/>
          </a:xfrm>
          <a:prstGeom prst="line">
            <a:avLst/>
          </a:prstGeom>
          <a:noFill/>
          <a:ln w="12700">
            <a:solidFill>
              <a:schemeClr val="tx1"/>
            </a:solidFill>
            <a:prstDash val="dash"/>
            <a:round/>
            <a:headEnd/>
            <a:tailEnd/>
          </a:ln>
        </p:spPr>
        <p:txBody>
          <a:bodyPr/>
          <a:lstStyle/>
          <a:p>
            <a:endParaRPr lang="en-CA"/>
          </a:p>
        </p:txBody>
      </p:sp>
      <p:sp>
        <p:nvSpPr>
          <p:cNvPr id="18463" name="Text Box 30"/>
          <p:cNvSpPr txBox="1">
            <a:spLocks noChangeArrowheads="1"/>
          </p:cNvSpPr>
          <p:nvPr/>
        </p:nvSpPr>
        <p:spPr bwMode="auto">
          <a:xfrm>
            <a:off x="4086225" y="4700588"/>
            <a:ext cx="393700" cy="212725"/>
          </a:xfrm>
          <a:prstGeom prst="rect">
            <a:avLst/>
          </a:prstGeom>
          <a:noFill/>
          <a:ln w="12700">
            <a:noFill/>
            <a:miter lim="800000"/>
            <a:headEnd/>
            <a:tailEnd/>
          </a:ln>
        </p:spPr>
        <p:txBody>
          <a:bodyPr wrap="none" lIns="0" tIns="0" rIns="0" bIns="0">
            <a:spAutoFit/>
          </a:bodyPr>
          <a:lstStyle/>
          <a:p>
            <a:pPr eaLnBrk="0" hangingPunct="0"/>
            <a:r>
              <a:rPr lang="en-US" sz="1400" b="1"/>
              <a:t>4000</a:t>
            </a:r>
          </a:p>
        </p:txBody>
      </p:sp>
      <p:sp>
        <p:nvSpPr>
          <p:cNvPr id="18464" name="Line 31"/>
          <p:cNvSpPr>
            <a:spLocks noChangeShapeType="1"/>
          </p:cNvSpPr>
          <p:nvPr/>
        </p:nvSpPr>
        <p:spPr bwMode="auto">
          <a:xfrm>
            <a:off x="4279900" y="4595813"/>
            <a:ext cx="0" cy="76200"/>
          </a:xfrm>
          <a:prstGeom prst="line">
            <a:avLst/>
          </a:prstGeom>
          <a:noFill/>
          <a:ln w="12700">
            <a:solidFill>
              <a:schemeClr val="tx1"/>
            </a:solidFill>
            <a:round/>
            <a:headEnd/>
            <a:tailEnd/>
          </a:ln>
        </p:spPr>
        <p:txBody>
          <a:bodyPr/>
          <a:lstStyle/>
          <a:p>
            <a:endParaRPr lang="en-CA"/>
          </a:p>
        </p:txBody>
      </p:sp>
      <p:sp>
        <p:nvSpPr>
          <p:cNvPr id="18465" name="Line 32"/>
          <p:cNvSpPr>
            <a:spLocks noChangeShapeType="1"/>
          </p:cNvSpPr>
          <p:nvPr/>
        </p:nvSpPr>
        <p:spPr bwMode="auto">
          <a:xfrm>
            <a:off x="5622925" y="4600575"/>
            <a:ext cx="0" cy="76200"/>
          </a:xfrm>
          <a:prstGeom prst="line">
            <a:avLst/>
          </a:prstGeom>
          <a:noFill/>
          <a:ln w="12700">
            <a:solidFill>
              <a:schemeClr val="tx1"/>
            </a:solidFill>
            <a:round/>
            <a:headEnd/>
            <a:tailEnd/>
          </a:ln>
        </p:spPr>
        <p:txBody>
          <a:bodyPr/>
          <a:lstStyle/>
          <a:p>
            <a:endParaRPr lang="en-CA"/>
          </a:p>
        </p:txBody>
      </p:sp>
      <p:sp>
        <p:nvSpPr>
          <p:cNvPr id="18466" name="Text Box 33"/>
          <p:cNvSpPr txBox="1">
            <a:spLocks noChangeArrowheads="1"/>
          </p:cNvSpPr>
          <p:nvPr/>
        </p:nvSpPr>
        <p:spPr bwMode="auto">
          <a:xfrm>
            <a:off x="5381625" y="4702175"/>
            <a:ext cx="393700" cy="212725"/>
          </a:xfrm>
          <a:prstGeom prst="rect">
            <a:avLst/>
          </a:prstGeom>
          <a:noFill/>
          <a:ln w="12700">
            <a:noFill/>
            <a:miter lim="800000"/>
            <a:headEnd/>
            <a:tailEnd/>
          </a:ln>
        </p:spPr>
        <p:txBody>
          <a:bodyPr wrap="none" lIns="0" tIns="0" rIns="0" bIns="0">
            <a:spAutoFit/>
          </a:bodyPr>
          <a:lstStyle/>
          <a:p>
            <a:pPr eaLnBrk="0" hangingPunct="0"/>
            <a:r>
              <a:rPr lang="en-US" sz="1400" b="1"/>
              <a:t>8000</a:t>
            </a:r>
          </a:p>
        </p:txBody>
      </p:sp>
      <p:sp>
        <p:nvSpPr>
          <p:cNvPr id="23586" name="Line 34"/>
          <p:cNvSpPr>
            <a:spLocks noChangeShapeType="1"/>
          </p:cNvSpPr>
          <p:nvPr/>
        </p:nvSpPr>
        <p:spPr bwMode="auto">
          <a:xfrm flipV="1">
            <a:off x="5619750" y="3705225"/>
            <a:ext cx="0" cy="885825"/>
          </a:xfrm>
          <a:prstGeom prst="line">
            <a:avLst/>
          </a:prstGeom>
          <a:noFill/>
          <a:ln w="12700">
            <a:solidFill>
              <a:schemeClr val="tx1"/>
            </a:solidFill>
            <a:prstDash val="dash"/>
            <a:round/>
            <a:headEnd/>
            <a:tailEnd/>
          </a:ln>
        </p:spPr>
        <p:txBody>
          <a:bodyPr/>
          <a:lstStyle/>
          <a:p>
            <a:endParaRPr lang="en-CA"/>
          </a:p>
        </p:txBody>
      </p:sp>
      <p:sp>
        <p:nvSpPr>
          <p:cNvPr id="23587" name="Line 35"/>
          <p:cNvSpPr>
            <a:spLocks noChangeShapeType="1"/>
          </p:cNvSpPr>
          <p:nvPr/>
        </p:nvSpPr>
        <p:spPr bwMode="auto">
          <a:xfrm>
            <a:off x="2886075" y="4010025"/>
            <a:ext cx="3400425" cy="0"/>
          </a:xfrm>
          <a:prstGeom prst="line">
            <a:avLst/>
          </a:prstGeom>
          <a:noFill/>
          <a:ln w="12700">
            <a:solidFill>
              <a:schemeClr val="tx1"/>
            </a:solidFill>
            <a:prstDash val="dash"/>
            <a:round/>
            <a:headEnd/>
            <a:tailEnd/>
          </a:ln>
        </p:spPr>
        <p:txBody>
          <a:bodyPr/>
          <a:lstStyle/>
          <a:p>
            <a:endParaRPr lang="en-CA"/>
          </a:p>
        </p:txBody>
      </p:sp>
      <p:sp>
        <p:nvSpPr>
          <p:cNvPr id="23588" name="Line 36"/>
          <p:cNvSpPr>
            <a:spLocks noChangeShapeType="1"/>
          </p:cNvSpPr>
          <p:nvPr/>
        </p:nvSpPr>
        <p:spPr bwMode="auto">
          <a:xfrm flipV="1">
            <a:off x="6296025" y="4010025"/>
            <a:ext cx="0" cy="581025"/>
          </a:xfrm>
          <a:prstGeom prst="line">
            <a:avLst/>
          </a:prstGeom>
          <a:noFill/>
          <a:ln w="12700">
            <a:solidFill>
              <a:schemeClr val="tx1"/>
            </a:solidFill>
            <a:prstDash val="dash"/>
            <a:round/>
            <a:headEnd/>
            <a:tailEnd/>
          </a:ln>
        </p:spPr>
        <p:txBody>
          <a:bodyPr/>
          <a:lstStyle/>
          <a:p>
            <a:endParaRPr lang="en-CA"/>
          </a:p>
        </p:txBody>
      </p:sp>
      <p:sp>
        <p:nvSpPr>
          <p:cNvPr id="23589" name="Line 37"/>
          <p:cNvSpPr>
            <a:spLocks noChangeShapeType="1"/>
          </p:cNvSpPr>
          <p:nvPr/>
        </p:nvSpPr>
        <p:spPr bwMode="auto">
          <a:xfrm>
            <a:off x="5391150" y="3600450"/>
            <a:ext cx="1143000" cy="504825"/>
          </a:xfrm>
          <a:prstGeom prst="line">
            <a:avLst/>
          </a:prstGeom>
          <a:noFill/>
          <a:ln w="28575">
            <a:solidFill>
              <a:srgbClr val="3333CC"/>
            </a:solidFill>
            <a:round/>
            <a:headEnd/>
            <a:tailEnd/>
          </a:ln>
        </p:spPr>
        <p:txBody>
          <a:bodyPr/>
          <a:lstStyle/>
          <a:p>
            <a:endParaRPr lang="en-CA"/>
          </a:p>
        </p:txBody>
      </p:sp>
      <p:sp>
        <p:nvSpPr>
          <p:cNvPr id="23590" name="AutoShape 38"/>
          <p:cNvSpPr>
            <a:spLocks noChangeArrowheads="1"/>
          </p:cNvSpPr>
          <p:nvPr/>
        </p:nvSpPr>
        <p:spPr bwMode="auto">
          <a:xfrm>
            <a:off x="5581650" y="3667125"/>
            <a:ext cx="76200" cy="76200"/>
          </a:xfrm>
          <a:prstGeom prst="flowChartConnector">
            <a:avLst/>
          </a:prstGeom>
          <a:solidFill>
            <a:srgbClr val="FF3300"/>
          </a:solidFill>
          <a:ln w="12700">
            <a:noFill/>
            <a:round/>
            <a:headEnd/>
            <a:tailEnd/>
          </a:ln>
        </p:spPr>
        <p:txBody>
          <a:bodyPr wrap="none" anchor="ctr"/>
          <a:lstStyle/>
          <a:p>
            <a:endParaRPr lang="en-US"/>
          </a:p>
        </p:txBody>
      </p:sp>
      <p:sp>
        <p:nvSpPr>
          <p:cNvPr id="23591" name="AutoShape 39"/>
          <p:cNvSpPr>
            <a:spLocks noChangeArrowheads="1"/>
          </p:cNvSpPr>
          <p:nvPr/>
        </p:nvSpPr>
        <p:spPr bwMode="auto">
          <a:xfrm>
            <a:off x="6257925" y="3962400"/>
            <a:ext cx="76200" cy="76200"/>
          </a:xfrm>
          <a:prstGeom prst="flowChartConnector">
            <a:avLst/>
          </a:prstGeom>
          <a:solidFill>
            <a:srgbClr val="FF3300"/>
          </a:solidFill>
          <a:ln w="12700">
            <a:noFill/>
            <a:round/>
            <a:headEnd/>
            <a:tailEnd/>
          </a:ln>
        </p:spPr>
        <p:txBody>
          <a:bodyPr wrap="none" anchor="ctr"/>
          <a:lstStyle/>
          <a:p>
            <a:endParaRPr lang="en-US"/>
          </a:p>
        </p:txBody>
      </p:sp>
      <p:sp>
        <p:nvSpPr>
          <p:cNvPr id="18473" name="Text Box 40"/>
          <p:cNvSpPr txBox="1">
            <a:spLocks noChangeArrowheads="1"/>
          </p:cNvSpPr>
          <p:nvPr/>
        </p:nvSpPr>
        <p:spPr bwMode="auto">
          <a:xfrm>
            <a:off x="3124200" y="5029200"/>
            <a:ext cx="3140075" cy="212725"/>
          </a:xfrm>
          <a:prstGeom prst="rect">
            <a:avLst/>
          </a:prstGeom>
          <a:noFill/>
          <a:ln w="12700">
            <a:noFill/>
            <a:miter lim="800000"/>
            <a:headEnd/>
            <a:tailEnd/>
          </a:ln>
        </p:spPr>
        <p:txBody>
          <a:bodyPr wrap="none" lIns="0" tIns="0" rIns="0" bIns="0">
            <a:spAutoFit/>
          </a:bodyPr>
          <a:lstStyle/>
          <a:p>
            <a:pPr eaLnBrk="0" hangingPunct="0"/>
            <a:r>
              <a:rPr lang="en-US" sz="1400" b="1"/>
              <a:t>Quantity Demanded (riders each day)</a:t>
            </a:r>
          </a:p>
        </p:txBody>
      </p:sp>
      <p:sp>
        <p:nvSpPr>
          <p:cNvPr id="18474" name="Text Box 41"/>
          <p:cNvSpPr txBox="1">
            <a:spLocks noChangeArrowheads="1"/>
          </p:cNvSpPr>
          <p:nvPr/>
        </p:nvSpPr>
        <p:spPr bwMode="auto">
          <a:xfrm rot="-5400000">
            <a:off x="1692275" y="3717925"/>
            <a:ext cx="1400175" cy="212725"/>
          </a:xfrm>
          <a:prstGeom prst="rect">
            <a:avLst/>
          </a:prstGeom>
          <a:noFill/>
          <a:ln w="12700">
            <a:noFill/>
            <a:miter lim="800000"/>
            <a:headEnd/>
            <a:tailEnd/>
          </a:ln>
        </p:spPr>
        <p:txBody>
          <a:bodyPr wrap="none" lIns="0" tIns="0" rIns="0" bIns="0">
            <a:spAutoFit/>
          </a:bodyPr>
          <a:lstStyle/>
          <a:p>
            <a:pPr eaLnBrk="0" hangingPunct="0"/>
            <a:r>
              <a:rPr lang="en-US" sz="1400" b="1"/>
              <a:t>Price ($ per ride)</a:t>
            </a:r>
          </a:p>
        </p:txBody>
      </p:sp>
      <p:sp>
        <p:nvSpPr>
          <p:cNvPr id="23594" name="Line 42"/>
          <p:cNvSpPr>
            <a:spLocks noChangeShapeType="1"/>
          </p:cNvSpPr>
          <p:nvPr/>
        </p:nvSpPr>
        <p:spPr bwMode="auto">
          <a:xfrm flipH="1" flipV="1">
            <a:off x="5772150" y="3657600"/>
            <a:ext cx="485775" cy="209550"/>
          </a:xfrm>
          <a:prstGeom prst="line">
            <a:avLst/>
          </a:prstGeom>
          <a:noFill/>
          <a:ln w="12700">
            <a:solidFill>
              <a:schemeClr val="tx1"/>
            </a:solidFill>
            <a:round/>
            <a:headEnd/>
            <a:tailEnd type="triangle" w="med" len="med"/>
          </a:ln>
        </p:spPr>
        <p:txBody>
          <a:bodyPr/>
          <a:lstStyle/>
          <a:p>
            <a:endParaRPr lang="en-CA"/>
          </a:p>
        </p:txBody>
      </p:sp>
      <p:sp>
        <p:nvSpPr>
          <p:cNvPr id="45" name="Title 1"/>
          <p:cNvSpPr txBox="1">
            <a:spLocks/>
          </p:cNvSpPr>
          <p:nvPr/>
        </p:nvSpPr>
        <p:spPr>
          <a:xfrm>
            <a:off x="0" y="365127"/>
            <a:ext cx="9144000" cy="1325563"/>
          </a:xfrm>
          <a:prstGeom prst="rect">
            <a:avLst/>
          </a:prstGeom>
          <a:solidFill>
            <a:srgbClr val="A2988A"/>
          </a:solidFill>
        </p:spPr>
        <p:txBody>
          <a:bodyPr vert="horz" lIns="91440" tIns="45720" rIns="91440" bIns="45720" rtlCol="0" anchor="ctr">
            <a:normAutofit fontScale="97500"/>
          </a:bodyPr>
          <a:lstStyle>
            <a:lvl1pPr marL="274320" algn="l" defTabSz="685800" rtl="0" eaLnBrk="1" latinLnBrk="0" hangingPunct="1">
              <a:lnSpc>
                <a:spcPct val="90000"/>
              </a:lnSpc>
              <a:spcBef>
                <a:spcPct val="0"/>
              </a:spcBef>
              <a:buNone/>
              <a:defRPr sz="5000" kern="1200">
                <a:solidFill>
                  <a:srgbClr val="FFFFFF"/>
                </a:solidFill>
                <a:latin typeface="+mn-lt"/>
                <a:ea typeface="+mj-ea"/>
                <a:cs typeface="+mj-cs"/>
              </a:defRPr>
            </a:lvl1pPr>
          </a:lstStyle>
          <a:p>
            <a:pPr fontAlgn="auto">
              <a:spcAft>
                <a:spcPts val="0"/>
              </a:spcAft>
            </a:pPr>
            <a:r>
              <a:rPr lang="en-CA" sz="5100"/>
              <a:t>Revenues with Inelastic Demand</a:t>
            </a:r>
            <a:r>
              <a:rPr lang="en-CA"/>
              <a:t> </a:t>
            </a:r>
            <a:r>
              <a:rPr lang="en-CA" sz="2700" b="1">
                <a:solidFill>
                  <a:srgbClr val="276F57"/>
                </a:solidFill>
              </a:rPr>
              <a:t>FIGURE 3.4</a:t>
            </a:r>
          </a:p>
        </p:txBody>
      </p:sp>
      <p:sp>
        <p:nvSpPr>
          <p:cNvPr id="2" name="Rectangle 1"/>
          <p:cNvSpPr/>
          <p:nvPr/>
        </p:nvSpPr>
        <p:spPr>
          <a:xfrm>
            <a:off x="554831" y="5536307"/>
            <a:ext cx="8077199" cy="1200329"/>
          </a:xfrm>
          <a:prstGeom prst="rect">
            <a:avLst/>
          </a:prstGeom>
        </p:spPr>
        <p:txBody>
          <a:bodyPr wrap="square">
            <a:spAutoFit/>
          </a:bodyPr>
          <a:lstStyle/>
          <a:p>
            <a:r>
              <a:rPr lang="en-CA" altLang="en-US">
                <a:latin typeface="Arial" panose="020B0604020202020204" pitchFamily="34" charset="0"/>
              </a:rPr>
              <a:t>Because demand is inelastic, a 50% rise in the price of the ride causes a smaller 20% drop in daily ridership.  As a result, total revenue for the ride’s operator grows from area FG to area EF.  The changes in price and total revenue are in the same direction.</a:t>
            </a:r>
          </a:p>
        </p:txBody>
      </p:sp>
    </p:spTree>
    <p:extLst>
      <p:ext uri="{BB962C8B-B14F-4D97-AF65-F5344CB8AC3E}">
        <p14:creationId xmlns:p14="http://schemas.microsoft.com/office/powerpoint/2010/main" val="58461804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89"/>
                                        </p:tgtEl>
                                        <p:attrNameLst>
                                          <p:attrName>style.visibility</p:attrName>
                                        </p:attrNameLst>
                                      </p:cBhvr>
                                      <p:to>
                                        <p:strVal val="visible"/>
                                      </p:to>
                                    </p:set>
                                    <p:animEffect transition="in" filter="wipe(left)">
                                      <p:cBhvr>
                                        <p:cTn id="7" dur="500"/>
                                        <p:tgtEl>
                                          <p:spTgt spid="23589"/>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3580"/>
                                        </p:tgtEl>
                                        <p:attrNameLst>
                                          <p:attrName>style.visibility</p:attrName>
                                        </p:attrNameLst>
                                      </p:cBhvr>
                                      <p:to>
                                        <p:strVal val="visible"/>
                                      </p:to>
                                    </p:set>
                                    <p:animEffect transition="in" filter="wipe(down)">
                                      <p:cBhvr>
                                        <p:cTn id="11" dur="500"/>
                                        <p:tgtEl>
                                          <p:spTgt spid="23580"/>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3591"/>
                                        </p:tgtEl>
                                        <p:attrNameLst>
                                          <p:attrName>style.visibility</p:attrName>
                                        </p:attrNameLst>
                                      </p:cBhvr>
                                      <p:to>
                                        <p:strVal val="visible"/>
                                      </p:to>
                                    </p:set>
                                    <p:animEffect transition="in" filter="wipe(down)">
                                      <p:cBhvr>
                                        <p:cTn id="15" dur="500"/>
                                        <p:tgtEl>
                                          <p:spTgt spid="23591"/>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3587"/>
                                        </p:tgtEl>
                                        <p:attrNameLst>
                                          <p:attrName>style.visibility</p:attrName>
                                        </p:attrNameLst>
                                      </p:cBhvr>
                                      <p:to>
                                        <p:strVal val="visible"/>
                                      </p:to>
                                    </p:set>
                                    <p:animEffect transition="in" filter="wipe(left)">
                                      <p:cBhvr>
                                        <p:cTn id="19" dur="500"/>
                                        <p:tgtEl>
                                          <p:spTgt spid="2358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3588"/>
                                        </p:tgtEl>
                                        <p:attrNameLst>
                                          <p:attrName>style.visibility</p:attrName>
                                        </p:attrNameLst>
                                      </p:cBhvr>
                                      <p:to>
                                        <p:strVal val="visible"/>
                                      </p:to>
                                    </p:set>
                                    <p:animEffect transition="in" filter="wipe(down)">
                                      <p:cBhvr>
                                        <p:cTn id="22" dur="500"/>
                                        <p:tgtEl>
                                          <p:spTgt spid="23588"/>
                                        </p:tgtEl>
                                      </p:cBhvr>
                                    </p:animEffect>
                                  </p:childTnLst>
                                </p:cTn>
                              </p:par>
                            </p:childTnLst>
                          </p:cTn>
                        </p:par>
                        <p:par>
                          <p:cTn id="23" fill="hold">
                            <p:stCondLst>
                              <p:cond delay="2000"/>
                            </p:stCondLst>
                            <p:childTnLst>
                              <p:par>
                                <p:cTn id="24" presetID="1" presetClass="entr" presetSubtype="0" fill="hold" grpId="0" nodeType="afterEffect">
                                  <p:stCondLst>
                                    <p:cond delay="0"/>
                                  </p:stCondLst>
                                  <p:childTnLst>
                                    <p:set>
                                      <p:cBhvr>
                                        <p:cTn id="25" dur="1" fill="hold">
                                          <p:stCondLst>
                                            <p:cond delay="0"/>
                                          </p:stCondLst>
                                        </p:cTn>
                                        <p:tgtEl>
                                          <p:spTgt spid="23554"/>
                                        </p:tgtEl>
                                        <p:attrNameLst>
                                          <p:attrName>style.visibility</p:attrName>
                                        </p:attrNameLst>
                                      </p:cBhvr>
                                      <p:to>
                                        <p:strVal val="visible"/>
                                      </p:to>
                                    </p:set>
                                  </p:childTnLst>
                                </p:cTn>
                              </p:par>
                            </p:childTnLst>
                          </p:cTn>
                        </p:par>
                        <p:par>
                          <p:cTn id="26" fill="hold">
                            <p:stCondLst>
                              <p:cond delay="2000"/>
                            </p:stCondLst>
                            <p:childTnLst>
                              <p:par>
                                <p:cTn id="27" presetID="22" presetClass="entr" presetSubtype="4" fill="hold" grpId="0" nodeType="afterEffect">
                                  <p:stCondLst>
                                    <p:cond delay="0"/>
                                  </p:stCondLst>
                                  <p:childTnLst>
                                    <p:set>
                                      <p:cBhvr>
                                        <p:cTn id="28" dur="1" fill="hold">
                                          <p:stCondLst>
                                            <p:cond delay="0"/>
                                          </p:stCondLst>
                                        </p:cTn>
                                        <p:tgtEl>
                                          <p:spTgt spid="23579"/>
                                        </p:tgtEl>
                                        <p:attrNameLst>
                                          <p:attrName>style.visibility</p:attrName>
                                        </p:attrNameLst>
                                      </p:cBhvr>
                                      <p:to>
                                        <p:strVal val="visible"/>
                                      </p:to>
                                    </p:set>
                                    <p:animEffect transition="in" filter="wipe(down)">
                                      <p:cBhvr>
                                        <p:cTn id="29" dur="500"/>
                                        <p:tgtEl>
                                          <p:spTgt spid="23579"/>
                                        </p:tgtEl>
                                      </p:cBhvr>
                                    </p:animEffect>
                                  </p:childTnLst>
                                </p:cTn>
                              </p:par>
                            </p:childTnLst>
                          </p:cTn>
                        </p:par>
                        <p:par>
                          <p:cTn id="30" fill="hold">
                            <p:stCondLst>
                              <p:cond delay="2500"/>
                            </p:stCondLst>
                            <p:childTnLst>
                              <p:par>
                                <p:cTn id="31" presetID="22" presetClass="entr" presetSubtype="2" fill="hold" grpId="0" nodeType="afterEffect">
                                  <p:stCondLst>
                                    <p:cond delay="0"/>
                                  </p:stCondLst>
                                  <p:childTnLst>
                                    <p:set>
                                      <p:cBhvr>
                                        <p:cTn id="32" dur="1" fill="hold">
                                          <p:stCondLst>
                                            <p:cond delay="0"/>
                                          </p:stCondLst>
                                        </p:cTn>
                                        <p:tgtEl>
                                          <p:spTgt spid="23594"/>
                                        </p:tgtEl>
                                        <p:attrNameLst>
                                          <p:attrName>style.visibility</p:attrName>
                                        </p:attrNameLst>
                                      </p:cBhvr>
                                      <p:to>
                                        <p:strVal val="visible"/>
                                      </p:to>
                                    </p:set>
                                    <p:animEffect transition="in" filter="wipe(right)">
                                      <p:cBhvr>
                                        <p:cTn id="33" dur="500"/>
                                        <p:tgtEl>
                                          <p:spTgt spid="23594"/>
                                        </p:tgtEl>
                                      </p:cBhvr>
                                    </p:animEffect>
                                  </p:childTnLst>
                                </p:cTn>
                              </p:par>
                            </p:childTnLst>
                          </p:cTn>
                        </p:par>
                        <p:par>
                          <p:cTn id="34" fill="hold">
                            <p:stCondLst>
                              <p:cond delay="3000"/>
                            </p:stCondLst>
                            <p:childTnLst>
                              <p:par>
                                <p:cTn id="35" presetID="22" presetClass="entr" presetSubtype="4" fill="hold" grpId="0" nodeType="afterEffect">
                                  <p:stCondLst>
                                    <p:cond delay="500"/>
                                  </p:stCondLst>
                                  <p:childTnLst>
                                    <p:set>
                                      <p:cBhvr>
                                        <p:cTn id="36" dur="1" fill="hold">
                                          <p:stCondLst>
                                            <p:cond delay="0"/>
                                          </p:stCondLst>
                                        </p:cTn>
                                        <p:tgtEl>
                                          <p:spTgt spid="23590"/>
                                        </p:tgtEl>
                                        <p:attrNameLst>
                                          <p:attrName>style.visibility</p:attrName>
                                        </p:attrNameLst>
                                      </p:cBhvr>
                                      <p:to>
                                        <p:strVal val="visible"/>
                                      </p:to>
                                    </p:set>
                                    <p:animEffect transition="in" filter="wipe(down)">
                                      <p:cBhvr>
                                        <p:cTn id="37" dur="500"/>
                                        <p:tgtEl>
                                          <p:spTgt spid="23590"/>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23581"/>
                                        </p:tgtEl>
                                        <p:attrNameLst>
                                          <p:attrName>style.visibility</p:attrName>
                                        </p:attrNameLst>
                                      </p:cBhvr>
                                      <p:to>
                                        <p:strVal val="visible"/>
                                      </p:to>
                                    </p:set>
                                    <p:animEffect transition="in" filter="wipe(left)">
                                      <p:cBhvr>
                                        <p:cTn id="41" dur="500"/>
                                        <p:tgtEl>
                                          <p:spTgt spid="23581"/>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23586"/>
                                        </p:tgtEl>
                                        <p:attrNameLst>
                                          <p:attrName>style.visibility</p:attrName>
                                        </p:attrNameLst>
                                      </p:cBhvr>
                                      <p:to>
                                        <p:strVal val="visible"/>
                                      </p:to>
                                    </p:set>
                                    <p:animEffect transition="in" filter="wipe(down)">
                                      <p:cBhvr>
                                        <p:cTn id="44" dur="500"/>
                                        <p:tgtEl>
                                          <p:spTgt spid="23586"/>
                                        </p:tgtEl>
                                      </p:cBhvr>
                                    </p:animEffect>
                                  </p:childTnLst>
                                </p:cTn>
                              </p:par>
                            </p:childTnLst>
                          </p:cTn>
                        </p:par>
                        <p:par>
                          <p:cTn id="45" fill="hold">
                            <p:stCondLst>
                              <p:cond delay="4500"/>
                            </p:stCondLst>
                            <p:childTnLst>
                              <p:par>
                                <p:cTn id="46" presetID="1" presetClass="entr" presetSubtype="0" fill="hold" grpId="0" nodeType="afterEffect">
                                  <p:stCondLst>
                                    <p:cond delay="0"/>
                                  </p:stCondLst>
                                  <p:childTnLst>
                                    <p:set>
                                      <p:cBhvr>
                                        <p:cTn id="47" dur="1" fill="hold">
                                          <p:stCondLst>
                                            <p:cond delay="0"/>
                                          </p:stCondLst>
                                        </p:cTn>
                                        <p:tgtEl>
                                          <p:spTgt spid="23555"/>
                                        </p:tgtEl>
                                        <p:attrNameLst>
                                          <p:attrName>style.visibility</p:attrName>
                                        </p:attrNameLst>
                                      </p:cBhvr>
                                      <p:to>
                                        <p:strVal val="visible"/>
                                      </p:to>
                                    </p:set>
                                  </p:childTnLst>
                                </p:cTn>
                              </p:par>
                            </p:childTnLst>
                          </p:cTn>
                        </p:par>
                        <p:par>
                          <p:cTn id="48" fill="hold">
                            <p:stCondLst>
                              <p:cond delay="4500"/>
                            </p:stCondLst>
                            <p:childTnLst>
                              <p:par>
                                <p:cTn id="49" presetID="22" presetClass="entr" presetSubtype="4" fill="hold" grpId="0" nodeType="afterEffect">
                                  <p:stCondLst>
                                    <p:cond delay="0"/>
                                  </p:stCondLst>
                                  <p:childTnLst>
                                    <p:set>
                                      <p:cBhvr>
                                        <p:cTn id="50" dur="1" fill="hold">
                                          <p:stCondLst>
                                            <p:cond delay="0"/>
                                          </p:stCondLst>
                                        </p:cTn>
                                        <p:tgtEl>
                                          <p:spTgt spid="23577"/>
                                        </p:tgtEl>
                                        <p:attrNameLst>
                                          <p:attrName>style.visibility</p:attrName>
                                        </p:attrNameLst>
                                      </p:cBhvr>
                                      <p:to>
                                        <p:strVal val="visible"/>
                                      </p:to>
                                    </p:set>
                                    <p:animEffect transition="in" filter="wipe(down)">
                                      <p:cBhvr>
                                        <p:cTn id="51" dur="500"/>
                                        <p:tgtEl>
                                          <p:spTgt spid="23577"/>
                                        </p:tgtEl>
                                      </p:cBhvr>
                                    </p:animEffect>
                                  </p:childTnLst>
                                </p:cTn>
                              </p:par>
                            </p:childTnLst>
                          </p:cTn>
                        </p:par>
                        <p:par>
                          <p:cTn id="52" fill="hold">
                            <p:stCondLst>
                              <p:cond delay="5000"/>
                            </p:stCondLst>
                            <p:childTnLst>
                              <p:par>
                                <p:cTn id="53" presetID="22" presetClass="entr" presetSubtype="4" fill="hold" grpId="0" nodeType="afterEffect">
                                  <p:stCondLst>
                                    <p:cond delay="0"/>
                                  </p:stCondLst>
                                  <p:childTnLst>
                                    <p:set>
                                      <p:cBhvr>
                                        <p:cTn id="54" dur="1" fill="hold">
                                          <p:stCondLst>
                                            <p:cond delay="0"/>
                                          </p:stCondLst>
                                        </p:cTn>
                                        <p:tgtEl>
                                          <p:spTgt spid="23578"/>
                                        </p:tgtEl>
                                        <p:attrNameLst>
                                          <p:attrName>style.visibility</p:attrName>
                                        </p:attrNameLst>
                                      </p:cBhvr>
                                      <p:to>
                                        <p:strVal val="visible"/>
                                      </p:to>
                                    </p:set>
                                    <p:animEffect transition="in" filter="wipe(down)">
                                      <p:cBhvr>
                                        <p:cTn id="55" dur="500"/>
                                        <p:tgtEl>
                                          <p:spTgt spid="23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p:bldP spid="23555" grpId="0" animBg="1"/>
      <p:bldP spid="23577" grpId="0"/>
      <p:bldP spid="23578" grpId="0"/>
      <p:bldP spid="23579" grpId="0"/>
      <p:bldP spid="23580" grpId="0"/>
      <p:bldP spid="23581" grpId="0" animBg="1"/>
      <p:bldP spid="23586" grpId="0" animBg="1"/>
      <p:bldP spid="23587" grpId="0" animBg="1"/>
      <p:bldP spid="23588" grpId="0" animBg="1"/>
      <p:bldP spid="23589" grpId="0" animBg="1"/>
      <p:bldP spid="23590" grpId="0" animBg="1"/>
      <p:bldP spid="23591" grpId="0" animBg="1"/>
      <p:bldP spid="2359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3"/>
          <p:cNvSpPr txBox="1">
            <a:spLocks noChangeArrowheads="1"/>
          </p:cNvSpPr>
          <p:nvPr/>
        </p:nvSpPr>
        <p:spPr bwMode="auto">
          <a:xfrm>
            <a:off x="2057400" y="1981200"/>
            <a:ext cx="5543550" cy="366713"/>
          </a:xfrm>
          <a:prstGeom prst="rect">
            <a:avLst/>
          </a:prstGeom>
          <a:noFill/>
          <a:ln w="12700">
            <a:noFill/>
            <a:miter lim="800000"/>
            <a:headEnd/>
            <a:tailEnd/>
          </a:ln>
        </p:spPr>
        <p:txBody>
          <a:bodyPr wrap="none">
            <a:spAutoFit/>
          </a:bodyPr>
          <a:lstStyle/>
          <a:p>
            <a:pPr eaLnBrk="0" hangingPunct="0"/>
            <a:r>
              <a:rPr lang="en-US" b="1"/>
              <a:t>Demand Elasticity and Changes in Total Revenue</a:t>
            </a:r>
          </a:p>
        </p:txBody>
      </p:sp>
      <p:sp>
        <p:nvSpPr>
          <p:cNvPr id="25604" name="Line 4"/>
          <p:cNvSpPr>
            <a:spLocks noChangeShapeType="1"/>
          </p:cNvSpPr>
          <p:nvPr/>
        </p:nvSpPr>
        <p:spPr bwMode="auto">
          <a:xfrm>
            <a:off x="2133600" y="3124200"/>
            <a:ext cx="5486400" cy="0"/>
          </a:xfrm>
          <a:prstGeom prst="line">
            <a:avLst/>
          </a:prstGeom>
          <a:noFill/>
          <a:ln w="12700">
            <a:solidFill>
              <a:schemeClr val="tx1"/>
            </a:solidFill>
            <a:round/>
            <a:headEnd/>
            <a:tailEnd/>
          </a:ln>
        </p:spPr>
        <p:txBody>
          <a:bodyPr/>
          <a:lstStyle/>
          <a:p>
            <a:endParaRPr lang="en-CA"/>
          </a:p>
        </p:txBody>
      </p:sp>
      <p:sp>
        <p:nvSpPr>
          <p:cNvPr id="25605" name="Text Box 5"/>
          <p:cNvSpPr txBox="1">
            <a:spLocks noChangeArrowheads="1"/>
          </p:cNvSpPr>
          <p:nvPr/>
        </p:nvSpPr>
        <p:spPr bwMode="auto">
          <a:xfrm>
            <a:off x="2133600" y="2667000"/>
            <a:ext cx="1752600" cy="2127250"/>
          </a:xfrm>
          <a:prstGeom prst="rect">
            <a:avLst/>
          </a:prstGeom>
          <a:noFill/>
          <a:ln w="12700">
            <a:noFill/>
            <a:miter lim="800000"/>
            <a:headEnd/>
            <a:tailEnd/>
          </a:ln>
        </p:spPr>
        <p:txBody>
          <a:bodyPr lIns="0" tIns="0" rIns="0" bIns="0">
            <a:spAutoFit/>
          </a:bodyPr>
          <a:lstStyle/>
          <a:p>
            <a:pPr eaLnBrk="0" hangingPunct="0"/>
            <a:endParaRPr lang="en-US" sz="1400" b="1"/>
          </a:p>
          <a:p>
            <a:pPr eaLnBrk="0" hangingPunct="0"/>
            <a:endParaRPr lang="en-US" sz="1400" b="1"/>
          </a:p>
          <a:p>
            <a:pPr eaLnBrk="0" hangingPunct="0"/>
            <a:endParaRPr lang="en-US" sz="1400" b="1"/>
          </a:p>
          <a:p>
            <a:pPr eaLnBrk="0" hangingPunct="0"/>
            <a:r>
              <a:rPr lang="en-US" sz="1400" b="1"/>
              <a:t>Elastic Demand</a:t>
            </a:r>
          </a:p>
          <a:p>
            <a:pPr eaLnBrk="0" hangingPunct="0"/>
            <a:endParaRPr lang="en-US" sz="1400" b="1"/>
          </a:p>
          <a:p>
            <a:pPr eaLnBrk="0" hangingPunct="0"/>
            <a:endParaRPr lang="en-US" sz="1400" b="1"/>
          </a:p>
          <a:p>
            <a:pPr eaLnBrk="0" hangingPunct="0"/>
            <a:r>
              <a:rPr lang="en-US" sz="1400" b="1"/>
              <a:t>Inelastic Demand</a:t>
            </a:r>
          </a:p>
          <a:p>
            <a:pPr eaLnBrk="0" hangingPunct="0"/>
            <a:endParaRPr lang="en-US" sz="1400" b="1"/>
          </a:p>
          <a:p>
            <a:pPr eaLnBrk="0" hangingPunct="0"/>
            <a:endParaRPr lang="en-US" sz="1400" b="1"/>
          </a:p>
          <a:p>
            <a:pPr eaLnBrk="0" hangingPunct="0"/>
            <a:r>
              <a:rPr lang="en-US" sz="1400" b="1"/>
              <a:t>Unit-Elastic Demand</a:t>
            </a:r>
          </a:p>
        </p:txBody>
      </p:sp>
      <p:sp>
        <p:nvSpPr>
          <p:cNvPr id="25606" name="Text Box 6"/>
          <p:cNvSpPr txBox="1">
            <a:spLocks noChangeArrowheads="1"/>
          </p:cNvSpPr>
          <p:nvPr/>
        </p:nvSpPr>
        <p:spPr bwMode="auto">
          <a:xfrm>
            <a:off x="5181600" y="2667000"/>
            <a:ext cx="762000" cy="2339975"/>
          </a:xfrm>
          <a:prstGeom prst="rect">
            <a:avLst/>
          </a:prstGeom>
          <a:noFill/>
          <a:ln w="12700">
            <a:noFill/>
            <a:miter lim="800000"/>
            <a:headEnd/>
            <a:tailEnd/>
          </a:ln>
        </p:spPr>
        <p:txBody>
          <a:bodyPr lIns="0" tIns="0" rIns="0" bIns="0">
            <a:spAutoFit/>
          </a:bodyPr>
          <a:lstStyle/>
          <a:p>
            <a:pPr eaLnBrk="0" hangingPunct="0"/>
            <a:r>
              <a:rPr lang="en-US" sz="1400" b="1"/>
              <a:t>Price</a:t>
            </a:r>
          </a:p>
          <a:p>
            <a:pPr eaLnBrk="0" hangingPunct="0"/>
            <a:r>
              <a:rPr lang="en-US" sz="1400" b="1"/>
              <a:t>Change</a:t>
            </a:r>
          </a:p>
          <a:p>
            <a:pPr eaLnBrk="0" hangingPunct="0"/>
            <a:endParaRPr lang="en-US" sz="1400" b="1"/>
          </a:p>
          <a:p>
            <a:pPr eaLnBrk="0" hangingPunct="0"/>
            <a:r>
              <a:rPr lang="en-US" sz="1400" b="1"/>
              <a:t>up</a:t>
            </a:r>
          </a:p>
          <a:p>
            <a:pPr eaLnBrk="0" hangingPunct="0"/>
            <a:r>
              <a:rPr lang="en-US" sz="1400" b="1"/>
              <a:t>down</a:t>
            </a:r>
          </a:p>
          <a:p>
            <a:pPr eaLnBrk="0" hangingPunct="0"/>
            <a:endParaRPr lang="en-US" sz="1400" b="1"/>
          </a:p>
          <a:p>
            <a:pPr eaLnBrk="0" hangingPunct="0"/>
            <a:r>
              <a:rPr lang="en-US" sz="1400" b="1"/>
              <a:t>up</a:t>
            </a:r>
          </a:p>
          <a:p>
            <a:pPr eaLnBrk="0" hangingPunct="0"/>
            <a:r>
              <a:rPr lang="en-US" sz="1400" b="1"/>
              <a:t>down</a:t>
            </a:r>
          </a:p>
          <a:p>
            <a:pPr eaLnBrk="0" hangingPunct="0"/>
            <a:endParaRPr lang="en-US" sz="1400" b="1"/>
          </a:p>
          <a:p>
            <a:pPr eaLnBrk="0" hangingPunct="0"/>
            <a:r>
              <a:rPr lang="en-US" sz="1400" b="1"/>
              <a:t>up</a:t>
            </a:r>
          </a:p>
          <a:p>
            <a:pPr eaLnBrk="0" hangingPunct="0"/>
            <a:r>
              <a:rPr lang="en-US" sz="1400" b="1"/>
              <a:t>down</a:t>
            </a:r>
          </a:p>
        </p:txBody>
      </p:sp>
      <p:sp>
        <p:nvSpPr>
          <p:cNvPr id="25607" name="Text Box 7"/>
          <p:cNvSpPr txBox="1">
            <a:spLocks noChangeArrowheads="1"/>
          </p:cNvSpPr>
          <p:nvPr/>
        </p:nvSpPr>
        <p:spPr bwMode="auto">
          <a:xfrm>
            <a:off x="6324600" y="2667000"/>
            <a:ext cx="1524000" cy="2339975"/>
          </a:xfrm>
          <a:prstGeom prst="rect">
            <a:avLst/>
          </a:prstGeom>
          <a:noFill/>
          <a:ln w="12700">
            <a:noFill/>
            <a:miter lim="800000"/>
            <a:headEnd/>
            <a:tailEnd/>
          </a:ln>
        </p:spPr>
        <p:txBody>
          <a:bodyPr lIns="0" tIns="0" rIns="0" bIns="0">
            <a:spAutoFit/>
          </a:bodyPr>
          <a:lstStyle/>
          <a:p>
            <a:pPr eaLnBrk="0" hangingPunct="0"/>
            <a:r>
              <a:rPr lang="en-US" sz="1400" b="1"/>
              <a:t>Change in</a:t>
            </a:r>
          </a:p>
          <a:p>
            <a:pPr eaLnBrk="0" hangingPunct="0"/>
            <a:r>
              <a:rPr lang="en-US" sz="1400" b="1"/>
              <a:t>Total Revenue</a:t>
            </a:r>
          </a:p>
          <a:p>
            <a:pPr eaLnBrk="0" hangingPunct="0"/>
            <a:endParaRPr lang="en-US" sz="1400" b="1"/>
          </a:p>
          <a:p>
            <a:pPr eaLnBrk="0" hangingPunct="0"/>
            <a:r>
              <a:rPr lang="en-US" sz="1400" b="1"/>
              <a:t>down</a:t>
            </a:r>
          </a:p>
          <a:p>
            <a:pPr eaLnBrk="0" hangingPunct="0"/>
            <a:r>
              <a:rPr lang="en-US" sz="1400" b="1"/>
              <a:t>up</a:t>
            </a:r>
          </a:p>
          <a:p>
            <a:pPr eaLnBrk="0" hangingPunct="0"/>
            <a:endParaRPr lang="en-US" sz="1400" b="1"/>
          </a:p>
          <a:p>
            <a:pPr eaLnBrk="0" hangingPunct="0"/>
            <a:r>
              <a:rPr lang="en-US" sz="1400" b="1"/>
              <a:t>up</a:t>
            </a:r>
          </a:p>
          <a:p>
            <a:pPr eaLnBrk="0" hangingPunct="0"/>
            <a:r>
              <a:rPr lang="en-US" sz="1400" b="1"/>
              <a:t>down</a:t>
            </a:r>
          </a:p>
          <a:p>
            <a:pPr eaLnBrk="0" hangingPunct="0"/>
            <a:endParaRPr lang="en-US" sz="1400" b="1"/>
          </a:p>
          <a:p>
            <a:pPr eaLnBrk="0" hangingPunct="0"/>
            <a:r>
              <a:rPr lang="en-US" sz="1400" b="1"/>
              <a:t>unchanged</a:t>
            </a:r>
          </a:p>
          <a:p>
            <a:pPr eaLnBrk="0" hangingPunct="0"/>
            <a:r>
              <a:rPr lang="en-US" sz="1400" b="1"/>
              <a:t>unchanged</a:t>
            </a:r>
          </a:p>
        </p:txBody>
      </p:sp>
      <p:sp>
        <p:nvSpPr>
          <p:cNvPr id="10" name="Title 1"/>
          <p:cNvSpPr>
            <a:spLocks noGrp="1"/>
          </p:cNvSpPr>
          <p:nvPr>
            <p:ph type="title"/>
          </p:nvPr>
        </p:nvSpPr>
        <p:spPr>
          <a:xfrm>
            <a:off x="0" y="365127"/>
            <a:ext cx="9144000" cy="1325563"/>
          </a:xfrm>
        </p:spPr>
        <p:txBody>
          <a:bodyPr>
            <a:normAutofit/>
          </a:bodyPr>
          <a:lstStyle/>
          <a:p>
            <a:r>
              <a:rPr lang="en-US"/>
              <a:t>Total Revenue and Elasticity</a:t>
            </a:r>
            <a:br>
              <a:rPr lang="en-US" sz="5400"/>
            </a:br>
            <a:r>
              <a:rPr lang="en-US" sz="2700" b="1">
                <a:solidFill>
                  <a:srgbClr val="276F57"/>
                </a:solidFill>
              </a:rPr>
              <a:t>FIGURE 3.5</a:t>
            </a:r>
            <a:endParaRPr lang="en-CA" sz="2700" b="1">
              <a:solidFill>
                <a:srgbClr val="276F57"/>
              </a:solidFill>
            </a:endParaRPr>
          </a:p>
        </p:txBody>
      </p:sp>
      <p:sp>
        <p:nvSpPr>
          <p:cNvPr id="11" name="Footer Placeholder 3"/>
          <p:cNvSpPr>
            <a:spLocks noGrp="1"/>
          </p:cNvSpPr>
          <p:nvPr>
            <p:ph type="ftr" sz="quarter" idx="11"/>
          </p:nvPr>
        </p:nvSpPr>
        <p:spPr>
          <a:xfrm>
            <a:off x="3028950" y="6356352"/>
            <a:ext cx="3086100" cy="365125"/>
          </a:xfrm>
        </p:spPr>
        <p:txBody>
          <a:bodyPr/>
          <a:lstStyle/>
          <a:p>
            <a:r>
              <a:rPr lang="en-US"/>
              <a:t>© 2015 by McGraw-Hill Ryerson Ltd.</a:t>
            </a:r>
          </a:p>
        </p:txBody>
      </p:sp>
      <p:sp>
        <p:nvSpPr>
          <p:cNvPr id="12" name="Slide Number Placeholder 4"/>
          <p:cNvSpPr>
            <a:spLocks noGrp="1"/>
          </p:cNvSpPr>
          <p:nvPr>
            <p:ph type="sldNum" sz="quarter" idx="12"/>
          </p:nvPr>
        </p:nvSpPr>
        <p:spPr>
          <a:xfrm>
            <a:off x="6457950" y="6356352"/>
            <a:ext cx="2057400" cy="365125"/>
          </a:xfrm>
        </p:spPr>
        <p:txBody>
          <a:bodyPr/>
          <a:lstStyle/>
          <a:p>
            <a:fld id="{CF41B715-FC71-42F7-BE31-6FDB548DB84D}" type="slidenum">
              <a:rPr lang="en-CA" smtClean="0"/>
              <a:t>12</a:t>
            </a:fld>
            <a:endParaRPr lang="en-CA"/>
          </a:p>
        </p:txBody>
      </p:sp>
    </p:spTree>
    <p:extLst>
      <p:ext uri="{BB962C8B-B14F-4D97-AF65-F5344CB8AC3E}">
        <p14:creationId xmlns:p14="http://schemas.microsoft.com/office/powerpoint/2010/main" val="200373838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wipe(left)">
                                      <p:cBhvr>
                                        <p:cTn id="7" dur="500"/>
                                        <p:tgtEl>
                                          <p:spTgt spid="2560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5606">
                                            <p:txEl>
                                              <p:pRg st="0" end="0"/>
                                            </p:txEl>
                                          </p:spTgt>
                                        </p:tgtEl>
                                        <p:attrNameLst>
                                          <p:attrName>style.visibility</p:attrName>
                                        </p:attrNameLst>
                                      </p:cBhvr>
                                      <p:to>
                                        <p:strVal val="visible"/>
                                      </p:to>
                                    </p:set>
                                    <p:animEffect transition="in" filter="wipe(down)">
                                      <p:cBhvr>
                                        <p:cTn id="11" dur="500"/>
                                        <p:tgtEl>
                                          <p:spTgt spid="25606">
                                            <p:txEl>
                                              <p:pRg st="0" end="0"/>
                                            </p:txEl>
                                          </p:spTgt>
                                        </p:tgtEl>
                                      </p:cBhvr>
                                    </p:animEffect>
                                  </p:childTnLst>
                                </p:cTn>
                              </p:par>
                              <p:par>
                                <p:cTn id="12" presetID="22" presetClass="entr" presetSubtype="4" fill="hold" nodeType="withEffect">
                                  <p:stCondLst>
                                    <p:cond delay="0"/>
                                  </p:stCondLst>
                                  <p:childTnLst>
                                    <p:set>
                                      <p:cBhvr>
                                        <p:cTn id="13" dur="1" fill="hold">
                                          <p:stCondLst>
                                            <p:cond delay="0"/>
                                          </p:stCondLst>
                                        </p:cTn>
                                        <p:tgtEl>
                                          <p:spTgt spid="25606">
                                            <p:txEl>
                                              <p:pRg st="1" end="1"/>
                                            </p:txEl>
                                          </p:spTgt>
                                        </p:tgtEl>
                                        <p:attrNameLst>
                                          <p:attrName>style.visibility</p:attrName>
                                        </p:attrNameLst>
                                      </p:cBhvr>
                                      <p:to>
                                        <p:strVal val="visible"/>
                                      </p:to>
                                    </p:set>
                                    <p:animEffect transition="in" filter="wipe(down)">
                                      <p:cBhvr>
                                        <p:cTn id="14" dur="500"/>
                                        <p:tgtEl>
                                          <p:spTgt spid="25606">
                                            <p:txEl>
                                              <p:pRg st="1" end="1"/>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25607">
                                            <p:txEl>
                                              <p:pRg st="0" end="0"/>
                                            </p:txEl>
                                          </p:spTgt>
                                        </p:tgtEl>
                                        <p:attrNameLst>
                                          <p:attrName>style.visibility</p:attrName>
                                        </p:attrNameLst>
                                      </p:cBhvr>
                                      <p:to>
                                        <p:strVal val="visible"/>
                                      </p:to>
                                    </p:set>
                                    <p:animEffect transition="in" filter="wipe(down)">
                                      <p:cBhvr>
                                        <p:cTn id="17" dur="500"/>
                                        <p:tgtEl>
                                          <p:spTgt spid="25607">
                                            <p:txEl>
                                              <p:pRg st="0" end="0"/>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25607">
                                            <p:txEl>
                                              <p:pRg st="1" end="1"/>
                                            </p:txEl>
                                          </p:spTgt>
                                        </p:tgtEl>
                                        <p:attrNameLst>
                                          <p:attrName>style.visibility</p:attrName>
                                        </p:attrNameLst>
                                      </p:cBhvr>
                                      <p:to>
                                        <p:strVal val="visible"/>
                                      </p:to>
                                    </p:set>
                                    <p:animEffect transition="in" filter="wipe(down)">
                                      <p:cBhvr>
                                        <p:cTn id="20" dur="500"/>
                                        <p:tgtEl>
                                          <p:spTgt spid="25607">
                                            <p:txEl>
                                              <p:pRg st="1" end="1"/>
                                            </p:txEl>
                                          </p:spTgt>
                                        </p:tgtEl>
                                      </p:cBhvr>
                                    </p:animEffect>
                                  </p:childTnLst>
                                </p:cTn>
                              </p:par>
                            </p:childTnLst>
                          </p:cTn>
                        </p:par>
                        <p:par>
                          <p:cTn id="21" fill="hold">
                            <p:stCondLst>
                              <p:cond delay="1000"/>
                            </p:stCondLst>
                            <p:childTnLst>
                              <p:par>
                                <p:cTn id="22" presetID="22" presetClass="entr" presetSubtype="4" fill="hold" nodeType="afterEffect">
                                  <p:stCondLst>
                                    <p:cond delay="0"/>
                                  </p:stCondLst>
                                  <p:childTnLst>
                                    <p:set>
                                      <p:cBhvr>
                                        <p:cTn id="23" dur="1" fill="hold">
                                          <p:stCondLst>
                                            <p:cond delay="0"/>
                                          </p:stCondLst>
                                        </p:cTn>
                                        <p:tgtEl>
                                          <p:spTgt spid="25605">
                                            <p:txEl>
                                              <p:pRg st="3" end="3"/>
                                            </p:txEl>
                                          </p:spTgt>
                                        </p:tgtEl>
                                        <p:attrNameLst>
                                          <p:attrName>style.visibility</p:attrName>
                                        </p:attrNameLst>
                                      </p:cBhvr>
                                      <p:to>
                                        <p:strVal val="visible"/>
                                      </p:to>
                                    </p:set>
                                    <p:animEffect transition="in" filter="wipe(down)">
                                      <p:cBhvr>
                                        <p:cTn id="24" dur="500"/>
                                        <p:tgtEl>
                                          <p:spTgt spid="25605">
                                            <p:txEl>
                                              <p:pRg st="3" end="3"/>
                                            </p:txEl>
                                          </p:spTgt>
                                        </p:tgtEl>
                                      </p:cBhvr>
                                    </p:animEffect>
                                  </p:childTnLst>
                                </p:cTn>
                              </p:par>
                            </p:childTnLst>
                          </p:cTn>
                        </p:par>
                        <p:par>
                          <p:cTn id="25" fill="hold">
                            <p:stCondLst>
                              <p:cond delay="1500"/>
                            </p:stCondLst>
                            <p:childTnLst>
                              <p:par>
                                <p:cTn id="26" presetID="22" presetClass="entr" presetSubtype="4" fill="hold" nodeType="afterEffect">
                                  <p:stCondLst>
                                    <p:cond delay="0"/>
                                  </p:stCondLst>
                                  <p:childTnLst>
                                    <p:set>
                                      <p:cBhvr>
                                        <p:cTn id="27" dur="1" fill="hold">
                                          <p:stCondLst>
                                            <p:cond delay="0"/>
                                          </p:stCondLst>
                                        </p:cTn>
                                        <p:tgtEl>
                                          <p:spTgt spid="25605">
                                            <p:txEl>
                                              <p:pRg st="6" end="6"/>
                                            </p:txEl>
                                          </p:spTgt>
                                        </p:tgtEl>
                                        <p:attrNameLst>
                                          <p:attrName>style.visibility</p:attrName>
                                        </p:attrNameLst>
                                      </p:cBhvr>
                                      <p:to>
                                        <p:strVal val="visible"/>
                                      </p:to>
                                    </p:set>
                                    <p:animEffect transition="in" filter="wipe(down)">
                                      <p:cBhvr>
                                        <p:cTn id="28" dur="500"/>
                                        <p:tgtEl>
                                          <p:spTgt spid="25605">
                                            <p:txEl>
                                              <p:pRg st="6" end="6"/>
                                            </p:txEl>
                                          </p:spTgt>
                                        </p:tgtEl>
                                      </p:cBhvr>
                                    </p:animEffect>
                                  </p:childTnLst>
                                </p:cTn>
                              </p:par>
                            </p:childTnLst>
                          </p:cTn>
                        </p:par>
                        <p:par>
                          <p:cTn id="29" fill="hold">
                            <p:stCondLst>
                              <p:cond delay="2000"/>
                            </p:stCondLst>
                            <p:childTnLst>
                              <p:par>
                                <p:cTn id="30" presetID="22" presetClass="entr" presetSubtype="4" fill="hold" nodeType="afterEffect">
                                  <p:stCondLst>
                                    <p:cond delay="0"/>
                                  </p:stCondLst>
                                  <p:childTnLst>
                                    <p:set>
                                      <p:cBhvr>
                                        <p:cTn id="31" dur="1" fill="hold">
                                          <p:stCondLst>
                                            <p:cond delay="0"/>
                                          </p:stCondLst>
                                        </p:cTn>
                                        <p:tgtEl>
                                          <p:spTgt spid="25605">
                                            <p:txEl>
                                              <p:pRg st="9" end="9"/>
                                            </p:txEl>
                                          </p:spTgt>
                                        </p:tgtEl>
                                        <p:attrNameLst>
                                          <p:attrName>style.visibility</p:attrName>
                                        </p:attrNameLst>
                                      </p:cBhvr>
                                      <p:to>
                                        <p:strVal val="visible"/>
                                      </p:to>
                                    </p:set>
                                    <p:animEffect transition="in" filter="wipe(down)">
                                      <p:cBhvr>
                                        <p:cTn id="32" dur="500"/>
                                        <p:tgtEl>
                                          <p:spTgt spid="25605">
                                            <p:txEl>
                                              <p:pRg st="9" end="9"/>
                                            </p:txEl>
                                          </p:spTgt>
                                        </p:tgtEl>
                                      </p:cBhvr>
                                    </p:animEffect>
                                  </p:childTnLst>
                                </p:cTn>
                              </p:par>
                            </p:childTnLst>
                          </p:cTn>
                        </p:par>
                        <p:par>
                          <p:cTn id="33" fill="hold">
                            <p:stCondLst>
                              <p:cond delay="2500"/>
                            </p:stCondLst>
                            <p:childTnLst>
                              <p:par>
                                <p:cTn id="34" presetID="22" presetClass="entr" presetSubtype="4" fill="hold" nodeType="afterEffect">
                                  <p:stCondLst>
                                    <p:cond delay="0"/>
                                  </p:stCondLst>
                                  <p:childTnLst>
                                    <p:set>
                                      <p:cBhvr>
                                        <p:cTn id="35" dur="1" fill="hold">
                                          <p:stCondLst>
                                            <p:cond delay="0"/>
                                          </p:stCondLst>
                                        </p:cTn>
                                        <p:tgtEl>
                                          <p:spTgt spid="25606">
                                            <p:txEl>
                                              <p:pRg st="3" end="3"/>
                                            </p:txEl>
                                          </p:spTgt>
                                        </p:tgtEl>
                                        <p:attrNameLst>
                                          <p:attrName>style.visibility</p:attrName>
                                        </p:attrNameLst>
                                      </p:cBhvr>
                                      <p:to>
                                        <p:strVal val="visible"/>
                                      </p:to>
                                    </p:set>
                                    <p:animEffect transition="in" filter="wipe(down)">
                                      <p:cBhvr>
                                        <p:cTn id="36" dur="500"/>
                                        <p:tgtEl>
                                          <p:spTgt spid="25606">
                                            <p:txEl>
                                              <p:pRg st="3" end="3"/>
                                            </p:txEl>
                                          </p:spTgt>
                                        </p:tgtEl>
                                      </p:cBhvr>
                                    </p:animEffect>
                                  </p:childTnLst>
                                </p:cTn>
                              </p:par>
                            </p:childTnLst>
                          </p:cTn>
                        </p:par>
                        <p:par>
                          <p:cTn id="37" fill="hold">
                            <p:stCondLst>
                              <p:cond delay="3000"/>
                            </p:stCondLst>
                            <p:childTnLst>
                              <p:par>
                                <p:cTn id="38" presetID="22" presetClass="entr" presetSubtype="4" fill="hold" nodeType="afterEffect">
                                  <p:stCondLst>
                                    <p:cond delay="0"/>
                                  </p:stCondLst>
                                  <p:childTnLst>
                                    <p:set>
                                      <p:cBhvr>
                                        <p:cTn id="39" dur="1" fill="hold">
                                          <p:stCondLst>
                                            <p:cond delay="0"/>
                                          </p:stCondLst>
                                        </p:cTn>
                                        <p:tgtEl>
                                          <p:spTgt spid="25606">
                                            <p:txEl>
                                              <p:pRg st="4" end="4"/>
                                            </p:txEl>
                                          </p:spTgt>
                                        </p:tgtEl>
                                        <p:attrNameLst>
                                          <p:attrName>style.visibility</p:attrName>
                                        </p:attrNameLst>
                                      </p:cBhvr>
                                      <p:to>
                                        <p:strVal val="visible"/>
                                      </p:to>
                                    </p:set>
                                    <p:animEffect transition="in" filter="wipe(down)">
                                      <p:cBhvr>
                                        <p:cTn id="40" dur="500"/>
                                        <p:tgtEl>
                                          <p:spTgt spid="25606">
                                            <p:txEl>
                                              <p:pRg st="4" end="4"/>
                                            </p:txEl>
                                          </p:spTgt>
                                        </p:tgtEl>
                                      </p:cBhvr>
                                    </p:animEffect>
                                  </p:childTnLst>
                                </p:cTn>
                              </p:par>
                            </p:childTnLst>
                          </p:cTn>
                        </p:par>
                        <p:par>
                          <p:cTn id="41" fill="hold">
                            <p:stCondLst>
                              <p:cond delay="3500"/>
                            </p:stCondLst>
                            <p:childTnLst>
                              <p:par>
                                <p:cTn id="42" presetID="22" presetClass="entr" presetSubtype="4" fill="hold" nodeType="afterEffect">
                                  <p:stCondLst>
                                    <p:cond delay="0"/>
                                  </p:stCondLst>
                                  <p:childTnLst>
                                    <p:set>
                                      <p:cBhvr>
                                        <p:cTn id="43" dur="1" fill="hold">
                                          <p:stCondLst>
                                            <p:cond delay="0"/>
                                          </p:stCondLst>
                                        </p:cTn>
                                        <p:tgtEl>
                                          <p:spTgt spid="25607">
                                            <p:txEl>
                                              <p:pRg st="3" end="3"/>
                                            </p:txEl>
                                          </p:spTgt>
                                        </p:tgtEl>
                                        <p:attrNameLst>
                                          <p:attrName>style.visibility</p:attrName>
                                        </p:attrNameLst>
                                      </p:cBhvr>
                                      <p:to>
                                        <p:strVal val="visible"/>
                                      </p:to>
                                    </p:set>
                                    <p:animEffect transition="in" filter="wipe(down)">
                                      <p:cBhvr>
                                        <p:cTn id="44" dur="500"/>
                                        <p:tgtEl>
                                          <p:spTgt spid="25607">
                                            <p:txEl>
                                              <p:pRg st="3" end="3"/>
                                            </p:txEl>
                                          </p:spTgt>
                                        </p:tgtEl>
                                      </p:cBhvr>
                                    </p:animEffect>
                                  </p:childTnLst>
                                </p:cTn>
                              </p:par>
                            </p:childTnLst>
                          </p:cTn>
                        </p:par>
                        <p:par>
                          <p:cTn id="45" fill="hold">
                            <p:stCondLst>
                              <p:cond delay="4000"/>
                            </p:stCondLst>
                            <p:childTnLst>
                              <p:par>
                                <p:cTn id="46" presetID="22" presetClass="entr" presetSubtype="4" fill="hold" nodeType="afterEffect">
                                  <p:stCondLst>
                                    <p:cond delay="0"/>
                                  </p:stCondLst>
                                  <p:childTnLst>
                                    <p:set>
                                      <p:cBhvr>
                                        <p:cTn id="47" dur="1" fill="hold">
                                          <p:stCondLst>
                                            <p:cond delay="0"/>
                                          </p:stCondLst>
                                        </p:cTn>
                                        <p:tgtEl>
                                          <p:spTgt spid="25607">
                                            <p:txEl>
                                              <p:pRg st="4" end="4"/>
                                            </p:txEl>
                                          </p:spTgt>
                                        </p:tgtEl>
                                        <p:attrNameLst>
                                          <p:attrName>style.visibility</p:attrName>
                                        </p:attrNameLst>
                                      </p:cBhvr>
                                      <p:to>
                                        <p:strVal val="visible"/>
                                      </p:to>
                                    </p:set>
                                    <p:animEffect transition="in" filter="wipe(down)">
                                      <p:cBhvr>
                                        <p:cTn id="48" dur="500"/>
                                        <p:tgtEl>
                                          <p:spTgt spid="25607">
                                            <p:txEl>
                                              <p:pRg st="4" end="4"/>
                                            </p:txEl>
                                          </p:spTgt>
                                        </p:tgtEl>
                                      </p:cBhvr>
                                    </p:animEffect>
                                  </p:childTnLst>
                                </p:cTn>
                              </p:par>
                            </p:childTnLst>
                          </p:cTn>
                        </p:par>
                        <p:par>
                          <p:cTn id="49" fill="hold">
                            <p:stCondLst>
                              <p:cond delay="4500"/>
                            </p:stCondLst>
                            <p:childTnLst>
                              <p:par>
                                <p:cTn id="50" presetID="22" presetClass="entr" presetSubtype="4" fill="hold" nodeType="afterEffect">
                                  <p:stCondLst>
                                    <p:cond delay="0"/>
                                  </p:stCondLst>
                                  <p:childTnLst>
                                    <p:set>
                                      <p:cBhvr>
                                        <p:cTn id="51" dur="1" fill="hold">
                                          <p:stCondLst>
                                            <p:cond delay="0"/>
                                          </p:stCondLst>
                                        </p:cTn>
                                        <p:tgtEl>
                                          <p:spTgt spid="25606">
                                            <p:txEl>
                                              <p:pRg st="6" end="6"/>
                                            </p:txEl>
                                          </p:spTgt>
                                        </p:tgtEl>
                                        <p:attrNameLst>
                                          <p:attrName>style.visibility</p:attrName>
                                        </p:attrNameLst>
                                      </p:cBhvr>
                                      <p:to>
                                        <p:strVal val="visible"/>
                                      </p:to>
                                    </p:set>
                                    <p:animEffect transition="in" filter="wipe(down)">
                                      <p:cBhvr>
                                        <p:cTn id="52" dur="500"/>
                                        <p:tgtEl>
                                          <p:spTgt spid="25606">
                                            <p:txEl>
                                              <p:pRg st="6" end="6"/>
                                            </p:txEl>
                                          </p:spTgt>
                                        </p:tgtEl>
                                      </p:cBhvr>
                                    </p:animEffect>
                                  </p:childTnLst>
                                </p:cTn>
                              </p:par>
                            </p:childTnLst>
                          </p:cTn>
                        </p:par>
                        <p:par>
                          <p:cTn id="53" fill="hold">
                            <p:stCondLst>
                              <p:cond delay="5000"/>
                            </p:stCondLst>
                            <p:childTnLst>
                              <p:par>
                                <p:cTn id="54" presetID="22" presetClass="entr" presetSubtype="4" fill="hold" nodeType="afterEffect">
                                  <p:stCondLst>
                                    <p:cond delay="0"/>
                                  </p:stCondLst>
                                  <p:childTnLst>
                                    <p:set>
                                      <p:cBhvr>
                                        <p:cTn id="55" dur="1" fill="hold">
                                          <p:stCondLst>
                                            <p:cond delay="0"/>
                                          </p:stCondLst>
                                        </p:cTn>
                                        <p:tgtEl>
                                          <p:spTgt spid="25606">
                                            <p:txEl>
                                              <p:pRg st="7" end="7"/>
                                            </p:txEl>
                                          </p:spTgt>
                                        </p:tgtEl>
                                        <p:attrNameLst>
                                          <p:attrName>style.visibility</p:attrName>
                                        </p:attrNameLst>
                                      </p:cBhvr>
                                      <p:to>
                                        <p:strVal val="visible"/>
                                      </p:to>
                                    </p:set>
                                    <p:animEffect transition="in" filter="wipe(down)">
                                      <p:cBhvr>
                                        <p:cTn id="56" dur="500"/>
                                        <p:tgtEl>
                                          <p:spTgt spid="25606">
                                            <p:txEl>
                                              <p:pRg st="7" end="7"/>
                                            </p:txEl>
                                          </p:spTgt>
                                        </p:tgtEl>
                                      </p:cBhvr>
                                    </p:animEffect>
                                  </p:childTnLst>
                                </p:cTn>
                              </p:par>
                            </p:childTnLst>
                          </p:cTn>
                        </p:par>
                        <p:par>
                          <p:cTn id="57" fill="hold">
                            <p:stCondLst>
                              <p:cond delay="5500"/>
                            </p:stCondLst>
                            <p:childTnLst>
                              <p:par>
                                <p:cTn id="58" presetID="22" presetClass="entr" presetSubtype="4" fill="hold" nodeType="afterEffect">
                                  <p:stCondLst>
                                    <p:cond delay="0"/>
                                  </p:stCondLst>
                                  <p:childTnLst>
                                    <p:set>
                                      <p:cBhvr>
                                        <p:cTn id="59" dur="1" fill="hold">
                                          <p:stCondLst>
                                            <p:cond delay="0"/>
                                          </p:stCondLst>
                                        </p:cTn>
                                        <p:tgtEl>
                                          <p:spTgt spid="25607">
                                            <p:txEl>
                                              <p:pRg st="6" end="6"/>
                                            </p:txEl>
                                          </p:spTgt>
                                        </p:tgtEl>
                                        <p:attrNameLst>
                                          <p:attrName>style.visibility</p:attrName>
                                        </p:attrNameLst>
                                      </p:cBhvr>
                                      <p:to>
                                        <p:strVal val="visible"/>
                                      </p:to>
                                    </p:set>
                                    <p:animEffect transition="in" filter="wipe(down)">
                                      <p:cBhvr>
                                        <p:cTn id="60" dur="500"/>
                                        <p:tgtEl>
                                          <p:spTgt spid="25607">
                                            <p:txEl>
                                              <p:pRg st="6" end="6"/>
                                            </p:txEl>
                                          </p:spTgt>
                                        </p:tgtEl>
                                      </p:cBhvr>
                                    </p:animEffect>
                                  </p:childTnLst>
                                </p:cTn>
                              </p:par>
                            </p:childTnLst>
                          </p:cTn>
                        </p:par>
                        <p:par>
                          <p:cTn id="61" fill="hold">
                            <p:stCondLst>
                              <p:cond delay="6000"/>
                            </p:stCondLst>
                            <p:childTnLst>
                              <p:par>
                                <p:cTn id="62" presetID="22" presetClass="entr" presetSubtype="4" fill="hold" nodeType="afterEffect">
                                  <p:stCondLst>
                                    <p:cond delay="0"/>
                                  </p:stCondLst>
                                  <p:childTnLst>
                                    <p:set>
                                      <p:cBhvr>
                                        <p:cTn id="63" dur="1" fill="hold">
                                          <p:stCondLst>
                                            <p:cond delay="0"/>
                                          </p:stCondLst>
                                        </p:cTn>
                                        <p:tgtEl>
                                          <p:spTgt spid="25607">
                                            <p:txEl>
                                              <p:pRg st="7" end="7"/>
                                            </p:txEl>
                                          </p:spTgt>
                                        </p:tgtEl>
                                        <p:attrNameLst>
                                          <p:attrName>style.visibility</p:attrName>
                                        </p:attrNameLst>
                                      </p:cBhvr>
                                      <p:to>
                                        <p:strVal val="visible"/>
                                      </p:to>
                                    </p:set>
                                    <p:animEffect transition="in" filter="wipe(down)">
                                      <p:cBhvr>
                                        <p:cTn id="64" dur="500"/>
                                        <p:tgtEl>
                                          <p:spTgt spid="25607">
                                            <p:txEl>
                                              <p:pRg st="7" end="7"/>
                                            </p:txEl>
                                          </p:spTgt>
                                        </p:tgtEl>
                                      </p:cBhvr>
                                    </p:animEffect>
                                  </p:childTnLst>
                                </p:cTn>
                              </p:par>
                            </p:childTnLst>
                          </p:cTn>
                        </p:par>
                        <p:par>
                          <p:cTn id="65" fill="hold">
                            <p:stCondLst>
                              <p:cond delay="6500"/>
                            </p:stCondLst>
                            <p:childTnLst>
                              <p:par>
                                <p:cTn id="66" presetID="22" presetClass="entr" presetSubtype="4" fill="hold" nodeType="afterEffect">
                                  <p:stCondLst>
                                    <p:cond delay="0"/>
                                  </p:stCondLst>
                                  <p:childTnLst>
                                    <p:set>
                                      <p:cBhvr>
                                        <p:cTn id="67" dur="1" fill="hold">
                                          <p:stCondLst>
                                            <p:cond delay="0"/>
                                          </p:stCondLst>
                                        </p:cTn>
                                        <p:tgtEl>
                                          <p:spTgt spid="25606">
                                            <p:txEl>
                                              <p:pRg st="9" end="9"/>
                                            </p:txEl>
                                          </p:spTgt>
                                        </p:tgtEl>
                                        <p:attrNameLst>
                                          <p:attrName>style.visibility</p:attrName>
                                        </p:attrNameLst>
                                      </p:cBhvr>
                                      <p:to>
                                        <p:strVal val="visible"/>
                                      </p:to>
                                    </p:set>
                                    <p:animEffect transition="in" filter="wipe(down)">
                                      <p:cBhvr>
                                        <p:cTn id="68" dur="500"/>
                                        <p:tgtEl>
                                          <p:spTgt spid="25606">
                                            <p:txEl>
                                              <p:pRg st="9" end="9"/>
                                            </p:txEl>
                                          </p:spTgt>
                                        </p:tgtEl>
                                      </p:cBhvr>
                                    </p:animEffect>
                                  </p:childTnLst>
                                </p:cTn>
                              </p:par>
                            </p:childTnLst>
                          </p:cTn>
                        </p:par>
                        <p:par>
                          <p:cTn id="69" fill="hold">
                            <p:stCondLst>
                              <p:cond delay="7000"/>
                            </p:stCondLst>
                            <p:childTnLst>
                              <p:par>
                                <p:cTn id="70" presetID="22" presetClass="entr" presetSubtype="4" fill="hold" nodeType="afterEffect">
                                  <p:stCondLst>
                                    <p:cond delay="0"/>
                                  </p:stCondLst>
                                  <p:childTnLst>
                                    <p:set>
                                      <p:cBhvr>
                                        <p:cTn id="71" dur="1" fill="hold">
                                          <p:stCondLst>
                                            <p:cond delay="0"/>
                                          </p:stCondLst>
                                        </p:cTn>
                                        <p:tgtEl>
                                          <p:spTgt spid="25606">
                                            <p:txEl>
                                              <p:pRg st="10" end="10"/>
                                            </p:txEl>
                                          </p:spTgt>
                                        </p:tgtEl>
                                        <p:attrNameLst>
                                          <p:attrName>style.visibility</p:attrName>
                                        </p:attrNameLst>
                                      </p:cBhvr>
                                      <p:to>
                                        <p:strVal val="visible"/>
                                      </p:to>
                                    </p:set>
                                    <p:animEffect transition="in" filter="wipe(down)">
                                      <p:cBhvr>
                                        <p:cTn id="72" dur="500"/>
                                        <p:tgtEl>
                                          <p:spTgt spid="25606">
                                            <p:txEl>
                                              <p:pRg st="10" end="10"/>
                                            </p:txEl>
                                          </p:spTgt>
                                        </p:tgtEl>
                                      </p:cBhvr>
                                    </p:animEffect>
                                  </p:childTnLst>
                                </p:cTn>
                              </p:par>
                            </p:childTnLst>
                          </p:cTn>
                        </p:par>
                        <p:par>
                          <p:cTn id="73" fill="hold">
                            <p:stCondLst>
                              <p:cond delay="7500"/>
                            </p:stCondLst>
                            <p:childTnLst>
                              <p:par>
                                <p:cTn id="74" presetID="22" presetClass="entr" presetSubtype="4" fill="hold" nodeType="afterEffect">
                                  <p:stCondLst>
                                    <p:cond delay="0"/>
                                  </p:stCondLst>
                                  <p:childTnLst>
                                    <p:set>
                                      <p:cBhvr>
                                        <p:cTn id="75" dur="1" fill="hold">
                                          <p:stCondLst>
                                            <p:cond delay="0"/>
                                          </p:stCondLst>
                                        </p:cTn>
                                        <p:tgtEl>
                                          <p:spTgt spid="25607">
                                            <p:txEl>
                                              <p:pRg st="9" end="9"/>
                                            </p:txEl>
                                          </p:spTgt>
                                        </p:tgtEl>
                                        <p:attrNameLst>
                                          <p:attrName>style.visibility</p:attrName>
                                        </p:attrNameLst>
                                      </p:cBhvr>
                                      <p:to>
                                        <p:strVal val="visible"/>
                                      </p:to>
                                    </p:set>
                                    <p:animEffect transition="in" filter="wipe(down)">
                                      <p:cBhvr>
                                        <p:cTn id="76" dur="500"/>
                                        <p:tgtEl>
                                          <p:spTgt spid="25607">
                                            <p:txEl>
                                              <p:pRg st="9" end="9"/>
                                            </p:txEl>
                                          </p:spTgt>
                                        </p:tgtEl>
                                      </p:cBhvr>
                                    </p:animEffect>
                                  </p:childTnLst>
                                </p:cTn>
                              </p:par>
                            </p:childTnLst>
                          </p:cTn>
                        </p:par>
                        <p:par>
                          <p:cTn id="77" fill="hold">
                            <p:stCondLst>
                              <p:cond delay="8000"/>
                            </p:stCondLst>
                            <p:childTnLst>
                              <p:par>
                                <p:cTn id="78" presetID="22" presetClass="entr" presetSubtype="4" fill="hold" nodeType="afterEffect">
                                  <p:stCondLst>
                                    <p:cond delay="0"/>
                                  </p:stCondLst>
                                  <p:childTnLst>
                                    <p:set>
                                      <p:cBhvr>
                                        <p:cTn id="79" dur="1" fill="hold">
                                          <p:stCondLst>
                                            <p:cond delay="0"/>
                                          </p:stCondLst>
                                        </p:cTn>
                                        <p:tgtEl>
                                          <p:spTgt spid="25607">
                                            <p:txEl>
                                              <p:pRg st="10" end="10"/>
                                            </p:txEl>
                                          </p:spTgt>
                                        </p:tgtEl>
                                        <p:attrNameLst>
                                          <p:attrName>style.visibility</p:attrName>
                                        </p:attrNameLst>
                                      </p:cBhvr>
                                      <p:to>
                                        <p:strVal val="visible"/>
                                      </p:to>
                                    </p:set>
                                    <p:animEffect transition="in" filter="wipe(down)">
                                      <p:cBhvr>
                                        <p:cTn id="80" dur="500"/>
                                        <p:tgtEl>
                                          <p:spTgt spid="2560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Determinants of Demand Elasticity</a:t>
            </a:r>
            <a:endParaRPr lang="en-CA"/>
          </a:p>
        </p:txBody>
      </p:sp>
      <p:sp>
        <p:nvSpPr>
          <p:cNvPr id="3" name="Content Placeholder 2"/>
          <p:cNvSpPr>
            <a:spLocks noGrp="1"/>
          </p:cNvSpPr>
          <p:nvPr>
            <p:ph idx="1"/>
          </p:nvPr>
        </p:nvSpPr>
        <p:spPr/>
        <p:txBody>
          <a:bodyPr>
            <a:normAutofit fontScale="92500"/>
          </a:bodyPr>
          <a:lstStyle/>
          <a:p>
            <a:pPr marL="342900" lvl="1" indent="0">
              <a:buSzPct val="60000"/>
              <a:buNone/>
            </a:pPr>
            <a:r>
              <a:rPr lang="en-US" sz="3600"/>
              <a:t>There are four determinants of price elasticity of demand:</a:t>
            </a:r>
          </a:p>
          <a:p>
            <a:pPr lvl="1">
              <a:buSzPct val="60000"/>
            </a:pPr>
            <a:r>
              <a:rPr lang="en-US" sz="3200" u="sng"/>
              <a:t>portion of consumer incomes </a:t>
            </a:r>
            <a:r>
              <a:rPr lang="en-US" sz="3200"/>
              <a:t>(products with smaller portions are more inelastic)</a:t>
            </a:r>
          </a:p>
          <a:p>
            <a:pPr lvl="1">
              <a:buSzPct val="60000"/>
            </a:pPr>
            <a:r>
              <a:rPr lang="en-US" sz="3200" u="sng"/>
              <a:t>access to substitutes </a:t>
            </a:r>
            <a:r>
              <a:rPr lang="en-US" sz="3200"/>
              <a:t>(products with more substitutes are more elastic)</a:t>
            </a:r>
          </a:p>
          <a:p>
            <a:pPr lvl="1">
              <a:buSzPct val="60000"/>
            </a:pPr>
            <a:r>
              <a:rPr lang="en-US" sz="3200" u="sng"/>
              <a:t>necessities versus luxuries </a:t>
            </a:r>
            <a:r>
              <a:rPr lang="en-US" sz="3200"/>
              <a:t>(more inelastic for necessities and more elastic for luxuries)</a:t>
            </a:r>
          </a:p>
          <a:p>
            <a:pPr lvl="1">
              <a:buSzPct val="60000"/>
            </a:pPr>
            <a:r>
              <a:rPr lang="en-US" sz="3200" u="sng"/>
              <a:t>time</a:t>
            </a:r>
            <a:r>
              <a:rPr lang="en-US" sz="3200"/>
              <a:t> (more elastic with the passage of time)</a:t>
            </a:r>
          </a:p>
          <a:p>
            <a:endParaRPr lang="en-CA"/>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13</a:t>
            </a:fld>
            <a:endParaRPr lang="en-CA"/>
          </a:p>
        </p:txBody>
      </p:sp>
    </p:spTree>
    <p:extLst>
      <p:ext uri="{BB962C8B-B14F-4D97-AF65-F5344CB8AC3E}">
        <p14:creationId xmlns:p14="http://schemas.microsoft.com/office/powerpoint/2010/main" val="296322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Calculating Demand Elasticity</a:t>
            </a:r>
            <a:endParaRPr lang="en-CA"/>
          </a:p>
        </p:txBody>
      </p:sp>
      <p:sp>
        <p:nvSpPr>
          <p:cNvPr id="3" name="Content Placeholder 2"/>
          <p:cNvSpPr>
            <a:spLocks noGrp="1"/>
          </p:cNvSpPr>
          <p:nvPr>
            <p:ph idx="1"/>
          </p:nvPr>
        </p:nvSpPr>
        <p:spPr>
          <a:xfrm>
            <a:off x="628650" y="1825626"/>
            <a:ext cx="7886700" cy="5032374"/>
          </a:xfrm>
        </p:spPr>
        <p:txBody>
          <a:bodyPr>
            <a:normAutofit fontScale="92500"/>
          </a:bodyPr>
          <a:lstStyle/>
          <a:p>
            <a:pPr>
              <a:buSzPct val="60000"/>
            </a:pPr>
            <a:r>
              <a:rPr lang="en-US" sz="3600"/>
              <a:t>A numerical value for price elasticity of demand (e</a:t>
            </a:r>
            <a:r>
              <a:rPr lang="en-US" sz="3600" baseline="-25000"/>
              <a:t>d</a:t>
            </a:r>
            <a:r>
              <a:rPr lang="en-US" sz="3600"/>
              <a:t>) is found by taking the ratio of the changes in quantity demanded and in price, each divided by its average value.</a:t>
            </a:r>
          </a:p>
          <a:p>
            <a:pPr>
              <a:buSzPct val="60000"/>
            </a:pPr>
            <a:r>
              <a:rPr lang="en-US" sz="3600"/>
              <a:t>In mathematical terms:</a:t>
            </a:r>
          </a:p>
          <a:p>
            <a:pPr>
              <a:buNone/>
            </a:pPr>
            <a:r>
              <a:rPr lang="en-US" sz="3600"/>
              <a:t>		e</a:t>
            </a:r>
            <a:r>
              <a:rPr lang="en-US" sz="3600" baseline="-25000"/>
              <a:t>d</a:t>
            </a:r>
            <a:r>
              <a:rPr lang="en-US" sz="3600"/>
              <a:t> =         </a:t>
            </a:r>
            <a:r>
              <a:rPr lang="el-GR" sz="3600">
                <a:cs typeface="Arial" charset="0"/>
              </a:rPr>
              <a:t>Δ</a:t>
            </a:r>
            <a:r>
              <a:rPr lang="en-US" sz="3600" err="1">
                <a:cs typeface="Arial" charset="0"/>
              </a:rPr>
              <a:t>Q</a:t>
            </a:r>
            <a:r>
              <a:rPr lang="en-US" sz="3600" baseline="-25000" err="1">
                <a:cs typeface="Arial" charset="0"/>
              </a:rPr>
              <a:t>d</a:t>
            </a:r>
            <a:r>
              <a:rPr lang="en-US" sz="3600">
                <a:cs typeface="Arial" charset="0"/>
              </a:rPr>
              <a:t> ÷ average </a:t>
            </a:r>
            <a:r>
              <a:rPr lang="en-US" sz="3600" err="1">
                <a:cs typeface="Arial" charset="0"/>
              </a:rPr>
              <a:t>Q</a:t>
            </a:r>
            <a:r>
              <a:rPr lang="en-US" sz="3600" baseline="-25000" err="1">
                <a:cs typeface="Arial" charset="0"/>
              </a:rPr>
              <a:t>d</a:t>
            </a:r>
            <a:r>
              <a:rPr lang="en-US" sz="3600" u="sng">
                <a:cs typeface="Arial" charset="0"/>
              </a:rPr>
              <a:t>  </a:t>
            </a:r>
          </a:p>
          <a:p>
            <a:pPr>
              <a:buNone/>
            </a:pPr>
            <a:r>
              <a:rPr lang="en-US" sz="3600">
                <a:cs typeface="Arial" charset="0"/>
              </a:rPr>
              <a:t>     		    </a:t>
            </a:r>
            <a:r>
              <a:rPr lang="el-GR" sz="3600">
                <a:cs typeface="Arial" charset="0"/>
              </a:rPr>
              <a:t>Δ</a:t>
            </a:r>
            <a:r>
              <a:rPr lang="en-US" sz="3600">
                <a:cs typeface="Arial" charset="0"/>
              </a:rPr>
              <a:t>price ÷ average price</a:t>
            </a:r>
          </a:p>
          <a:p>
            <a:pPr marL="0" lvl="1" indent="0">
              <a:spcBef>
                <a:spcPts val="750"/>
              </a:spcBef>
              <a:buNone/>
            </a:pPr>
            <a:r>
              <a:rPr lang="en-US" sz="2800">
                <a:hlinkClick r:id="rId2"/>
              </a:rPr>
              <a:t>http://www.reffonomics.com/workbook/ElasticityLesson/ElasticityLesson.html</a:t>
            </a:r>
            <a:r>
              <a:rPr lang="en-US" sz="2800"/>
              <a:t> (different formula)</a:t>
            </a:r>
          </a:p>
          <a:p>
            <a:pPr marL="0" lvl="1" indent="0">
              <a:spcBef>
                <a:spcPts val="750"/>
              </a:spcBef>
              <a:buNone/>
            </a:pPr>
            <a:r>
              <a:rPr lang="en-US" sz="2800"/>
              <a:t>Virtual Economics</a:t>
            </a:r>
          </a:p>
          <a:p>
            <a:pPr marL="0" indent="0">
              <a:buNone/>
            </a:pPr>
            <a:endParaRPr lang="en-CA"/>
          </a:p>
        </p:txBody>
      </p:sp>
      <p:sp>
        <p:nvSpPr>
          <p:cNvPr id="6" name="Line 4"/>
          <p:cNvSpPr>
            <a:spLocks noChangeShapeType="1"/>
          </p:cNvSpPr>
          <p:nvPr/>
        </p:nvSpPr>
        <p:spPr bwMode="auto">
          <a:xfrm>
            <a:off x="2514600" y="4876800"/>
            <a:ext cx="3733800" cy="0"/>
          </a:xfrm>
          <a:prstGeom prst="line">
            <a:avLst/>
          </a:prstGeom>
          <a:noFill/>
          <a:ln w="12700">
            <a:solidFill>
              <a:schemeClr val="tx1"/>
            </a:solidFill>
            <a:round/>
            <a:headEnd/>
            <a:tailEnd/>
          </a:ln>
        </p:spPr>
        <p:txBody>
          <a:bodyPr/>
          <a:lstStyle/>
          <a:p>
            <a:endParaRPr lang="en-CA"/>
          </a:p>
        </p:txBody>
      </p:sp>
    </p:spTree>
    <p:extLst>
      <p:ext uri="{BB962C8B-B14F-4D97-AF65-F5344CB8AC3E}">
        <p14:creationId xmlns:p14="http://schemas.microsoft.com/office/powerpoint/2010/main" val="345212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childTnLst>
                          </p:cTn>
                        </p:par>
                        <p:par>
                          <p:cTn id="17" fill="hold">
                            <p:stCondLst>
                              <p:cond delay="1000"/>
                            </p:stCondLst>
                            <p:childTnLst>
                              <p:par>
                                <p:cTn id="18" presetID="3" presetClass="entr" presetSubtype="1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par>
                          <p:cTn id="21" fill="hold">
                            <p:stCondLst>
                              <p:cond delay="1500"/>
                            </p:stCondLst>
                            <p:childTnLst>
                              <p:par>
                                <p:cTn id="22" presetID="3" presetClass="entr" presetSubtype="1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linds(horizontal)">
                                      <p:cBhvr>
                                        <p:cTn id="24" dur="500"/>
                                        <p:tgtEl>
                                          <p:spTgt spid="3">
                                            <p:txEl>
                                              <p:pRg st="3" end="3"/>
                                            </p:txEl>
                                          </p:spTgt>
                                        </p:tgtEl>
                                      </p:cBhvr>
                                    </p:animEffect>
                                  </p:childTnLst>
                                </p:cTn>
                              </p:par>
                            </p:childTnLst>
                          </p:cTn>
                        </p:par>
                        <p:par>
                          <p:cTn id="25" fill="hold">
                            <p:stCondLst>
                              <p:cond delay="2000"/>
                            </p:stCondLst>
                            <p:childTnLst>
                              <p:par>
                                <p:cTn id="26" presetID="3" presetClass="entr" presetSubtype="10"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linds(horizontal)">
                                      <p:cBhvr>
                                        <p:cTn id="28" dur="500"/>
                                        <p:tgtEl>
                                          <p:spTgt spid="3">
                                            <p:txEl>
                                              <p:pRg st="4" end="4"/>
                                            </p:txEl>
                                          </p:spTgt>
                                        </p:tgtEl>
                                      </p:cBhvr>
                                    </p:animEffect>
                                  </p:childTnLst>
                                </p:cTn>
                              </p:par>
                            </p:childTnLst>
                          </p:cTn>
                        </p:par>
                        <p:par>
                          <p:cTn id="29" fill="hold">
                            <p:stCondLst>
                              <p:cond delay="2500"/>
                            </p:stCondLst>
                            <p:childTnLst>
                              <p:par>
                                <p:cTn id="30" presetID="3" presetClass="entr" presetSubtype="1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Elasticity and a Linear Demand Curve </a:t>
            </a:r>
            <a:endParaRPr lang="en-CA"/>
          </a:p>
        </p:txBody>
      </p:sp>
      <p:sp>
        <p:nvSpPr>
          <p:cNvPr id="3" name="Content Placeholder 2"/>
          <p:cNvSpPr>
            <a:spLocks noGrp="1"/>
          </p:cNvSpPr>
          <p:nvPr>
            <p:ph idx="1"/>
          </p:nvPr>
        </p:nvSpPr>
        <p:spPr>
          <a:xfrm>
            <a:off x="628650" y="1825625"/>
            <a:ext cx="7886700" cy="4512702"/>
          </a:xfrm>
        </p:spPr>
        <p:txBody>
          <a:bodyPr vert="horz" lIns="91440" tIns="45720" rIns="91440" bIns="45720" rtlCol="0" anchor="t">
            <a:noAutofit/>
          </a:bodyPr>
          <a:lstStyle/>
          <a:p>
            <a:pPr>
              <a:buSzPct val="60000"/>
            </a:pPr>
            <a:r>
              <a:rPr lang="en-US" sz="3200"/>
              <a:t>A linear demand curve has a </a:t>
            </a:r>
            <a:r>
              <a:rPr lang="en-US" sz="3200" u="sng"/>
              <a:t>different price elasticity (e</a:t>
            </a:r>
            <a:r>
              <a:rPr lang="en-US" sz="3200" u="sng" baseline="-25000"/>
              <a:t>d</a:t>
            </a:r>
            <a:r>
              <a:rPr lang="en-US" sz="3200" u="sng"/>
              <a:t>) at every point</a:t>
            </a:r>
            <a:r>
              <a:rPr lang="en-US" sz="3200"/>
              <a:t>.</a:t>
            </a:r>
          </a:p>
          <a:p>
            <a:pPr>
              <a:buSzPct val="60000"/>
            </a:pPr>
            <a:r>
              <a:rPr lang="en-US" sz="3200"/>
              <a:t>At </a:t>
            </a:r>
            <a:r>
              <a:rPr lang="en-US" sz="3200" u="sng"/>
              <a:t>high prices</a:t>
            </a:r>
            <a:r>
              <a:rPr lang="en-US" sz="3200"/>
              <a:t>, the change in Q</a:t>
            </a:r>
            <a:r>
              <a:rPr lang="en-US" sz="3200" baseline="-25000"/>
              <a:t>D</a:t>
            </a:r>
            <a:r>
              <a:rPr lang="en-US" sz="3200"/>
              <a:t> is large relative to average Q</a:t>
            </a:r>
            <a:r>
              <a:rPr lang="en-US" sz="3200" baseline="-25000"/>
              <a:t>D</a:t>
            </a:r>
            <a:r>
              <a:rPr lang="en-US" sz="3200"/>
              <a:t>, while the change in P is smaller at </a:t>
            </a:r>
            <a:r>
              <a:rPr lang="en-US" sz="3200" u="sng"/>
              <a:t>low prices</a:t>
            </a:r>
            <a:r>
              <a:rPr lang="en-US" sz="3200"/>
              <a:t> relative to average P, giving a large e</a:t>
            </a:r>
            <a:r>
              <a:rPr lang="en-US" sz="3200" baseline="-25000"/>
              <a:t>d</a:t>
            </a:r>
            <a:endParaRPr lang="en-US" sz="3200"/>
          </a:p>
          <a:p>
            <a:pPr>
              <a:buSzPct val="60000"/>
            </a:pPr>
            <a:r>
              <a:rPr lang="en-US" sz="3200"/>
              <a:t>At </a:t>
            </a:r>
            <a:r>
              <a:rPr lang="en-US" sz="3200" u="sng"/>
              <a:t>low values of price</a:t>
            </a:r>
            <a:r>
              <a:rPr lang="en-US" sz="3200"/>
              <a:t>, the change in Q</a:t>
            </a:r>
            <a:r>
              <a:rPr lang="en-US" sz="3200" baseline="-25000"/>
              <a:t>D</a:t>
            </a:r>
            <a:r>
              <a:rPr lang="en-US" sz="3200"/>
              <a:t> is small relative to average Q</a:t>
            </a:r>
            <a:r>
              <a:rPr lang="en-US" sz="3200" baseline="-25000"/>
              <a:t>D</a:t>
            </a:r>
            <a:r>
              <a:rPr lang="en-US" sz="3200"/>
              <a:t>, while the change in P is large relative to average P, giving a small e</a:t>
            </a:r>
            <a:r>
              <a:rPr lang="en-US" sz="3200" baseline="-25000"/>
              <a:t>d</a:t>
            </a:r>
            <a:r>
              <a:rPr lang="en-US" sz="3200"/>
              <a:t>. </a:t>
            </a:r>
          </a:p>
          <a:p>
            <a:pPr marL="0" indent="0">
              <a:buNone/>
            </a:pPr>
            <a:endParaRPr lang="en-CA" sz="3600"/>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15</a:t>
            </a:fld>
            <a:endParaRPr lang="en-CA"/>
          </a:p>
        </p:txBody>
      </p:sp>
    </p:spTree>
    <p:extLst>
      <p:ext uri="{BB962C8B-B14F-4D97-AF65-F5344CB8AC3E}">
        <p14:creationId xmlns:p14="http://schemas.microsoft.com/office/powerpoint/2010/main" val="1298298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Freeform 3"/>
          <p:cNvSpPr>
            <a:spLocks/>
          </p:cNvSpPr>
          <p:nvPr/>
        </p:nvSpPr>
        <p:spPr bwMode="auto">
          <a:xfrm>
            <a:off x="5683250" y="5140325"/>
            <a:ext cx="2960688" cy="1588"/>
          </a:xfrm>
          <a:custGeom>
            <a:avLst/>
            <a:gdLst>
              <a:gd name="T0" fmla="*/ 0 w 1865"/>
              <a:gd name="T1" fmla="*/ 0 h 1"/>
              <a:gd name="T2" fmla="*/ 2147483647 w 1865"/>
              <a:gd name="T3" fmla="*/ 0 h 1"/>
              <a:gd name="T4" fmla="*/ 0 60000 65536"/>
              <a:gd name="T5" fmla="*/ 0 60000 65536"/>
              <a:gd name="T6" fmla="*/ 0 w 1865"/>
              <a:gd name="T7" fmla="*/ 0 h 1"/>
              <a:gd name="T8" fmla="*/ 1865 w 1865"/>
              <a:gd name="T9" fmla="*/ 1 h 1"/>
            </a:gdLst>
            <a:ahLst/>
            <a:cxnLst>
              <a:cxn ang="T4">
                <a:pos x="T0" y="T1"/>
              </a:cxn>
              <a:cxn ang="T5">
                <a:pos x="T2" y="T3"/>
              </a:cxn>
            </a:cxnLst>
            <a:rect l="T6" t="T7" r="T8" b="T9"/>
            <a:pathLst>
              <a:path w="1865" h="1">
                <a:moveTo>
                  <a:pt x="0" y="0"/>
                </a:moveTo>
                <a:lnTo>
                  <a:pt x="1865" y="0"/>
                </a:lnTo>
              </a:path>
            </a:pathLst>
          </a:custGeom>
          <a:noFill/>
          <a:ln w="19050">
            <a:solidFill>
              <a:schemeClr val="tx1"/>
            </a:solidFill>
            <a:round/>
            <a:headEnd/>
            <a:tailEnd/>
          </a:ln>
        </p:spPr>
        <p:txBody>
          <a:bodyPr/>
          <a:lstStyle/>
          <a:p>
            <a:endParaRPr lang="en-US"/>
          </a:p>
        </p:txBody>
      </p:sp>
      <p:sp>
        <p:nvSpPr>
          <p:cNvPr id="23557" name="Line 4"/>
          <p:cNvSpPr>
            <a:spLocks noChangeShapeType="1"/>
          </p:cNvSpPr>
          <p:nvPr/>
        </p:nvSpPr>
        <p:spPr bwMode="auto">
          <a:xfrm>
            <a:off x="6300788" y="5153025"/>
            <a:ext cx="0" cy="76200"/>
          </a:xfrm>
          <a:prstGeom prst="line">
            <a:avLst/>
          </a:prstGeom>
          <a:noFill/>
          <a:ln w="19050">
            <a:solidFill>
              <a:schemeClr val="tx1"/>
            </a:solidFill>
            <a:round/>
            <a:headEnd/>
            <a:tailEnd/>
          </a:ln>
        </p:spPr>
        <p:txBody>
          <a:bodyPr/>
          <a:lstStyle/>
          <a:p>
            <a:endParaRPr lang="en-CA"/>
          </a:p>
        </p:txBody>
      </p:sp>
      <p:sp>
        <p:nvSpPr>
          <p:cNvPr id="23558" name="Line 5"/>
          <p:cNvSpPr>
            <a:spLocks noChangeShapeType="1"/>
          </p:cNvSpPr>
          <p:nvPr/>
        </p:nvSpPr>
        <p:spPr bwMode="auto">
          <a:xfrm>
            <a:off x="6848475" y="5148263"/>
            <a:ext cx="0" cy="76200"/>
          </a:xfrm>
          <a:prstGeom prst="line">
            <a:avLst/>
          </a:prstGeom>
          <a:noFill/>
          <a:ln w="19050">
            <a:solidFill>
              <a:schemeClr val="tx1"/>
            </a:solidFill>
            <a:round/>
            <a:headEnd/>
            <a:tailEnd/>
          </a:ln>
        </p:spPr>
        <p:txBody>
          <a:bodyPr/>
          <a:lstStyle/>
          <a:p>
            <a:endParaRPr lang="en-CA"/>
          </a:p>
        </p:txBody>
      </p:sp>
      <p:sp>
        <p:nvSpPr>
          <p:cNvPr id="23559" name="Line 6"/>
          <p:cNvSpPr>
            <a:spLocks noChangeShapeType="1"/>
          </p:cNvSpPr>
          <p:nvPr/>
        </p:nvSpPr>
        <p:spPr bwMode="auto">
          <a:xfrm>
            <a:off x="7400925" y="5153025"/>
            <a:ext cx="0" cy="76200"/>
          </a:xfrm>
          <a:prstGeom prst="line">
            <a:avLst/>
          </a:prstGeom>
          <a:noFill/>
          <a:ln w="19050">
            <a:solidFill>
              <a:schemeClr val="tx1"/>
            </a:solidFill>
            <a:round/>
            <a:headEnd/>
            <a:tailEnd/>
          </a:ln>
        </p:spPr>
        <p:txBody>
          <a:bodyPr/>
          <a:lstStyle/>
          <a:p>
            <a:endParaRPr lang="en-CA"/>
          </a:p>
        </p:txBody>
      </p:sp>
      <p:sp>
        <p:nvSpPr>
          <p:cNvPr id="23560" name="Line 7"/>
          <p:cNvSpPr>
            <a:spLocks noChangeShapeType="1"/>
          </p:cNvSpPr>
          <p:nvPr/>
        </p:nvSpPr>
        <p:spPr bwMode="auto">
          <a:xfrm>
            <a:off x="7958138" y="5148263"/>
            <a:ext cx="0" cy="76200"/>
          </a:xfrm>
          <a:prstGeom prst="line">
            <a:avLst/>
          </a:prstGeom>
          <a:noFill/>
          <a:ln w="19050">
            <a:solidFill>
              <a:schemeClr val="tx1"/>
            </a:solidFill>
            <a:round/>
            <a:headEnd/>
            <a:tailEnd/>
          </a:ln>
        </p:spPr>
        <p:txBody>
          <a:bodyPr/>
          <a:lstStyle/>
          <a:p>
            <a:endParaRPr lang="en-CA"/>
          </a:p>
        </p:txBody>
      </p:sp>
      <p:sp>
        <p:nvSpPr>
          <p:cNvPr id="23561" name="Line 8"/>
          <p:cNvSpPr>
            <a:spLocks noChangeShapeType="1"/>
          </p:cNvSpPr>
          <p:nvPr/>
        </p:nvSpPr>
        <p:spPr bwMode="auto">
          <a:xfrm>
            <a:off x="8482013" y="5143500"/>
            <a:ext cx="0" cy="76200"/>
          </a:xfrm>
          <a:prstGeom prst="line">
            <a:avLst/>
          </a:prstGeom>
          <a:noFill/>
          <a:ln w="19050">
            <a:solidFill>
              <a:schemeClr val="tx1"/>
            </a:solidFill>
            <a:round/>
            <a:headEnd/>
            <a:tailEnd/>
          </a:ln>
        </p:spPr>
        <p:txBody>
          <a:bodyPr/>
          <a:lstStyle/>
          <a:p>
            <a:endParaRPr lang="en-CA"/>
          </a:p>
        </p:txBody>
      </p:sp>
      <p:sp>
        <p:nvSpPr>
          <p:cNvPr id="23562" name="Text Box 9"/>
          <p:cNvSpPr txBox="1">
            <a:spLocks noChangeArrowheads="1"/>
          </p:cNvSpPr>
          <p:nvPr/>
        </p:nvSpPr>
        <p:spPr bwMode="auto">
          <a:xfrm>
            <a:off x="5510213" y="5224463"/>
            <a:ext cx="98425" cy="212725"/>
          </a:xfrm>
          <a:prstGeom prst="rect">
            <a:avLst/>
          </a:prstGeom>
          <a:noFill/>
          <a:ln w="12700">
            <a:noFill/>
            <a:miter lim="800000"/>
            <a:headEnd/>
            <a:tailEnd/>
          </a:ln>
        </p:spPr>
        <p:txBody>
          <a:bodyPr wrap="none" lIns="0" tIns="0" rIns="0" bIns="0" anchor="ctr">
            <a:spAutoFit/>
          </a:bodyPr>
          <a:lstStyle/>
          <a:p>
            <a:pPr eaLnBrk="0" hangingPunct="0"/>
            <a:r>
              <a:rPr lang="en-US" sz="1400" b="1"/>
              <a:t>0</a:t>
            </a:r>
          </a:p>
        </p:txBody>
      </p:sp>
      <p:sp>
        <p:nvSpPr>
          <p:cNvPr id="23563" name="Text Box 10"/>
          <p:cNvSpPr txBox="1">
            <a:spLocks noChangeArrowheads="1"/>
          </p:cNvSpPr>
          <p:nvPr/>
        </p:nvSpPr>
        <p:spPr bwMode="auto">
          <a:xfrm>
            <a:off x="6180138" y="5259388"/>
            <a:ext cx="244475" cy="212725"/>
          </a:xfrm>
          <a:prstGeom prst="rect">
            <a:avLst/>
          </a:prstGeom>
          <a:noFill/>
          <a:ln w="12700">
            <a:noFill/>
            <a:miter lim="800000"/>
            <a:headEnd/>
            <a:tailEnd/>
          </a:ln>
        </p:spPr>
        <p:txBody>
          <a:bodyPr lIns="0" tIns="0" rIns="0" bIns="0" anchor="ctr">
            <a:spAutoFit/>
          </a:bodyPr>
          <a:lstStyle/>
          <a:p>
            <a:pPr eaLnBrk="0" hangingPunct="0"/>
            <a:r>
              <a:rPr lang="en-US" sz="1400" b="1"/>
              <a:t> 1</a:t>
            </a:r>
          </a:p>
        </p:txBody>
      </p:sp>
      <p:sp>
        <p:nvSpPr>
          <p:cNvPr id="23564" name="Text Box 11"/>
          <p:cNvSpPr txBox="1">
            <a:spLocks noChangeArrowheads="1"/>
          </p:cNvSpPr>
          <p:nvPr/>
        </p:nvSpPr>
        <p:spPr bwMode="auto">
          <a:xfrm>
            <a:off x="6805613" y="5257800"/>
            <a:ext cx="98425" cy="212725"/>
          </a:xfrm>
          <a:prstGeom prst="rect">
            <a:avLst/>
          </a:prstGeom>
          <a:noFill/>
          <a:ln w="12700">
            <a:noFill/>
            <a:miter lim="800000"/>
            <a:headEnd/>
            <a:tailEnd/>
          </a:ln>
        </p:spPr>
        <p:txBody>
          <a:bodyPr wrap="none" lIns="0" tIns="0" rIns="0" bIns="0" anchor="ctr">
            <a:spAutoFit/>
          </a:bodyPr>
          <a:lstStyle/>
          <a:p>
            <a:pPr eaLnBrk="0" hangingPunct="0"/>
            <a:r>
              <a:rPr lang="en-US" sz="1400" b="1"/>
              <a:t>2</a:t>
            </a:r>
          </a:p>
        </p:txBody>
      </p:sp>
      <p:sp>
        <p:nvSpPr>
          <p:cNvPr id="23565" name="Text Box 12"/>
          <p:cNvSpPr txBox="1">
            <a:spLocks noChangeArrowheads="1"/>
          </p:cNvSpPr>
          <p:nvPr/>
        </p:nvSpPr>
        <p:spPr bwMode="auto">
          <a:xfrm>
            <a:off x="7339013" y="5257800"/>
            <a:ext cx="130175" cy="212725"/>
          </a:xfrm>
          <a:prstGeom prst="rect">
            <a:avLst/>
          </a:prstGeom>
          <a:noFill/>
          <a:ln w="12700">
            <a:noFill/>
            <a:miter lim="800000"/>
            <a:headEnd/>
            <a:tailEnd/>
          </a:ln>
        </p:spPr>
        <p:txBody>
          <a:bodyPr lIns="0" tIns="0" rIns="0" bIns="0" anchor="ctr">
            <a:spAutoFit/>
          </a:bodyPr>
          <a:lstStyle/>
          <a:p>
            <a:pPr eaLnBrk="0" hangingPunct="0"/>
            <a:r>
              <a:rPr lang="en-US" sz="1400" b="1"/>
              <a:t>3</a:t>
            </a:r>
          </a:p>
        </p:txBody>
      </p:sp>
      <p:sp>
        <p:nvSpPr>
          <p:cNvPr id="23566" name="Text Box 13"/>
          <p:cNvSpPr txBox="1">
            <a:spLocks noChangeArrowheads="1"/>
          </p:cNvSpPr>
          <p:nvPr/>
        </p:nvSpPr>
        <p:spPr bwMode="auto">
          <a:xfrm>
            <a:off x="6099175" y="5607050"/>
            <a:ext cx="1919288" cy="488950"/>
          </a:xfrm>
          <a:prstGeom prst="rect">
            <a:avLst/>
          </a:prstGeom>
          <a:noFill/>
          <a:ln w="12700">
            <a:noFill/>
            <a:miter lim="800000"/>
            <a:headEnd/>
            <a:tailEnd/>
          </a:ln>
        </p:spPr>
        <p:txBody>
          <a:bodyPr wrap="none" lIns="0" tIns="0" rIns="0" bIns="0">
            <a:spAutoFit/>
          </a:bodyPr>
          <a:lstStyle/>
          <a:p>
            <a:pPr algn="ctr" eaLnBrk="0" hangingPunct="0"/>
            <a:r>
              <a:rPr lang="en-US" sz="1600" b="1"/>
              <a:t>Quantity Demanded</a:t>
            </a:r>
          </a:p>
          <a:p>
            <a:pPr algn="ctr" eaLnBrk="0" hangingPunct="0"/>
            <a:r>
              <a:rPr lang="en-US" sz="1600" b="1"/>
              <a:t>(millions of sodas)</a:t>
            </a:r>
          </a:p>
        </p:txBody>
      </p:sp>
      <p:sp>
        <p:nvSpPr>
          <p:cNvPr id="23567" name="Text Box 14"/>
          <p:cNvSpPr txBox="1">
            <a:spLocks noChangeArrowheads="1"/>
          </p:cNvSpPr>
          <p:nvPr/>
        </p:nvSpPr>
        <p:spPr bwMode="auto">
          <a:xfrm>
            <a:off x="5343525" y="1959770"/>
            <a:ext cx="3138488" cy="244475"/>
          </a:xfrm>
          <a:prstGeom prst="rect">
            <a:avLst/>
          </a:prstGeom>
          <a:noFill/>
          <a:ln w="12700">
            <a:noFill/>
            <a:miter lim="800000"/>
            <a:headEnd/>
            <a:tailEnd/>
          </a:ln>
        </p:spPr>
        <p:txBody>
          <a:bodyPr wrap="none" lIns="0" tIns="0" rIns="0" bIns="0">
            <a:spAutoFit/>
          </a:bodyPr>
          <a:lstStyle/>
          <a:p>
            <a:pPr algn="ctr" eaLnBrk="0" hangingPunct="0"/>
            <a:r>
              <a:rPr lang="en-US" sz="1600" b="1"/>
              <a:t>Market Demand Curve for Sodas</a:t>
            </a:r>
          </a:p>
        </p:txBody>
      </p:sp>
      <p:sp>
        <p:nvSpPr>
          <p:cNvPr id="23568" name="Text Box 15"/>
          <p:cNvSpPr txBox="1">
            <a:spLocks noChangeArrowheads="1"/>
          </p:cNvSpPr>
          <p:nvPr/>
        </p:nvSpPr>
        <p:spPr bwMode="auto">
          <a:xfrm rot="-5400000">
            <a:off x="4321969" y="3702844"/>
            <a:ext cx="1706563" cy="244475"/>
          </a:xfrm>
          <a:prstGeom prst="rect">
            <a:avLst/>
          </a:prstGeom>
          <a:noFill/>
          <a:ln w="12700">
            <a:noFill/>
            <a:miter lim="800000"/>
            <a:headEnd/>
            <a:tailEnd/>
          </a:ln>
        </p:spPr>
        <p:txBody>
          <a:bodyPr wrap="none" lIns="0" tIns="0" rIns="0" bIns="0">
            <a:spAutoFit/>
          </a:bodyPr>
          <a:lstStyle/>
          <a:p>
            <a:pPr algn="ctr" eaLnBrk="0" hangingPunct="0"/>
            <a:r>
              <a:rPr lang="en-US" sz="1600" b="1"/>
              <a:t>Price ($ per soda)</a:t>
            </a:r>
          </a:p>
        </p:txBody>
      </p:sp>
      <p:sp>
        <p:nvSpPr>
          <p:cNvPr id="23569" name="Line 16"/>
          <p:cNvSpPr>
            <a:spLocks noChangeShapeType="1"/>
          </p:cNvSpPr>
          <p:nvPr/>
        </p:nvSpPr>
        <p:spPr bwMode="auto">
          <a:xfrm flipH="1">
            <a:off x="5667375" y="4659313"/>
            <a:ext cx="76200" cy="0"/>
          </a:xfrm>
          <a:prstGeom prst="line">
            <a:avLst/>
          </a:prstGeom>
          <a:noFill/>
          <a:ln w="19050">
            <a:solidFill>
              <a:schemeClr val="tx1"/>
            </a:solidFill>
            <a:round/>
            <a:headEnd/>
            <a:tailEnd/>
          </a:ln>
        </p:spPr>
        <p:txBody>
          <a:bodyPr/>
          <a:lstStyle/>
          <a:p>
            <a:endParaRPr lang="en-CA"/>
          </a:p>
        </p:txBody>
      </p:sp>
      <p:sp>
        <p:nvSpPr>
          <p:cNvPr id="23570" name="Line 17"/>
          <p:cNvSpPr>
            <a:spLocks noChangeShapeType="1"/>
          </p:cNvSpPr>
          <p:nvPr/>
        </p:nvSpPr>
        <p:spPr bwMode="auto">
          <a:xfrm flipH="1">
            <a:off x="5667375" y="4127500"/>
            <a:ext cx="76200" cy="0"/>
          </a:xfrm>
          <a:prstGeom prst="line">
            <a:avLst/>
          </a:prstGeom>
          <a:noFill/>
          <a:ln w="19050">
            <a:solidFill>
              <a:schemeClr val="tx1"/>
            </a:solidFill>
            <a:round/>
            <a:headEnd/>
            <a:tailEnd/>
          </a:ln>
        </p:spPr>
        <p:txBody>
          <a:bodyPr/>
          <a:lstStyle/>
          <a:p>
            <a:endParaRPr lang="en-CA"/>
          </a:p>
        </p:txBody>
      </p:sp>
      <p:sp>
        <p:nvSpPr>
          <p:cNvPr id="23571" name="Line 18"/>
          <p:cNvSpPr>
            <a:spLocks noChangeShapeType="1"/>
          </p:cNvSpPr>
          <p:nvPr/>
        </p:nvSpPr>
        <p:spPr bwMode="auto">
          <a:xfrm flipH="1">
            <a:off x="5662613" y="3609975"/>
            <a:ext cx="76200" cy="0"/>
          </a:xfrm>
          <a:prstGeom prst="line">
            <a:avLst/>
          </a:prstGeom>
          <a:noFill/>
          <a:ln w="19050">
            <a:solidFill>
              <a:schemeClr val="tx1"/>
            </a:solidFill>
            <a:round/>
            <a:headEnd/>
            <a:tailEnd/>
          </a:ln>
        </p:spPr>
        <p:txBody>
          <a:bodyPr/>
          <a:lstStyle/>
          <a:p>
            <a:endParaRPr lang="en-CA"/>
          </a:p>
        </p:txBody>
      </p:sp>
      <p:sp>
        <p:nvSpPr>
          <p:cNvPr id="23572" name="Line 19"/>
          <p:cNvSpPr>
            <a:spLocks noChangeShapeType="1"/>
          </p:cNvSpPr>
          <p:nvPr/>
        </p:nvSpPr>
        <p:spPr bwMode="auto">
          <a:xfrm flipH="1">
            <a:off x="5662613" y="3109913"/>
            <a:ext cx="76200" cy="0"/>
          </a:xfrm>
          <a:prstGeom prst="line">
            <a:avLst/>
          </a:prstGeom>
          <a:noFill/>
          <a:ln w="19050">
            <a:solidFill>
              <a:schemeClr val="tx1"/>
            </a:solidFill>
            <a:round/>
            <a:headEnd/>
            <a:tailEnd/>
          </a:ln>
        </p:spPr>
        <p:txBody>
          <a:bodyPr/>
          <a:lstStyle/>
          <a:p>
            <a:endParaRPr lang="en-CA"/>
          </a:p>
        </p:txBody>
      </p:sp>
      <p:sp>
        <p:nvSpPr>
          <p:cNvPr id="23573" name="Text Box 20"/>
          <p:cNvSpPr txBox="1">
            <a:spLocks noChangeArrowheads="1"/>
          </p:cNvSpPr>
          <p:nvPr/>
        </p:nvSpPr>
        <p:spPr bwMode="auto">
          <a:xfrm>
            <a:off x="5489575" y="4552950"/>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1</a:t>
            </a:r>
          </a:p>
        </p:txBody>
      </p:sp>
      <p:sp>
        <p:nvSpPr>
          <p:cNvPr id="23574" name="Text Box 21"/>
          <p:cNvSpPr txBox="1">
            <a:spLocks noChangeArrowheads="1"/>
          </p:cNvSpPr>
          <p:nvPr/>
        </p:nvSpPr>
        <p:spPr bwMode="auto">
          <a:xfrm>
            <a:off x="5357813" y="4038600"/>
            <a:ext cx="196850" cy="212725"/>
          </a:xfrm>
          <a:prstGeom prst="rect">
            <a:avLst/>
          </a:prstGeom>
          <a:noFill/>
          <a:ln w="12700">
            <a:noFill/>
            <a:miter lim="800000"/>
            <a:headEnd/>
            <a:tailEnd/>
          </a:ln>
        </p:spPr>
        <p:txBody>
          <a:bodyPr wrap="none" lIns="0" tIns="0" rIns="0" bIns="0">
            <a:spAutoFit/>
          </a:bodyPr>
          <a:lstStyle/>
          <a:p>
            <a:pPr algn="r" eaLnBrk="0" hangingPunct="0"/>
            <a:r>
              <a:rPr lang="en-US" sz="1400" b="1"/>
              <a:t>  2</a:t>
            </a:r>
          </a:p>
        </p:txBody>
      </p:sp>
      <p:sp>
        <p:nvSpPr>
          <p:cNvPr id="23575" name="Text Box 22"/>
          <p:cNvSpPr txBox="1">
            <a:spLocks noChangeArrowheads="1"/>
          </p:cNvSpPr>
          <p:nvPr/>
        </p:nvSpPr>
        <p:spPr bwMode="auto">
          <a:xfrm>
            <a:off x="5484813" y="3500438"/>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3</a:t>
            </a:r>
          </a:p>
        </p:txBody>
      </p:sp>
      <p:sp>
        <p:nvSpPr>
          <p:cNvPr id="23576" name="Text Box 23"/>
          <p:cNvSpPr txBox="1">
            <a:spLocks noChangeArrowheads="1"/>
          </p:cNvSpPr>
          <p:nvPr/>
        </p:nvSpPr>
        <p:spPr bwMode="auto">
          <a:xfrm>
            <a:off x="5489575" y="3009900"/>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4</a:t>
            </a:r>
          </a:p>
        </p:txBody>
      </p:sp>
      <p:sp>
        <p:nvSpPr>
          <p:cNvPr id="23577" name="Freeform 24"/>
          <p:cNvSpPr>
            <a:spLocks/>
          </p:cNvSpPr>
          <p:nvPr/>
        </p:nvSpPr>
        <p:spPr bwMode="auto">
          <a:xfrm>
            <a:off x="5741988" y="2474913"/>
            <a:ext cx="1587" cy="2778125"/>
          </a:xfrm>
          <a:custGeom>
            <a:avLst/>
            <a:gdLst>
              <a:gd name="T0" fmla="*/ 2147483647 w 1"/>
              <a:gd name="T1" fmla="*/ 2147483647 h 1750"/>
              <a:gd name="T2" fmla="*/ 0 w 1"/>
              <a:gd name="T3" fmla="*/ 0 h 1750"/>
              <a:gd name="T4" fmla="*/ 0 60000 65536"/>
              <a:gd name="T5" fmla="*/ 0 60000 65536"/>
              <a:gd name="T6" fmla="*/ 0 w 1"/>
              <a:gd name="T7" fmla="*/ 0 h 1750"/>
              <a:gd name="T8" fmla="*/ 1 w 1"/>
              <a:gd name="T9" fmla="*/ 1750 h 1750"/>
            </a:gdLst>
            <a:ahLst/>
            <a:cxnLst>
              <a:cxn ang="T4">
                <a:pos x="T0" y="T1"/>
              </a:cxn>
              <a:cxn ang="T5">
                <a:pos x="T2" y="T3"/>
              </a:cxn>
            </a:cxnLst>
            <a:rect l="T6" t="T7" r="T8" b="T9"/>
            <a:pathLst>
              <a:path w="1" h="1750">
                <a:moveTo>
                  <a:pt x="1" y="1750"/>
                </a:moveTo>
                <a:lnTo>
                  <a:pt x="0" y="0"/>
                </a:lnTo>
              </a:path>
            </a:pathLst>
          </a:custGeom>
          <a:noFill/>
          <a:ln w="19050">
            <a:solidFill>
              <a:schemeClr val="tx1"/>
            </a:solidFill>
            <a:round/>
            <a:headEnd/>
            <a:tailEnd/>
          </a:ln>
        </p:spPr>
        <p:txBody>
          <a:bodyPr/>
          <a:lstStyle/>
          <a:p>
            <a:endParaRPr lang="en-US"/>
          </a:p>
        </p:txBody>
      </p:sp>
      <p:sp>
        <p:nvSpPr>
          <p:cNvPr id="23578" name="Text Box 25"/>
          <p:cNvSpPr txBox="1">
            <a:spLocks noChangeArrowheads="1"/>
          </p:cNvSpPr>
          <p:nvPr/>
        </p:nvSpPr>
        <p:spPr bwMode="auto">
          <a:xfrm>
            <a:off x="8432800" y="5257800"/>
            <a:ext cx="152400" cy="212725"/>
          </a:xfrm>
          <a:prstGeom prst="rect">
            <a:avLst/>
          </a:prstGeom>
          <a:noFill/>
          <a:ln w="12700">
            <a:noFill/>
            <a:miter lim="800000"/>
            <a:headEnd/>
            <a:tailEnd/>
          </a:ln>
        </p:spPr>
        <p:txBody>
          <a:bodyPr lIns="0" tIns="0" rIns="0" bIns="0">
            <a:spAutoFit/>
          </a:bodyPr>
          <a:lstStyle/>
          <a:p>
            <a:pPr eaLnBrk="0" hangingPunct="0"/>
            <a:r>
              <a:rPr lang="en-US" sz="1400" b="1"/>
              <a:t>5</a:t>
            </a:r>
          </a:p>
        </p:txBody>
      </p:sp>
      <p:sp>
        <p:nvSpPr>
          <p:cNvPr id="23579" name="Text Box 26"/>
          <p:cNvSpPr txBox="1">
            <a:spLocks noChangeArrowheads="1"/>
          </p:cNvSpPr>
          <p:nvPr/>
        </p:nvSpPr>
        <p:spPr bwMode="auto">
          <a:xfrm>
            <a:off x="1384300" y="2209800"/>
            <a:ext cx="2584450" cy="488950"/>
          </a:xfrm>
          <a:prstGeom prst="rect">
            <a:avLst/>
          </a:prstGeom>
          <a:noFill/>
          <a:ln w="12700">
            <a:noFill/>
            <a:miter lim="800000"/>
            <a:headEnd/>
            <a:tailEnd/>
          </a:ln>
        </p:spPr>
        <p:txBody>
          <a:bodyPr wrap="none" lIns="0" tIns="0" rIns="0" bIns="0">
            <a:spAutoFit/>
          </a:bodyPr>
          <a:lstStyle/>
          <a:p>
            <a:pPr algn="ctr" eaLnBrk="0" hangingPunct="0"/>
            <a:r>
              <a:rPr lang="en-US" sz="1600" b="1"/>
              <a:t>Market Demand Schedules</a:t>
            </a:r>
          </a:p>
          <a:p>
            <a:pPr algn="ctr" eaLnBrk="0" hangingPunct="0"/>
            <a:r>
              <a:rPr lang="en-US" sz="1600" b="1"/>
              <a:t>for Sodas</a:t>
            </a:r>
          </a:p>
        </p:txBody>
      </p:sp>
      <p:sp>
        <p:nvSpPr>
          <p:cNvPr id="31771" name="Text Box 27"/>
          <p:cNvSpPr txBox="1">
            <a:spLocks noChangeArrowheads="1"/>
          </p:cNvSpPr>
          <p:nvPr/>
        </p:nvSpPr>
        <p:spPr bwMode="auto">
          <a:xfrm>
            <a:off x="1143000" y="3946525"/>
            <a:ext cx="533400" cy="1600200"/>
          </a:xfrm>
          <a:prstGeom prst="rect">
            <a:avLst/>
          </a:prstGeom>
          <a:noFill/>
          <a:ln w="12700">
            <a:noFill/>
            <a:miter lim="800000"/>
            <a:headEnd/>
            <a:tailEnd/>
          </a:ln>
        </p:spPr>
        <p:txBody>
          <a:bodyPr lIns="0" tIns="0" rIns="0" bIns="0">
            <a:spAutoFit/>
          </a:bodyPr>
          <a:lstStyle/>
          <a:p>
            <a:pPr algn="ctr" eaLnBrk="0" hangingPunct="0">
              <a:lnSpc>
                <a:spcPct val="125000"/>
              </a:lnSpc>
            </a:pPr>
            <a:r>
              <a:rPr lang="en-US" sz="1400" b="1"/>
              <a:t>5</a:t>
            </a:r>
          </a:p>
          <a:p>
            <a:pPr algn="ctr" eaLnBrk="0" hangingPunct="0">
              <a:lnSpc>
                <a:spcPct val="125000"/>
              </a:lnSpc>
            </a:pPr>
            <a:r>
              <a:rPr lang="en-US" sz="1400" b="1"/>
              <a:t>4</a:t>
            </a:r>
          </a:p>
          <a:p>
            <a:pPr algn="ctr" eaLnBrk="0" hangingPunct="0">
              <a:lnSpc>
                <a:spcPct val="125000"/>
              </a:lnSpc>
            </a:pPr>
            <a:r>
              <a:rPr lang="en-US" sz="1400" b="1"/>
              <a:t>3</a:t>
            </a:r>
          </a:p>
          <a:p>
            <a:pPr algn="ctr" eaLnBrk="0" hangingPunct="0">
              <a:lnSpc>
                <a:spcPct val="125000"/>
              </a:lnSpc>
            </a:pPr>
            <a:r>
              <a:rPr lang="en-US" sz="1400" b="1"/>
              <a:t>2</a:t>
            </a:r>
          </a:p>
          <a:p>
            <a:pPr algn="ctr" eaLnBrk="0" hangingPunct="0">
              <a:lnSpc>
                <a:spcPct val="125000"/>
              </a:lnSpc>
            </a:pPr>
            <a:r>
              <a:rPr lang="en-US" sz="1400" b="1"/>
              <a:t>1</a:t>
            </a:r>
          </a:p>
          <a:p>
            <a:pPr algn="ctr" eaLnBrk="0" hangingPunct="0">
              <a:lnSpc>
                <a:spcPct val="125000"/>
              </a:lnSpc>
            </a:pPr>
            <a:r>
              <a:rPr lang="en-US" sz="1400" b="1"/>
              <a:t>0</a:t>
            </a:r>
          </a:p>
        </p:txBody>
      </p:sp>
      <p:sp>
        <p:nvSpPr>
          <p:cNvPr id="31772" name="Text Box 28"/>
          <p:cNvSpPr txBox="1">
            <a:spLocks noChangeArrowheads="1"/>
          </p:cNvSpPr>
          <p:nvPr/>
        </p:nvSpPr>
        <p:spPr bwMode="auto">
          <a:xfrm>
            <a:off x="2470150" y="3952875"/>
            <a:ext cx="304800" cy="1600200"/>
          </a:xfrm>
          <a:prstGeom prst="rect">
            <a:avLst/>
          </a:prstGeom>
          <a:noFill/>
          <a:ln w="12700">
            <a:noFill/>
            <a:miter lim="800000"/>
            <a:headEnd/>
            <a:tailEnd/>
          </a:ln>
        </p:spPr>
        <p:txBody>
          <a:bodyPr lIns="0" tIns="0" rIns="0" bIns="0">
            <a:spAutoFit/>
          </a:bodyPr>
          <a:lstStyle/>
          <a:p>
            <a:pPr algn="ctr" eaLnBrk="0" hangingPunct="0">
              <a:lnSpc>
                <a:spcPct val="125000"/>
              </a:lnSpc>
            </a:pPr>
            <a:r>
              <a:rPr lang="en-US" sz="1400" b="1"/>
              <a:t>0</a:t>
            </a:r>
          </a:p>
          <a:p>
            <a:pPr algn="ctr" eaLnBrk="0" hangingPunct="0">
              <a:lnSpc>
                <a:spcPct val="125000"/>
              </a:lnSpc>
            </a:pPr>
            <a:r>
              <a:rPr lang="en-US" sz="1400" b="1"/>
              <a:t>1</a:t>
            </a:r>
          </a:p>
          <a:p>
            <a:pPr algn="ctr" eaLnBrk="0" hangingPunct="0">
              <a:lnSpc>
                <a:spcPct val="125000"/>
              </a:lnSpc>
            </a:pPr>
            <a:r>
              <a:rPr lang="en-US" sz="1400" b="1"/>
              <a:t>2</a:t>
            </a:r>
          </a:p>
          <a:p>
            <a:pPr algn="ctr" eaLnBrk="0" hangingPunct="0">
              <a:lnSpc>
                <a:spcPct val="125000"/>
              </a:lnSpc>
            </a:pPr>
            <a:r>
              <a:rPr lang="en-US" sz="1400" b="1"/>
              <a:t>3</a:t>
            </a:r>
          </a:p>
          <a:p>
            <a:pPr algn="ctr" eaLnBrk="0" hangingPunct="0">
              <a:lnSpc>
                <a:spcPct val="125000"/>
              </a:lnSpc>
            </a:pPr>
            <a:r>
              <a:rPr lang="en-US" sz="1400" b="1"/>
              <a:t>4</a:t>
            </a:r>
          </a:p>
          <a:p>
            <a:pPr algn="ctr" eaLnBrk="0" hangingPunct="0">
              <a:lnSpc>
                <a:spcPct val="125000"/>
              </a:lnSpc>
            </a:pPr>
            <a:r>
              <a:rPr lang="en-US" sz="1400" b="1"/>
              <a:t>5</a:t>
            </a:r>
          </a:p>
        </p:txBody>
      </p:sp>
      <p:sp>
        <p:nvSpPr>
          <p:cNvPr id="31773" name="Text Box 29"/>
          <p:cNvSpPr txBox="1">
            <a:spLocks noChangeArrowheads="1"/>
          </p:cNvSpPr>
          <p:nvPr/>
        </p:nvSpPr>
        <p:spPr bwMode="auto">
          <a:xfrm>
            <a:off x="3533775" y="4102100"/>
            <a:ext cx="512763" cy="1333500"/>
          </a:xfrm>
          <a:prstGeom prst="rect">
            <a:avLst/>
          </a:prstGeom>
          <a:noFill/>
          <a:ln w="12700">
            <a:noFill/>
            <a:miter lim="800000"/>
            <a:headEnd/>
            <a:tailEnd/>
          </a:ln>
        </p:spPr>
        <p:txBody>
          <a:bodyPr lIns="0" tIns="0" rIns="0" bIns="0">
            <a:spAutoFit/>
          </a:bodyPr>
          <a:lstStyle/>
          <a:p>
            <a:pPr algn="r" eaLnBrk="0" hangingPunct="0">
              <a:lnSpc>
                <a:spcPct val="125000"/>
              </a:lnSpc>
            </a:pPr>
            <a:r>
              <a:rPr lang="en-US" sz="1400" b="1"/>
              <a:t>  9.00</a:t>
            </a:r>
          </a:p>
          <a:p>
            <a:pPr algn="r" eaLnBrk="0" hangingPunct="0">
              <a:lnSpc>
                <a:spcPct val="125000"/>
              </a:lnSpc>
            </a:pPr>
            <a:r>
              <a:rPr lang="en-US" sz="1400" b="1"/>
              <a:t>2.33</a:t>
            </a:r>
          </a:p>
          <a:p>
            <a:pPr algn="r" eaLnBrk="0" hangingPunct="0">
              <a:lnSpc>
                <a:spcPct val="125000"/>
              </a:lnSpc>
            </a:pPr>
            <a:r>
              <a:rPr lang="en-US" sz="1400" b="1"/>
              <a:t>1.00</a:t>
            </a:r>
          </a:p>
          <a:p>
            <a:pPr algn="r" eaLnBrk="0" hangingPunct="0">
              <a:lnSpc>
                <a:spcPct val="125000"/>
              </a:lnSpc>
            </a:pPr>
            <a:r>
              <a:rPr lang="en-US" sz="1400" b="1"/>
              <a:t>0.43</a:t>
            </a:r>
          </a:p>
          <a:p>
            <a:pPr algn="r" eaLnBrk="0" hangingPunct="0">
              <a:lnSpc>
                <a:spcPct val="125000"/>
              </a:lnSpc>
            </a:pPr>
            <a:r>
              <a:rPr lang="en-US" sz="1400" b="1"/>
              <a:t>0.11</a:t>
            </a:r>
          </a:p>
        </p:txBody>
      </p:sp>
      <p:sp>
        <p:nvSpPr>
          <p:cNvPr id="23583" name="Text Box 30"/>
          <p:cNvSpPr txBox="1">
            <a:spLocks noChangeArrowheads="1"/>
          </p:cNvSpPr>
          <p:nvPr/>
        </p:nvSpPr>
        <p:spPr bwMode="auto">
          <a:xfrm>
            <a:off x="1143000" y="2944813"/>
            <a:ext cx="673100" cy="850900"/>
          </a:xfrm>
          <a:prstGeom prst="rect">
            <a:avLst/>
          </a:prstGeom>
          <a:noFill/>
          <a:ln w="12700">
            <a:noFill/>
            <a:miter lim="800000"/>
            <a:headEnd/>
            <a:tailEnd/>
          </a:ln>
        </p:spPr>
        <p:txBody>
          <a:bodyPr lIns="0" tIns="0" rIns="0" bIns="0">
            <a:spAutoFit/>
          </a:bodyPr>
          <a:lstStyle/>
          <a:p>
            <a:pPr algn="ctr" eaLnBrk="0" hangingPunct="0"/>
            <a:r>
              <a:rPr lang="en-US" sz="1400" b="1"/>
              <a:t>Price</a:t>
            </a:r>
          </a:p>
          <a:p>
            <a:pPr algn="ctr" eaLnBrk="0" hangingPunct="0"/>
            <a:endParaRPr lang="en-US" sz="1400" b="1"/>
          </a:p>
          <a:p>
            <a:pPr algn="ctr" eaLnBrk="0" hangingPunct="0"/>
            <a:r>
              <a:rPr lang="en-US" sz="1400" b="1"/>
              <a:t>($ per soda)</a:t>
            </a:r>
          </a:p>
        </p:txBody>
      </p:sp>
      <p:sp>
        <p:nvSpPr>
          <p:cNvPr id="23584" name="Text Box 31"/>
          <p:cNvSpPr txBox="1">
            <a:spLocks noChangeArrowheads="1"/>
          </p:cNvSpPr>
          <p:nvPr/>
        </p:nvSpPr>
        <p:spPr bwMode="auto">
          <a:xfrm>
            <a:off x="7900988" y="5257800"/>
            <a:ext cx="98425" cy="212725"/>
          </a:xfrm>
          <a:prstGeom prst="rect">
            <a:avLst/>
          </a:prstGeom>
          <a:noFill/>
          <a:ln w="12700">
            <a:noFill/>
            <a:miter lim="800000"/>
            <a:headEnd/>
            <a:tailEnd/>
          </a:ln>
        </p:spPr>
        <p:txBody>
          <a:bodyPr wrap="none" lIns="0" tIns="0" rIns="0" bIns="0">
            <a:spAutoFit/>
          </a:bodyPr>
          <a:lstStyle/>
          <a:p>
            <a:pPr eaLnBrk="0" hangingPunct="0"/>
            <a:r>
              <a:rPr lang="en-US" sz="1400" b="1"/>
              <a:t>4</a:t>
            </a:r>
          </a:p>
        </p:txBody>
      </p:sp>
      <p:sp>
        <p:nvSpPr>
          <p:cNvPr id="23585" name="Rectangle 32"/>
          <p:cNvSpPr>
            <a:spLocks noChangeArrowheads="1"/>
          </p:cNvSpPr>
          <p:nvPr/>
        </p:nvSpPr>
        <p:spPr bwMode="auto">
          <a:xfrm>
            <a:off x="3319463" y="2898775"/>
            <a:ext cx="1100137" cy="942975"/>
          </a:xfrm>
          <a:prstGeom prst="rect">
            <a:avLst/>
          </a:prstGeom>
          <a:noFill/>
          <a:ln w="12700">
            <a:noFill/>
            <a:miter lim="800000"/>
            <a:headEnd/>
            <a:tailEnd/>
          </a:ln>
        </p:spPr>
        <p:txBody>
          <a:bodyPr wrap="none">
            <a:spAutoFit/>
          </a:bodyPr>
          <a:lstStyle/>
          <a:p>
            <a:pPr algn="ctr" eaLnBrk="0" hangingPunct="0"/>
            <a:r>
              <a:rPr lang="en-US" sz="1400" b="1"/>
              <a:t>Price</a:t>
            </a:r>
          </a:p>
          <a:p>
            <a:pPr algn="ctr" eaLnBrk="0" hangingPunct="0"/>
            <a:r>
              <a:rPr lang="en-US" sz="1400" b="1"/>
              <a:t>Elasticity</a:t>
            </a:r>
          </a:p>
          <a:p>
            <a:pPr algn="ctr" eaLnBrk="0" hangingPunct="0"/>
            <a:r>
              <a:rPr lang="en-US" sz="1400" b="1"/>
              <a:t>of Demand</a:t>
            </a:r>
          </a:p>
          <a:p>
            <a:pPr algn="ctr" eaLnBrk="0" hangingPunct="0"/>
            <a:r>
              <a:rPr lang="en-US" sz="1400" b="1"/>
              <a:t>(e</a:t>
            </a:r>
            <a:r>
              <a:rPr lang="en-US" sz="1400" b="1" baseline="-25000"/>
              <a:t>d</a:t>
            </a:r>
            <a:r>
              <a:rPr lang="en-US" sz="1400" b="1"/>
              <a:t>)</a:t>
            </a:r>
          </a:p>
        </p:txBody>
      </p:sp>
      <p:sp>
        <p:nvSpPr>
          <p:cNvPr id="23586" name="Rectangle 33"/>
          <p:cNvSpPr>
            <a:spLocks noChangeArrowheads="1"/>
          </p:cNvSpPr>
          <p:nvPr/>
        </p:nvSpPr>
        <p:spPr bwMode="auto">
          <a:xfrm>
            <a:off x="1797050" y="2898775"/>
            <a:ext cx="1747838" cy="942975"/>
          </a:xfrm>
          <a:prstGeom prst="rect">
            <a:avLst/>
          </a:prstGeom>
          <a:noFill/>
          <a:ln w="12700">
            <a:noFill/>
            <a:miter lim="800000"/>
            <a:headEnd/>
            <a:tailEnd/>
          </a:ln>
        </p:spPr>
        <p:txBody>
          <a:bodyPr wrap="none">
            <a:spAutoFit/>
          </a:bodyPr>
          <a:lstStyle/>
          <a:p>
            <a:pPr algn="ctr" eaLnBrk="0" hangingPunct="0"/>
            <a:r>
              <a:rPr lang="en-US" sz="1400" b="1"/>
              <a:t>Quantity</a:t>
            </a:r>
          </a:p>
          <a:p>
            <a:pPr algn="ctr" eaLnBrk="0" hangingPunct="0"/>
            <a:r>
              <a:rPr lang="en-US" sz="1400" b="1"/>
              <a:t>Demanded</a:t>
            </a:r>
          </a:p>
          <a:p>
            <a:pPr algn="ctr" eaLnBrk="0" hangingPunct="0"/>
            <a:endParaRPr lang="en-US" sz="1400" b="1"/>
          </a:p>
          <a:p>
            <a:pPr algn="ctr" eaLnBrk="0" hangingPunct="0"/>
            <a:r>
              <a:rPr lang="en-US" sz="1400" b="1"/>
              <a:t>(millions of sodas)</a:t>
            </a:r>
          </a:p>
        </p:txBody>
      </p:sp>
      <p:sp>
        <p:nvSpPr>
          <p:cNvPr id="23587" name="Line 34"/>
          <p:cNvSpPr>
            <a:spLocks noChangeShapeType="1"/>
          </p:cNvSpPr>
          <p:nvPr/>
        </p:nvSpPr>
        <p:spPr bwMode="auto">
          <a:xfrm flipH="1">
            <a:off x="5662613" y="2605088"/>
            <a:ext cx="76200" cy="0"/>
          </a:xfrm>
          <a:prstGeom prst="line">
            <a:avLst/>
          </a:prstGeom>
          <a:noFill/>
          <a:ln w="19050">
            <a:solidFill>
              <a:schemeClr val="tx1"/>
            </a:solidFill>
            <a:round/>
            <a:headEnd/>
            <a:tailEnd/>
          </a:ln>
        </p:spPr>
        <p:txBody>
          <a:bodyPr/>
          <a:lstStyle/>
          <a:p>
            <a:endParaRPr lang="en-CA"/>
          </a:p>
        </p:txBody>
      </p:sp>
      <p:sp>
        <p:nvSpPr>
          <p:cNvPr id="23588" name="Text Box 35"/>
          <p:cNvSpPr txBox="1">
            <a:spLocks noChangeArrowheads="1"/>
          </p:cNvSpPr>
          <p:nvPr/>
        </p:nvSpPr>
        <p:spPr bwMode="auto">
          <a:xfrm>
            <a:off x="5489575" y="2505075"/>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5</a:t>
            </a:r>
          </a:p>
        </p:txBody>
      </p:sp>
      <p:sp>
        <p:nvSpPr>
          <p:cNvPr id="31780" name="Line 36"/>
          <p:cNvSpPr>
            <a:spLocks noChangeShapeType="1"/>
          </p:cNvSpPr>
          <p:nvPr/>
        </p:nvSpPr>
        <p:spPr bwMode="auto">
          <a:xfrm>
            <a:off x="5738813" y="2590800"/>
            <a:ext cx="2749550" cy="2543175"/>
          </a:xfrm>
          <a:prstGeom prst="line">
            <a:avLst/>
          </a:prstGeom>
          <a:noFill/>
          <a:ln w="28575">
            <a:solidFill>
              <a:srgbClr val="3333CC"/>
            </a:solidFill>
            <a:round/>
            <a:headEnd/>
            <a:tailEnd/>
          </a:ln>
        </p:spPr>
        <p:txBody>
          <a:bodyPr/>
          <a:lstStyle/>
          <a:p>
            <a:endParaRPr lang="en-CA"/>
          </a:p>
        </p:txBody>
      </p:sp>
      <p:sp>
        <p:nvSpPr>
          <p:cNvPr id="31781" name="AutoShape 37"/>
          <p:cNvSpPr>
            <a:spLocks noChangeArrowheads="1"/>
          </p:cNvSpPr>
          <p:nvPr/>
        </p:nvSpPr>
        <p:spPr bwMode="auto">
          <a:xfrm>
            <a:off x="5710238" y="2571750"/>
            <a:ext cx="76200" cy="76200"/>
          </a:xfrm>
          <a:prstGeom prst="flowChartConnector">
            <a:avLst/>
          </a:prstGeom>
          <a:solidFill>
            <a:srgbClr val="FF3300"/>
          </a:solidFill>
          <a:ln w="12700">
            <a:noFill/>
            <a:round/>
            <a:headEnd/>
            <a:tailEnd/>
          </a:ln>
        </p:spPr>
        <p:txBody>
          <a:bodyPr wrap="none" anchor="ctr"/>
          <a:lstStyle/>
          <a:p>
            <a:endParaRPr lang="en-US"/>
          </a:p>
        </p:txBody>
      </p:sp>
      <p:sp>
        <p:nvSpPr>
          <p:cNvPr id="31782" name="AutoShape 38"/>
          <p:cNvSpPr>
            <a:spLocks noChangeArrowheads="1"/>
          </p:cNvSpPr>
          <p:nvPr/>
        </p:nvSpPr>
        <p:spPr bwMode="auto">
          <a:xfrm>
            <a:off x="6243638" y="3067050"/>
            <a:ext cx="76200" cy="76200"/>
          </a:xfrm>
          <a:prstGeom prst="flowChartConnector">
            <a:avLst/>
          </a:prstGeom>
          <a:solidFill>
            <a:srgbClr val="FF3300"/>
          </a:solidFill>
          <a:ln w="12700">
            <a:noFill/>
            <a:round/>
            <a:headEnd/>
            <a:tailEnd/>
          </a:ln>
        </p:spPr>
        <p:txBody>
          <a:bodyPr wrap="none" anchor="ctr"/>
          <a:lstStyle/>
          <a:p>
            <a:endParaRPr lang="en-US"/>
          </a:p>
        </p:txBody>
      </p:sp>
      <p:sp>
        <p:nvSpPr>
          <p:cNvPr id="31783" name="AutoShape 39"/>
          <p:cNvSpPr>
            <a:spLocks noChangeArrowheads="1"/>
          </p:cNvSpPr>
          <p:nvPr/>
        </p:nvSpPr>
        <p:spPr bwMode="auto">
          <a:xfrm>
            <a:off x="6796088" y="3552825"/>
            <a:ext cx="76200" cy="76200"/>
          </a:xfrm>
          <a:prstGeom prst="flowChartConnector">
            <a:avLst/>
          </a:prstGeom>
          <a:solidFill>
            <a:srgbClr val="FF3300"/>
          </a:solidFill>
          <a:ln w="12700">
            <a:noFill/>
            <a:round/>
            <a:headEnd/>
            <a:tailEnd/>
          </a:ln>
        </p:spPr>
        <p:txBody>
          <a:bodyPr wrap="none" anchor="ctr"/>
          <a:lstStyle/>
          <a:p>
            <a:endParaRPr lang="en-US"/>
          </a:p>
        </p:txBody>
      </p:sp>
      <p:sp>
        <p:nvSpPr>
          <p:cNvPr id="31784" name="AutoShape 40"/>
          <p:cNvSpPr>
            <a:spLocks noChangeArrowheads="1"/>
          </p:cNvSpPr>
          <p:nvPr/>
        </p:nvSpPr>
        <p:spPr bwMode="auto">
          <a:xfrm>
            <a:off x="7386638" y="4095750"/>
            <a:ext cx="76200" cy="76200"/>
          </a:xfrm>
          <a:prstGeom prst="flowChartConnector">
            <a:avLst/>
          </a:prstGeom>
          <a:solidFill>
            <a:srgbClr val="FF3300"/>
          </a:solidFill>
          <a:ln w="12700">
            <a:noFill/>
            <a:round/>
            <a:headEnd/>
            <a:tailEnd/>
          </a:ln>
        </p:spPr>
        <p:txBody>
          <a:bodyPr wrap="none" anchor="ctr"/>
          <a:lstStyle/>
          <a:p>
            <a:endParaRPr lang="en-US"/>
          </a:p>
        </p:txBody>
      </p:sp>
      <p:sp>
        <p:nvSpPr>
          <p:cNvPr id="31785" name="AutoShape 41"/>
          <p:cNvSpPr>
            <a:spLocks noChangeArrowheads="1"/>
          </p:cNvSpPr>
          <p:nvPr/>
        </p:nvSpPr>
        <p:spPr bwMode="auto">
          <a:xfrm>
            <a:off x="7939088" y="4610100"/>
            <a:ext cx="76200" cy="76200"/>
          </a:xfrm>
          <a:prstGeom prst="flowChartConnector">
            <a:avLst/>
          </a:prstGeom>
          <a:solidFill>
            <a:srgbClr val="FF3300"/>
          </a:solidFill>
          <a:ln w="12700">
            <a:noFill/>
            <a:round/>
            <a:headEnd/>
            <a:tailEnd/>
          </a:ln>
        </p:spPr>
        <p:txBody>
          <a:bodyPr wrap="none" anchor="ctr"/>
          <a:lstStyle/>
          <a:p>
            <a:endParaRPr lang="en-US"/>
          </a:p>
        </p:txBody>
      </p:sp>
      <p:sp>
        <p:nvSpPr>
          <p:cNvPr id="31786" name="AutoShape 42"/>
          <p:cNvSpPr>
            <a:spLocks noChangeArrowheads="1"/>
          </p:cNvSpPr>
          <p:nvPr/>
        </p:nvSpPr>
        <p:spPr bwMode="auto">
          <a:xfrm>
            <a:off x="8443913" y="5105400"/>
            <a:ext cx="76200" cy="76200"/>
          </a:xfrm>
          <a:prstGeom prst="flowChartConnector">
            <a:avLst/>
          </a:prstGeom>
          <a:solidFill>
            <a:srgbClr val="FF3300"/>
          </a:solidFill>
          <a:ln w="12700">
            <a:noFill/>
            <a:round/>
            <a:headEnd/>
            <a:tailEnd/>
          </a:ln>
        </p:spPr>
        <p:txBody>
          <a:bodyPr wrap="none" anchor="ctr"/>
          <a:lstStyle/>
          <a:p>
            <a:endParaRPr lang="en-US"/>
          </a:p>
        </p:txBody>
      </p:sp>
      <p:sp>
        <p:nvSpPr>
          <p:cNvPr id="31787" name="AutoShape 43"/>
          <p:cNvSpPr>
            <a:spLocks/>
          </p:cNvSpPr>
          <p:nvPr/>
        </p:nvSpPr>
        <p:spPr bwMode="auto">
          <a:xfrm rot="-2849771">
            <a:off x="7126288" y="3360738"/>
            <a:ext cx="227012" cy="754062"/>
          </a:xfrm>
          <a:prstGeom prst="rightBrace">
            <a:avLst>
              <a:gd name="adj1" fmla="val 27681"/>
              <a:gd name="adj2" fmla="val 45537"/>
            </a:avLst>
          </a:prstGeom>
          <a:noFill/>
          <a:ln w="12700">
            <a:solidFill>
              <a:schemeClr val="tx1"/>
            </a:solidFill>
            <a:round/>
            <a:headEnd/>
            <a:tailEnd/>
          </a:ln>
        </p:spPr>
        <p:txBody>
          <a:bodyPr wrap="none" anchor="ctr"/>
          <a:lstStyle/>
          <a:p>
            <a:endParaRPr lang="en-US"/>
          </a:p>
        </p:txBody>
      </p:sp>
      <p:sp>
        <p:nvSpPr>
          <p:cNvPr id="31788" name="AutoShape 44"/>
          <p:cNvSpPr>
            <a:spLocks/>
          </p:cNvSpPr>
          <p:nvPr/>
        </p:nvSpPr>
        <p:spPr bwMode="auto">
          <a:xfrm rot="-2851895">
            <a:off x="6306343" y="2288382"/>
            <a:ext cx="188913" cy="1390650"/>
          </a:xfrm>
          <a:prstGeom prst="rightBrace">
            <a:avLst>
              <a:gd name="adj1" fmla="val 61344"/>
              <a:gd name="adj2" fmla="val 45537"/>
            </a:avLst>
          </a:prstGeom>
          <a:noFill/>
          <a:ln w="12700">
            <a:solidFill>
              <a:schemeClr val="tx1"/>
            </a:solidFill>
            <a:round/>
            <a:headEnd/>
            <a:tailEnd/>
          </a:ln>
        </p:spPr>
        <p:txBody>
          <a:bodyPr wrap="none" anchor="ctr"/>
          <a:lstStyle/>
          <a:p>
            <a:endParaRPr lang="en-US"/>
          </a:p>
        </p:txBody>
      </p:sp>
      <p:sp>
        <p:nvSpPr>
          <p:cNvPr id="31789" name="AutoShape 45"/>
          <p:cNvSpPr>
            <a:spLocks/>
          </p:cNvSpPr>
          <p:nvPr/>
        </p:nvSpPr>
        <p:spPr bwMode="auto">
          <a:xfrm rot="-2780286">
            <a:off x="7947818" y="3802857"/>
            <a:ext cx="207963" cy="1422400"/>
          </a:xfrm>
          <a:prstGeom prst="rightBrace">
            <a:avLst>
              <a:gd name="adj1" fmla="val 56997"/>
              <a:gd name="adj2" fmla="val 45537"/>
            </a:avLst>
          </a:prstGeom>
          <a:noFill/>
          <a:ln w="12700">
            <a:solidFill>
              <a:schemeClr val="tx1"/>
            </a:solidFill>
            <a:round/>
            <a:headEnd/>
            <a:tailEnd/>
          </a:ln>
        </p:spPr>
        <p:txBody>
          <a:bodyPr wrap="none" anchor="ctr"/>
          <a:lstStyle/>
          <a:p>
            <a:endParaRPr lang="en-US"/>
          </a:p>
        </p:txBody>
      </p:sp>
      <p:sp>
        <p:nvSpPr>
          <p:cNvPr id="31790" name="Text Box 46"/>
          <p:cNvSpPr txBox="1">
            <a:spLocks noChangeArrowheads="1"/>
          </p:cNvSpPr>
          <p:nvPr/>
        </p:nvSpPr>
        <p:spPr bwMode="auto">
          <a:xfrm>
            <a:off x="6500813" y="2743200"/>
            <a:ext cx="468312" cy="212725"/>
          </a:xfrm>
          <a:prstGeom prst="rect">
            <a:avLst/>
          </a:prstGeom>
          <a:noFill/>
          <a:ln w="12700">
            <a:noFill/>
            <a:miter lim="800000"/>
            <a:headEnd/>
            <a:tailEnd/>
          </a:ln>
        </p:spPr>
        <p:txBody>
          <a:bodyPr wrap="none" lIns="0" tIns="0" rIns="0" bIns="0">
            <a:spAutoFit/>
          </a:bodyPr>
          <a:lstStyle/>
          <a:p>
            <a:pPr algn="r" eaLnBrk="0" hangingPunct="0"/>
            <a:r>
              <a:rPr lang="en-US" sz="1400" b="1"/>
              <a:t>e</a:t>
            </a:r>
            <a:r>
              <a:rPr lang="en-US" sz="1400" b="1" baseline="-25000"/>
              <a:t>d</a:t>
            </a:r>
            <a:r>
              <a:rPr lang="en-US" sz="1400" b="1"/>
              <a:t> &gt; 1</a:t>
            </a:r>
          </a:p>
        </p:txBody>
      </p:sp>
      <p:sp>
        <p:nvSpPr>
          <p:cNvPr id="31791" name="Text Box 47"/>
          <p:cNvSpPr txBox="1">
            <a:spLocks noChangeArrowheads="1"/>
          </p:cNvSpPr>
          <p:nvPr/>
        </p:nvSpPr>
        <p:spPr bwMode="auto">
          <a:xfrm>
            <a:off x="7358063" y="3505200"/>
            <a:ext cx="468312" cy="212725"/>
          </a:xfrm>
          <a:prstGeom prst="rect">
            <a:avLst/>
          </a:prstGeom>
          <a:noFill/>
          <a:ln w="12700">
            <a:noFill/>
            <a:miter lim="800000"/>
            <a:headEnd/>
            <a:tailEnd/>
          </a:ln>
        </p:spPr>
        <p:txBody>
          <a:bodyPr wrap="none" lIns="0" tIns="0" rIns="0" bIns="0">
            <a:spAutoFit/>
          </a:bodyPr>
          <a:lstStyle/>
          <a:p>
            <a:pPr algn="r" eaLnBrk="0" hangingPunct="0"/>
            <a:r>
              <a:rPr lang="en-US" sz="1400" b="1"/>
              <a:t>e</a:t>
            </a:r>
            <a:r>
              <a:rPr lang="en-US" sz="1400" b="1" baseline="-25000"/>
              <a:t>d</a:t>
            </a:r>
            <a:r>
              <a:rPr lang="en-US" sz="1400" b="1"/>
              <a:t> = 1</a:t>
            </a:r>
          </a:p>
        </p:txBody>
      </p:sp>
      <p:sp>
        <p:nvSpPr>
          <p:cNvPr id="31792" name="Text Box 48"/>
          <p:cNvSpPr txBox="1">
            <a:spLocks noChangeArrowheads="1"/>
          </p:cNvSpPr>
          <p:nvPr/>
        </p:nvSpPr>
        <p:spPr bwMode="auto">
          <a:xfrm>
            <a:off x="8139113" y="4267200"/>
            <a:ext cx="468312" cy="212725"/>
          </a:xfrm>
          <a:prstGeom prst="rect">
            <a:avLst/>
          </a:prstGeom>
          <a:noFill/>
          <a:ln w="12700">
            <a:noFill/>
            <a:miter lim="800000"/>
            <a:headEnd/>
            <a:tailEnd/>
          </a:ln>
        </p:spPr>
        <p:txBody>
          <a:bodyPr wrap="none" lIns="0" tIns="0" rIns="0" bIns="0">
            <a:spAutoFit/>
          </a:bodyPr>
          <a:lstStyle/>
          <a:p>
            <a:pPr algn="r" eaLnBrk="0" hangingPunct="0"/>
            <a:r>
              <a:rPr lang="en-US" sz="1400" b="1"/>
              <a:t>e</a:t>
            </a:r>
            <a:r>
              <a:rPr lang="en-US" sz="1400" b="1" baseline="-25000"/>
              <a:t>d</a:t>
            </a:r>
            <a:r>
              <a:rPr lang="en-US" sz="1400" b="1"/>
              <a:t> &lt; 1</a:t>
            </a:r>
          </a:p>
        </p:txBody>
      </p:sp>
      <p:sp>
        <p:nvSpPr>
          <p:cNvPr id="51" name="Title 1"/>
          <p:cNvSpPr>
            <a:spLocks noGrp="1"/>
          </p:cNvSpPr>
          <p:nvPr>
            <p:ph type="title"/>
          </p:nvPr>
        </p:nvSpPr>
        <p:spPr>
          <a:xfrm>
            <a:off x="0" y="365127"/>
            <a:ext cx="9144000" cy="1325563"/>
          </a:xfrm>
        </p:spPr>
        <p:txBody>
          <a:bodyPr>
            <a:normAutofit fontScale="90000"/>
          </a:bodyPr>
          <a:lstStyle/>
          <a:p>
            <a:r>
              <a:rPr lang="en-US" sz="5600"/>
              <a:t>Elasticity and a Linear Demand Curve </a:t>
            </a:r>
            <a:r>
              <a:rPr lang="en-US" sz="2700" b="1">
                <a:solidFill>
                  <a:srgbClr val="276F57"/>
                </a:solidFill>
              </a:rPr>
              <a:t>FIGURE 3.6</a:t>
            </a:r>
            <a:endParaRPr lang="en-CA" sz="2700" b="1">
              <a:solidFill>
                <a:srgbClr val="276F57"/>
              </a:solidFill>
            </a:endParaRPr>
          </a:p>
        </p:txBody>
      </p:sp>
      <p:sp>
        <p:nvSpPr>
          <p:cNvPr id="54" name="Text Box 28"/>
          <p:cNvSpPr txBox="1">
            <a:spLocks noChangeArrowheads="1"/>
          </p:cNvSpPr>
          <p:nvPr/>
        </p:nvSpPr>
        <p:spPr bwMode="auto">
          <a:xfrm>
            <a:off x="8672513" y="4867569"/>
            <a:ext cx="128587" cy="212725"/>
          </a:xfrm>
          <a:prstGeom prst="rect">
            <a:avLst/>
          </a:prstGeom>
          <a:noFill/>
          <a:ln w="12700">
            <a:noFill/>
            <a:miter lim="800000"/>
            <a:headEnd/>
            <a:tailEnd/>
          </a:ln>
        </p:spPr>
        <p:txBody>
          <a:bodyPr wrap="none" lIns="0" tIns="0" rIns="0" bIns="0">
            <a:spAutoFit/>
          </a:bodyPr>
          <a:lstStyle/>
          <a:p>
            <a:pPr algn="r" eaLnBrk="0" hangingPunct="0"/>
            <a:r>
              <a:rPr lang="en-US" sz="1400" b="1"/>
              <a:t>D</a:t>
            </a:r>
          </a:p>
        </p:txBody>
      </p:sp>
      <p:sp>
        <p:nvSpPr>
          <p:cNvPr id="2" name="Rectangle 1"/>
          <p:cNvSpPr/>
          <p:nvPr/>
        </p:nvSpPr>
        <p:spPr>
          <a:xfrm>
            <a:off x="198437" y="5553075"/>
            <a:ext cx="5145088" cy="1323439"/>
          </a:xfrm>
          <a:prstGeom prst="rect">
            <a:avLst/>
          </a:prstGeom>
        </p:spPr>
        <p:txBody>
          <a:bodyPr wrap="square">
            <a:spAutoFit/>
          </a:bodyPr>
          <a:lstStyle/>
          <a:p>
            <a:r>
              <a:rPr lang="en-CA" altLang="en-US" sz="1600">
                <a:latin typeface="Arial" panose="020B0604020202020204" pitchFamily="34" charset="0"/>
              </a:rPr>
              <a:t>The slope of this linear demand curve is always -1 millionth.  But at any price range above $3 this linear demand curve is elastic, between prices $3 and $2 the curve is unit-elastic and at any price range below $2 the curve is inelastic.</a:t>
            </a:r>
          </a:p>
        </p:txBody>
      </p:sp>
    </p:spTree>
    <p:extLst>
      <p:ext uri="{BB962C8B-B14F-4D97-AF65-F5344CB8AC3E}">
        <p14:creationId xmlns:p14="http://schemas.microsoft.com/office/powerpoint/2010/main" val="104413503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1771">
                                            <p:txEl>
                                              <p:pRg st="0" end="0"/>
                                            </p:txEl>
                                          </p:spTgt>
                                        </p:tgtEl>
                                        <p:attrNameLst>
                                          <p:attrName>style.visibility</p:attrName>
                                        </p:attrNameLst>
                                      </p:cBhvr>
                                      <p:to>
                                        <p:strVal val="visible"/>
                                      </p:to>
                                    </p:set>
                                    <p:animEffect transition="in" filter="wipe(down)">
                                      <p:cBhvr>
                                        <p:cTn id="7" dur="500"/>
                                        <p:tgtEl>
                                          <p:spTgt spid="31771">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1772">
                                            <p:txEl>
                                              <p:pRg st="0" end="0"/>
                                            </p:txEl>
                                          </p:spTgt>
                                        </p:tgtEl>
                                        <p:attrNameLst>
                                          <p:attrName>style.visibility</p:attrName>
                                        </p:attrNameLst>
                                      </p:cBhvr>
                                      <p:to>
                                        <p:strVal val="visible"/>
                                      </p:to>
                                    </p:set>
                                    <p:animEffect transition="in" filter="wipe(down)">
                                      <p:cBhvr>
                                        <p:cTn id="11" dur="500"/>
                                        <p:tgtEl>
                                          <p:spTgt spid="31772">
                                            <p:txEl>
                                              <p:pRg st="0" end="0"/>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1781"/>
                                        </p:tgtEl>
                                        <p:attrNameLst>
                                          <p:attrName>style.visibility</p:attrName>
                                        </p:attrNameLst>
                                      </p:cBhvr>
                                      <p:to>
                                        <p:strVal val="visible"/>
                                      </p:to>
                                    </p:set>
                                    <p:animEffect transition="in" filter="wipe(down)">
                                      <p:cBhvr>
                                        <p:cTn id="15" dur="500"/>
                                        <p:tgtEl>
                                          <p:spTgt spid="31781"/>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1771">
                                            <p:txEl>
                                              <p:pRg st="1" end="1"/>
                                            </p:txEl>
                                          </p:spTgt>
                                        </p:tgtEl>
                                        <p:attrNameLst>
                                          <p:attrName>style.visibility</p:attrName>
                                        </p:attrNameLst>
                                      </p:cBhvr>
                                      <p:to>
                                        <p:strVal val="visible"/>
                                      </p:to>
                                    </p:set>
                                    <p:animEffect transition="in" filter="wipe(down)">
                                      <p:cBhvr>
                                        <p:cTn id="19" dur="500"/>
                                        <p:tgtEl>
                                          <p:spTgt spid="31771">
                                            <p:txEl>
                                              <p:pRg st="1" end="1"/>
                                            </p:txEl>
                                          </p:spTgt>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1772">
                                            <p:txEl>
                                              <p:pRg st="1" end="1"/>
                                            </p:txEl>
                                          </p:spTgt>
                                        </p:tgtEl>
                                        <p:attrNameLst>
                                          <p:attrName>style.visibility</p:attrName>
                                        </p:attrNameLst>
                                      </p:cBhvr>
                                      <p:to>
                                        <p:strVal val="visible"/>
                                      </p:to>
                                    </p:set>
                                    <p:animEffect transition="in" filter="wipe(down)">
                                      <p:cBhvr>
                                        <p:cTn id="23" dur="500"/>
                                        <p:tgtEl>
                                          <p:spTgt spid="31772">
                                            <p:txEl>
                                              <p:pRg st="1" end="1"/>
                                            </p:tx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31782"/>
                                        </p:tgtEl>
                                        <p:attrNameLst>
                                          <p:attrName>style.visibility</p:attrName>
                                        </p:attrNameLst>
                                      </p:cBhvr>
                                      <p:to>
                                        <p:strVal val="visible"/>
                                      </p:to>
                                    </p:set>
                                    <p:animEffect transition="in" filter="wipe(down)">
                                      <p:cBhvr>
                                        <p:cTn id="27" dur="500"/>
                                        <p:tgtEl>
                                          <p:spTgt spid="31782"/>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31773">
                                            <p:txEl>
                                              <p:pRg st="0" end="0"/>
                                            </p:txEl>
                                          </p:spTgt>
                                        </p:tgtEl>
                                        <p:attrNameLst>
                                          <p:attrName>style.visibility</p:attrName>
                                        </p:attrNameLst>
                                      </p:cBhvr>
                                      <p:to>
                                        <p:strVal val="visible"/>
                                      </p:to>
                                    </p:set>
                                    <p:animEffect transition="in" filter="wipe(down)">
                                      <p:cBhvr>
                                        <p:cTn id="31" dur="500"/>
                                        <p:tgtEl>
                                          <p:spTgt spid="31773">
                                            <p:txEl>
                                              <p:pRg st="0" end="0"/>
                                            </p:txEl>
                                          </p:spTgt>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31771">
                                            <p:txEl>
                                              <p:pRg st="2" end="2"/>
                                            </p:txEl>
                                          </p:spTgt>
                                        </p:tgtEl>
                                        <p:attrNameLst>
                                          <p:attrName>style.visibility</p:attrName>
                                        </p:attrNameLst>
                                      </p:cBhvr>
                                      <p:to>
                                        <p:strVal val="visible"/>
                                      </p:to>
                                    </p:set>
                                    <p:animEffect transition="in" filter="wipe(down)">
                                      <p:cBhvr>
                                        <p:cTn id="35" dur="500"/>
                                        <p:tgtEl>
                                          <p:spTgt spid="31771">
                                            <p:txEl>
                                              <p:pRg st="2" end="2"/>
                                            </p:txEl>
                                          </p:spTgt>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31772">
                                            <p:txEl>
                                              <p:pRg st="2" end="2"/>
                                            </p:txEl>
                                          </p:spTgt>
                                        </p:tgtEl>
                                        <p:attrNameLst>
                                          <p:attrName>style.visibility</p:attrName>
                                        </p:attrNameLst>
                                      </p:cBhvr>
                                      <p:to>
                                        <p:strVal val="visible"/>
                                      </p:to>
                                    </p:set>
                                    <p:animEffect transition="in" filter="wipe(down)">
                                      <p:cBhvr>
                                        <p:cTn id="39" dur="500"/>
                                        <p:tgtEl>
                                          <p:spTgt spid="31772">
                                            <p:txEl>
                                              <p:pRg st="2" end="2"/>
                                            </p:txEl>
                                          </p:spTgt>
                                        </p:tgtEl>
                                      </p:cBhvr>
                                    </p:animEffect>
                                  </p:childTnLst>
                                </p:cTn>
                              </p:par>
                            </p:childTnLst>
                          </p:cTn>
                        </p:par>
                        <p:par>
                          <p:cTn id="40" fill="hold">
                            <p:stCondLst>
                              <p:cond delay="4500"/>
                            </p:stCondLst>
                            <p:childTnLst>
                              <p:par>
                                <p:cTn id="41" presetID="22" presetClass="entr" presetSubtype="4" fill="hold" grpId="0" nodeType="afterEffect">
                                  <p:stCondLst>
                                    <p:cond delay="0"/>
                                  </p:stCondLst>
                                  <p:childTnLst>
                                    <p:set>
                                      <p:cBhvr>
                                        <p:cTn id="42" dur="1" fill="hold">
                                          <p:stCondLst>
                                            <p:cond delay="0"/>
                                          </p:stCondLst>
                                        </p:cTn>
                                        <p:tgtEl>
                                          <p:spTgt spid="31783"/>
                                        </p:tgtEl>
                                        <p:attrNameLst>
                                          <p:attrName>style.visibility</p:attrName>
                                        </p:attrNameLst>
                                      </p:cBhvr>
                                      <p:to>
                                        <p:strVal val="visible"/>
                                      </p:to>
                                    </p:set>
                                    <p:animEffect transition="in" filter="wipe(down)">
                                      <p:cBhvr>
                                        <p:cTn id="43" dur="500"/>
                                        <p:tgtEl>
                                          <p:spTgt spid="31783"/>
                                        </p:tgtEl>
                                      </p:cBhvr>
                                    </p:animEffect>
                                  </p:childTnLst>
                                </p:cTn>
                              </p:par>
                            </p:childTnLst>
                          </p:cTn>
                        </p:par>
                        <p:par>
                          <p:cTn id="44" fill="hold">
                            <p:stCondLst>
                              <p:cond delay="5000"/>
                            </p:stCondLst>
                            <p:childTnLst>
                              <p:par>
                                <p:cTn id="45" presetID="22" presetClass="entr" presetSubtype="4" fill="hold" nodeType="afterEffect">
                                  <p:stCondLst>
                                    <p:cond delay="0"/>
                                  </p:stCondLst>
                                  <p:childTnLst>
                                    <p:set>
                                      <p:cBhvr>
                                        <p:cTn id="46" dur="1" fill="hold">
                                          <p:stCondLst>
                                            <p:cond delay="0"/>
                                          </p:stCondLst>
                                        </p:cTn>
                                        <p:tgtEl>
                                          <p:spTgt spid="31773">
                                            <p:txEl>
                                              <p:pRg st="1" end="1"/>
                                            </p:txEl>
                                          </p:spTgt>
                                        </p:tgtEl>
                                        <p:attrNameLst>
                                          <p:attrName>style.visibility</p:attrName>
                                        </p:attrNameLst>
                                      </p:cBhvr>
                                      <p:to>
                                        <p:strVal val="visible"/>
                                      </p:to>
                                    </p:set>
                                    <p:animEffect transition="in" filter="wipe(down)">
                                      <p:cBhvr>
                                        <p:cTn id="47" dur="500"/>
                                        <p:tgtEl>
                                          <p:spTgt spid="31773">
                                            <p:txEl>
                                              <p:pRg st="1" end="1"/>
                                            </p:txEl>
                                          </p:spTgt>
                                        </p:tgtEl>
                                      </p:cBhvr>
                                    </p:animEffect>
                                  </p:childTnLst>
                                </p:cTn>
                              </p:par>
                            </p:childTnLst>
                          </p:cTn>
                        </p:par>
                        <p:par>
                          <p:cTn id="48" fill="hold">
                            <p:stCondLst>
                              <p:cond delay="5500"/>
                            </p:stCondLst>
                            <p:childTnLst>
                              <p:par>
                                <p:cTn id="49" presetID="22" presetClass="entr" presetSubtype="4" fill="hold" nodeType="afterEffect">
                                  <p:stCondLst>
                                    <p:cond delay="0"/>
                                  </p:stCondLst>
                                  <p:childTnLst>
                                    <p:set>
                                      <p:cBhvr>
                                        <p:cTn id="50" dur="1" fill="hold">
                                          <p:stCondLst>
                                            <p:cond delay="0"/>
                                          </p:stCondLst>
                                        </p:cTn>
                                        <p:tgtEl>
                                          <p:spTgt spid="31771">
                                            <p:txEl>
                                              <p:pRg st="3" end="3"/>
                                            </p:txEl>
                                          </p:spTgt>
                                        </p:tgtEl>
                                        <p:attrNameLst>
                                          <p:attrName>style.visibility</p:attrName>
                                        </p:attrNameLst>
                                      </p:cBhvr>
                                      <p:to>
                                        <p:strVal val="visible"/>
                                      </p:to>
                                    </p:set>
                                    <p:animEffect transition="in" filter="wipe(down)">
                                      <p:cBhvr>
                                        <p:cTn id="51" dur="500"/>
                                        <p:tgtEl>
                                          <p:spTgt spid="31771">
                                            <p:txEl>
                                              <p:pRg st="3" end="3"/>
                                            </p:txEl>
                                          </p:spTgt>
                                        </p:tgtEl>
                                      </p:cBhvr>
                                    </p:animEffect>
                                  </p:childTnLst>
                                </p:cTn>
                              </p:par>
                            </p:childTnLst>
                          </p:cTn>
                        </p:par>
                        <p:par>
                          <p:cTn id="52" fill="hold">
                            <p:stCondLst>
                              <p:cond delay="6000"/>
                            </p:stCondLst>
                            <p:childTnLst>
                              <p:par>
                                <p:cTn id="53" presetID="22" presetClass="entr" presetSubtype="4" fill="hold" nodeType="afterEffect">
                                  <p:stCondLst>
                                    <p:cond delay="0"/>
                                  </p:stCondLst>
                                  <p:childTnLst>
                                    <p:set>
                                      <p:cBhvr>
                                        <p:cTn id="54" dur="1" fill="hold">
                                          <p:stCondLst>
                                            <p:cond delay="0"/>
                                          </p:stCondLst>
                                        </p:cTn>
                                        <p:tgtEl>
                                          <p:spTgt spid="31772">
                                            <p:txEl>
                                              <p:pRg st="3" end="3"/>
                                            </p:txEl>
                                          </p:spTgt>
                                        </p:tgtEl>
                                        <p:attrNameLst>
                                          <p:attrName>style.visibility</p:attrName>
                                        </p:attrNameLst>
                                      </p:cBhvr>
                                      <p:to>
                                        <p:strVal val="visible"/>
                                      </p:to>
                                    </p:set>
                                    <p:animEffect transition="in" filter="wipe(down)">
                                      <p:cBhvr>
                                        <p:cTn id="55" dur="500"/>
                                        <p:tgtEl>
                                          <p:spTgt spid="31772">
                                            <p:txEl>
                                              <p:pRg st="3" end="3"/>
                                            </p:txEl>
                                          </p:spTgt>
                                        </p:tgtEl>
                                      </p:cBhvr>
                                    </p:animEffect>
                                  </p:childTnLst>
                                </p:cTn>
                              </p:par>
                            </p:childTnLst>
                          </p:cTn>
                        </p:par>
                        <p:par>
                          <p:cTn id="56" fill="hold">
                            <p:stCondLst>
                              <p:cond delay="6500"/>
                            </p:stCondLst>
                            <p:childTnLst>
                              <p:par>
                                <p:cTn id="57" presetID="22" presetClass="entr" presetSubtype="4" fill="hold" grpId="0" nodeType="afterEffect">
                                  <p:stCondLst>
                                    <p:cond delay="0"/>
                                  </p:stCondLst>
                                  <p:childTnLst>
                                    <p:set>
                                      <p:cBhvr>
                                        <p:cTn id="58" dur="1" fill="hold">
                                          <p:stCondLst>
                                            <p:cond delay="0"/>
                                          </p:stCondLst>
                                        </p:cTn>
                                        <p:tgtEl>
                                          <p:spTgt spid="31784"/>
                                        </p:tgtEl>
                                        <p:attrNameLst>
                                          <p:attrName>style.visibility</p:attrName>
                                        </p:attrNameLst>
                                      </p:cBhvr>
                                      <p:to>
                                        <p:strVal val="visible"/>
                                      </p:to>
                                    </p:set>
                                    <p:animEffect transition="in" filter="wipe(down)">
                                      <p:cBhvr>
                                        <p:cTn id="59" dur="500"/>
                                        <p:tgtEl>
                                          <p:spTgt spid="31784"/>
                                        </p:tgtEl>
                                      </p:cBhvr>
                                    </p:animEffect>
                                  </p:childTnLst>
                                </p:cTn>
                              </p:par>
                            </p:childTnLst>
                          </p:cTn>
                        </p:par>
                        <p:par>
                          <p:cTn id="60" fill="hold">
                            <p:stCondLst>
                              <p:cond delay="7000"/>
                            </p:stCondLst>
                            <p:childTnLst>
                              <p:par>
                                <p:cTn id="61" presetID="22" presetClass="entr" presetSubtype="4" fill="hold" nodeType="afterEffect">
                                  <p:stCondLst>
                                    <p:cond delay="0"/>
                                  </p:stCondLst>
                                  <p:childTnLst>
                                    <p:set>
                                      <p:cBhvr>
                                        <p:cTn id="62" dur="1" fill="hold">
                                          <p:stCondLst>
                                            <p:cond delay="0"/>
                                          </p:stCondLst>
                                        </p:cTn>
                                        <p:tgtEl>
                                          <p:spTgt spid="31773">
                                            <p:txEl>
                                              <p:pRg st="2" end="2"/>
                                            </p:txEl>
                                          </p:spTgt>
                                        </p:tgtEl>
                                        <p:attrNameLst>
                                          <p:attrName>style.visibility</p:attrName>
                                        </p:attrNameLst>
                                      </p:cBhvr>
                                      <p:to>
                                        <p:strVal val="visible"/>
                                      </p:to>
                                    </p:set>
                                    <p:animEffect transition="in" filter="wipe(down)">
                                      <p:cBhvr>
                                        <p:cTn id="63" dur="500"/>
                                        <p:tgtEl>
                                          <p:spTgt spid="31773">
                                            <p:txEl>
                                              <p:pRg st="2" end="2"/>
                                            </p:txEl>
                                          </p:spTgt>
                                        </p:tgtEl>
                                      </p:cBhvr>
                                    </p:animEffect>
                                  </p:childTnLst>
                                </p:cTn>
                              </p:par>
                            </p:childTnLst>
                          </p:cTn>
                        </p:par>
                        <p:par>
                          <p:cTn id="64" fill="hold">
                            <p:stCondLst>
                              <p:cond delay="7500"/>
                            </p:stCondLst>
                            <p:childTnLst>
                              <p:par>
                                <p:cTn id="65" presetID="22" presetClass="entr" presetSubtype="4" fill="hold" nodeType="afterEffect">
                                  <p:stCondLst>
                                    <p:cond delay="0"/>
                                  </p:stCondLst>
                                  <p:childTnLst>
                                    <p:set>
                                      <p:cBhvr>
                                        <p:cTn id="66" dur="1" fill="hold">
                                          <p:stCondLst>
                                            <p:cond delay="0"/>
                                          </p:stCondLst>
                                        </p:cTn>
                                        <p:tgtEl>
                                          <p:spTgt spid="31771">
                                            <p:txEl>
                                              <p:pRg st="4" end="4"/>
                                            </p:txEl>
                                          </p:spTgt>
                                        </p:tgtEl>
                                        <p:attrNameLst>
                                          <p:attrName>style.visibility</p:attrName>
                                        </p:attrNameLst>
                                      </p:cBhvr>
                                      <p:to>
                                        <p:strVal val="visible"/>
                                      </p:to>
                                    </p:set>
                                    <p:animEffect transition="in" filter="wipe(down)">
                                      <p:cBhvr>
                                        <p:cTn id="67" dur="500"/>
                                        <p:tgtEl>
                                          <p:spTgt spid="31771">
                                            <p:txEl>
                                              <p:pRg st="4" end="4"/>
                                            </p:txEl>
                                          </p:spTgt>
                                        </p:tgtEl>
                                      </p:cBhvr>
                                    </p:animEffect>
                                  </p:childTnLst>
                                </p:cTn>
                              </p:par>
                            </p:childTnLst>
                          </p:cTn>
                        </p:par>
                        <p:par>
                          <p:cTn id="68" fill="hold">
                            <p:stCondLst>
                              <p:cond delay="8000"/>
                            </p:stCondLst>
                            <p:childTnLst>
                              <p:par>
                                <p:cTn id="69" presetID="22" presetClass="entr" presetSubtype="4" fill="hold" nodeType="afterEffect">
                                  <p:stCondLst>
                                    <p:cond delay="0"/>
                                  </p:stCondLst>
                                  <p:childTnLst>
                                    <p:set>
                                      <p:cBhvr>
                                        <p:cTn id="70" dur="1" fill="hold">
                                          <p:stCondLst>
                                            <p:cond delay="0"/>
                                          </p:stCondLst>
                                        </p:cTn>
                                        <p:tgtEl>
                                          <p:spTgt spid="31772">
                                            <p:txEl>
                                              <p:pRg st="4" end="4"/>
                                            </p:txEl>
                                          </p:spTgt>
                                        </p:tgtEl>
                                        <p:attrNameLst>
                                          <p:attrName>style.visibility</p:attrName>
                                        </p:attrNameLst>
                                      </p:cBhvr>
                                      <p:to>
                                        <p:strVal val="visible"/>
                                      </p:to>
                                    </p:set>
                                    <p:animEffect transition="in" filter="wipe(down)">
                                      <p:cBhvr>
                                        <p:cTn id="71" dur="500"/>
                                        <p:tgtEl>
                                          <p:spTgt spid="31772">
                                            <p:txEl>
                                              <p:pRg st="4" end="4"/>
                                            </p:txEl>
                                          </p:spTgt>
                                        </p:tgtEl>
                                      </p:cBhvr>
                                    </p:animEffect>
                                  </p:childTnLst>
                                </p:cTn>
                              </p:par>
                            </p:childTnLst>
                          </p:cTn>
                        </p:par>
                        <p:par>
                          <p:cTn id="72" fill="hold">
                            <p:stCondLst>
                              <p:cond delay="8500"/>
                            </p:stCondLst>
                            <p:childTnLst>
                              <p:par>
                                <p:cTn id="73" presetID="22" presetClass="entr" presetSubtype="4" fill="hold" grpId="0" nodeType="afterEffect">
                                  <p:stCondLst>
                                    <p:cond delay="0"/>
                                  </p:stCondLst>
                                  <p:childTnLst>
                                    <p:set>
                                      <p:cBhvr>
                                        <p:cTn id="74" dur="1" fill="hold">
                                          <p:stCondLst>
                                            <p:cond delay="0"/>
                                          </p:stCondLst>
                                        </p:cTn>
                                        <p:tgtEl>
                                          <p:spTgt spid="31785"/>
                                        </p:tgtEl>
                                        <p:attrNameLst>
                                          <p:attrName>style.visibility</p:attrName>
                                        </p:attrNameLst>
                                      </p:cBhvr>
                                      <p:to>
                                        <p:strVal val="visible"/>
                                      </p:to>
                                    </p:set>
                                    <p:animEffect transition="in" filter="wipe(down)">
                                      <p:cBhvr>
                                        <p:cTn id="75" dur="500"/>
                                        <p:tgtEl>
                                          <p:spTgt spid="31785"/>
                                        </p:tgtEl>
                                      </p:cBhvr>
                                    </p:animEffect>
                                  </p:childTnLst>
                                </p:cTn>
                              </p:par>
                            </p:childTnLst>
                          </p:cTn>
                        </p:par>
                        <p:par>
                          <p:cTn id="76" fill="hold">
                            <p:stCondLst>
                              <p:cond delay="9000"/>
                            </p:stCondLst>
                            <p:childTnLst>
                              <p:par>
                                <p:cTn id="77" presetID="22" presetClass="entr" presetSubtype="4" fill="hold" nodeType="afterEffect">
                                  <p:stCondLst>
                                    <p:cond delay="0"/>
                                  </p:stCondLst>
                                  <p:childTnLst>
                                    <p:set>
                                      <p:cBhvr>
                                        <p:cTn id="78" dur="1" fill="hold">
                                          <p:stCondLst>
                                            <p:cond delay="0"/>
                                          </p:stCondLst>
                                        </p:cTn>
                                        <p:tgtEl>
                                          <p:spTgt spid="31773">
                                            <p:txEl>
                                              <p:pRg st="3" end="3"/>
                                            </p:txEl>
                                          </p:spTgt>
                                        </p:tgtEl>
                                        <p:attrNameLst>
                                          <p:attrName>style.visibility</p:attrName>
                                        </p:attrNameLst>
                                      </p:cBhvr>
                                      <p:to>
                                        <p:strVal val="visible"/>
                                      </p:to>
                                    </p:set>
                                    <p:animEffect transition="in" filter="wipe(down)">
                                      <p:cBhvr>
                                        <p:cTn id="79" dur="500"/>
                                        <p:tgtEl>
                                          <p:spTgt spid="31773">
                                            <p:txEl>
                                              <p:pRg st="3" end="3"/>
                                            </p:txEl>
                                          </p:spTgt>
                                        </p:tgtEl>
                                      </p:cBhvr>
                                    </p:animEffect>
                                  </p:childTnLst>
                                </p:cTn>
                              </p:par>
                            </p:childTnLst>
                          </p:cTn>
                        </p:par>
                        <p:par>
                          <p:cTn id="80" fill="hold">
                            <p:stCondLst>
                              <p:cond delay="9500"/>
                            </p:stCondLst>
                            <p:childTnLst>
                              <p:par>
                                <p:cTn id="81" presetID="22" presetClass="entr" presetSubtype="4" fill="hold" nodeType="afterEffect">
                                  <p:stCondLst>
                                    <p:cond delay="0"/>
                                  </p:stCondLst>
                                  <p:childTnLst>
                                    <p:set>
                                      <p:cBhvr>
                                        <p:cTn id="82" dur="1" fill="hold">
                                          <p:stCondLst>
                                            <p:cond delay="0"/>
                                          </p:stCondLst>
                                        </p:cTn>
                                        <p:tgtEl>
                                          <p:spTgt spid="31771">
                                            <p:txEl>
                                              <p:pRg st="5" end="5"/>
                                            </p:txEl>
                                          </p:spTgt>
                                        </p:tgtEl>
                                        <p:attrNameLst>
                                          <p:attrName>style.visibility</p:attrName>
                                        </p:attrNameLst>
                                      </p:cBhvr>
                                      <p:to>
                                        <p:strVal val="visible"/>
                                      </p:to>
                                    </p:set>
                                    <p:animEffect transition="in" filter="wipe(down)">
                                      <p:cBhvr>
                                        <p:cTn id="83" dur="500"/>
                                        <p:tgtEl>
                                          <p:spTgt spid="31771">
                                            <p:txEl>
                                              <p:pRg st="5" end="5"/>
                                            </p:txEl>
                                          </p:spTgt>
                                        </p:tgtEl>
                                      </p:cBhvr>
                                    </p:animEffect>
                                  </p:childTnLst>
                                </p:cTn>
                              </p:par>
                            </p:childTnLst>
                          </p:cTn>
                        </p:par>
                        <p:par>
                          <p:cTn id="84" fill="hold">
                            <p:stCondLst>
                              <p:cond delay="10000"/>
                            </p:stCondLst>
                            <p:childTnLst>
                              <p:par>
                                <p:cTn id="85" presetID="22" presetClass="entr" presetSubtype="4" fill="hold" nodeType="afterEffect">
                                  <p:stCondLst>
                                    <p:cond delay="0"/>
                                  </p:stCondLst>
                                  <p:childTnLst>
                                    <p:set>
                                      <p:cBhvr>
                                        <p:cTn id="86" dur="1" fill="hold">
                                          <p:stCondLst>
                                            <p:cond delay="0"/>
                                          </p:stCondLst>
                                        </p:cTn>
                                        <p:tgtEl>
                                          <p:spTgt spid="31772">
                                            <p:txEl>
                                              <p:pRg st="5" end="5"/>
                                            </p:txEl>
                                          </p:spTgt>
                                        </p:tgtEl>
                                        <p:attrNameLst>
                                          <p:attrName>style.visibility</p:attrName>
                                        </p:attrNameLst>
                                      </p:cBhvr>
                                      <p:to>
                                        <p:strVal val="visible"/>
                                      </p:to>
                                    </p:set>
                                    <p:animEffect transition="in" filter="wipe(down)">
                                      <p:cBhvr>
                                        <p:cTn id="87" dur="500"/>
                                        <p:tgtEl>
                                          <p:spTgt spid="31772">
                                            <p:txEl>
                                              <p:pRg st="5" end="5"/>
                                            </p:txEl>
                                          </p:spTgt>
                                        </p:tgtEl>
                                      </p:cBhvr>
                                    </p:animEffect>
                                  </p:childTnLst>
                                </p:cTn>
                              </p:par>
                            </p:childTnLst>
                          </p:cTn>
                        </p:par>
                        <p:par>
                          <p:cTn id="88" fill="hold">
                            <p:stCondLst>
                              <p:cond delay="10500"/>
                            </p:stCondLst>
                            <p:childTnLst>
                              <p:par>
                                <p:cTn id="89" presetID="22" presetClass="entr" presetSubtype="4" fill="hold" grpId="0" nodeType="afterEffect">
                                  <p:stCondLst>
                                    <p:cond delay="0"/>
                                  </p:stCondLst>
                                  <p:childTnLst>
                                    <p:set>
                                      <p:cBhvr>
                                        <p:cTn id="90" dur="1" fill="hold">
                                          <p:stCondLst>
                                            <p:cond delay="0"/>
                                          </p:stCondLst>
                                        </p:cTn>
                                        <p:tgtEl>
                                          <p:spTgt spid="31786"/>
                                        </p:tgtEl>
                                        <p:attrNameLst>
                                          <p:attrName>style.visibility</p:attrName>
                                        </p:attrNameLst>
                                      </p:cBhvr>
                                      <p:to>
                                        <p:strVal val="visible"/>
                                      </p:to>
                                    </p:set>
                                    <p:animEffect transition="in" filter="wipe(down)">
                                      <p:cBhvr>
                                        <p:cTn id="91" dur="500"/>
                                        <p:tgtEl>
                                          <p:spTgt spid="31786"/>
                                        </p:tgtEl>
                                      </p:cBhvr>
                                    </p:animEffect>
                                  </p:childTnLst>
                                </p:cTn>
                              </p:par>
                            </p:childTnLst>
                          </p:cTn>
                        </p:par>
                        <p:par>
                          <p:cTn id="92" fill="hold">
                            <p:stCondLst>
                              <p:cond delay="11000"/>
                            </p:stCondLst>
                            <p:childTnLst>
                              <p:par>
                                <p:cTn id="93" presetID="22" presetClass="entr" presetSubtype="4" fill="hold" nodeType="afterEffect">
                                  <p:stCondLst>
                                    <p:cond delay="0"/>
                                  </p:stCondLst>
                                  <p:childTnLst>
                                    <p:set>
                                      <p:cBhvr>
                                        <p:cTn id="94" dur="1" fill="hold">
                                          <p:stCondLst>
                                            <p:cond delay="0"/>
                                          </p:stCondLst>
                                        </p:cTn>
                                        <p:tgtEl>
                                          <p:spTgt spid="31773">
                                            <p:txEl>
                                              <p:pRg st="4" end="4"/>
                                            </p:txEl>
                                          </p:spTgt>
                                        </p:tgtEl>
                                        <p:attrNameLst>
                                          <p:attrName>style.visibility</p:attrName>
                                        </p:attrNameLst>
                                      </p:cBhvr>
                                      <p:to>
                                        <p:strVal val="visible"/>
                                      </p:to>
                                    </p:set>
                                    <p:animEffect transition="in" filter="wipe(down)">
                                      <p:cBhvr>
                                        <p:cTn id="95" dur="500"/>
                                        <p:tgtEl>
                                          <p:spTgt spid="31773">
                                            <p:txEl>
                                              <p:pRg st="4" end="4"/>
                                            </p:txEl>
                                          </p:spTgt>
                                        </p:tgtEl>
                                      </p:cBhvr>
                                    </p:animEffect>
                                  </p:childTnLst>
                                </p:cTn>
                              </p:par>
                            </p:childTnLst>
                          </p:cTn>
                        </p:par>
                        <p:par>
                          <p:cTn id="96" fill="hold">
                            <p:stCondLst>
                              <p:cond delay="11500"/>
                            </p:stCondLst>
                            <p:childTnLst>
                              <p:par>
                                <p:cTn id="97" presetID="22" presetClass="entr" presetSubtype="1" fill="hold" grpId="0" nodeType="afterEffect">
                                  <p:stCondLst>
                                    <p:cond delay="0"/>
                                  </p:stCondLst>
                                  <p:childTnLst>
                                    <p:set>
                                      <p:cBhvr>
                                        <p:cTn id="98" dur="1" fill="hold">
                                          <p:stCondLst>
                                            <p:cond delay="0"/>
                                          </p:stCondLst>
                                        </p:cTn>
                                        <p:tgtEl>
                                          <p:spTgt spid="31780"/>
                                        </p:tgtEl>
                                        <p:attrNameLst>
                                          <p:attrName>style.visibility</p:attrName>
                                        </p:attrNameLst>
                                      </p:cBhvr>
                                      <p:to>
                                        <p:strVal val="visible"/>
                                      </p:to>
                                    </p:set>
                                    <p:animEffect transition="in" filter="wipe(up)">
                                      <p:cBhvr>
                                        <p:cTn id="99" dur="500"/>
                                        <p:tgtEl>
                                          <p:spTgt spid="31780"/>
                                        </p:tgtEl>
                                      </p:cBhvr>
                                    </p:animEffect>
                                  </p:childTnLst>
                                </p:cTn>
                              </p:par>
                            </p:childTnLst>
                          </p:cTn>
                        </p:par>
                        <p:par>
                          <p:cTn id="100" fill="hold">
                            <p:stCondLst>
                              <p:cond delay="12000"/>
                            </p:stCondLst>
                            <p:childTnLst>
                              <p:par>
                                <p:cTn id="101" presetID="22" presetClass="entr" presetSubtype="4" fill="hold" grpId="1" nodeType="afterEffect">
                                  <p:stCondLst>
                                    <p:cond delay="0"/>
                                  </p:stCondLst>
                                  <p:childTnLst>
                                    <p:set>
                                      <p:cBhvr>
                                        <p:cTn id="102" dur="1" fill="hold">
                                          <p:stCondLst>
                                            <p:cond delay="0"/>
                                          </p:stCondLst>
                                        </p:cTn>
                                        <p:tgtEl>
                                          <p:spTgt spid="54"/>
                                        </p:tgtEl>
                                        <p:attrNameLst>
                                          <p:attrName>style.visibility</p:attrName>
                                        </p:attrNameLst>
                                      </p:cBhvr>
                                      <p:to>
                                        <p:strVal val="visible"/>
                                      </p:to>
                                    </p:set>
                                    <p:animEffect transition="in" filter="wipe(down)">
                                      <p:cBhvr>
                                        <p:cTn id="103" dur="500"/>
                                        <p:tgtEl>
                                          <p:spTgt spid="54"/>
                                        </p:tgtEl>
                                      </p:cBhvr>
                                    </p:animEffect>
                                  </p:childTnLst>
                                </p:cTn>
                              </p:par>
                            </p:childTnLst>
                          </p:cTn>
                        </p:par>
                      </p:childTnLst>
                    </p:cTn>
                  </p:par>
                  <p:par>
                    <p:cTn id="104" fill="hold">
                      <p:stCondLst>
                        <p:cond delay="indefinite"/>
                      </p:stCondLst>
                      <p:childTnLst>
                        <p:par>
                          <p:cTn id="105" fill="hold">
                            <p:stCondLst>
                              <p:cond delay="0"/>
                            </p:stCondLst>
                            <p:childTnLst>
                              <p:par>
                                <p:cTn id="106" presetID="3" presetClass="emph" presetSubtype="1" nodeType="clickEffect">
                                  <p:stCondLst>
                                    <p:cond delay="0"/>
                                  </p:stCondLst>
                                  <p:endCondLst>
                                    <p:cond evt="onNext" delay="0">
                                      <p:tgtEl>
                                        <p:sldTgt/>
                                      </p:tgtEl>
                                    </p:cond>
                                  </p:endCondLst>
                                  <p:childTnLst>
                                    <p:set>
                                      <p:cBhvr override="childStyle">
                                        <p:cTn id="107" dur="indefinite"/>
                                        <p:tgtEl>
                                          <p:spTgt spid="31773">
                                            <p:txEl>
                                              <p:pRg st="0" end="0"/>
                                            </p:txEl>
                                          </p:spTgt>
                                        </p:tgtEl>
                                        <p:attrNameLst>
                                          <p:attrName>style.color</p:attrName>
                                        </p:attrNameLst>
                                      </p:cBhvr>
                                      <p:to>
                                        <p:clrVal>
                                          <a:srgbClr val="FF3300"/>
                                        </p:clrVal>
                                      </p:to>
                                    </p:set>
                                  </p:childTnLst>
                                  <p:subTnLst>
                                    <p:animClr clrSpc="rgb" dir="cw">
                                      <p:cBhvr override="childStyle">
                                        <p:cTn dur="1" fill="hold" display="0" masterRel="nextClick" afterEffect="1"/>
                                        <p:tgtEl>
                                          <p:spTgt spid="31773">
                                            <p:txEl>
                                              <p:pRg st="0" end="0"/>
                                            </p:txEl>
                                          </p:spTgt>
                                        </p:tgtEl>
                                        <p:attrNameLst>
                                          <p:attrName>ppt_c</p:attrName>
                                        </p:attrNameLst>
                                      </p:cBhvr>
                                      <p:to>
                                        <a:schemeClr val="tx1"/>
                                      </p:to>
                                    </p:animClr>
                                  </p:subTnLst>
                                </p:cTn>
                              </p:par>
                              <p:par>
                                <p:cTn id="108" presetID="3" presetClass="emph" presetSubtype="1" nodeType="withEffect">
                                  <p:stCondLst>
                                    <p:cond delay="0"/>
                                  </p:stCondLst>
                                  <p:endCondLst>
                                    <p:cond evt="onNext" delay="0">
                                      <p:tgtEl>
                                        <p:sldTgt/>
                                      </p:tgtEl>
                                    </p:cond>
                                  </p:endCondLst>
                                  <p:childTnLst>
                                    <p:set>
                                      <p:cBhvr override="childStyle">
                                        <p:cTn id="109" dur="indefinite"/>
                                        <p:tgtEl>
                                          <p:spTgt spid="31773">
                                            <p:txEl>
                                              <p:pRg st="1" end="1"/>
                                            </p:txEl>
                                          </p:spTgt>
                                        </p:tgtEl>
                                        <p:attrNameLst>
                                          <p:attrName>style.color</p:attrName>
                                        </p:attrNameLst>
                                      </p:cBhvr>
                                      <p:to>
                                        <p:clrVal>
                                          <a:srgbClr val="FF3300"/>
                                        </p:clrVal>
                                      </p:to>
                                    </p:set>
                                  </p:childTnLst>
                                  <p:subTnLst>
                                    <p:animClr clrSpc="rgb" dir="cw">
                                      <p:cBhvr override="childStyle">
                                        <p:cTn dur="1" fill="hold" display="0" masterRel="nextClick" afterEffect="1"/>
                                        <p:tgtEl>
                                          <p:spTgt spid="31773">
                                            <p:txEl>
                                              <p:pRg st="1" end="1"/>
                                            </p:txEl>
                                          </p:spTgt>
                                        </p:tgtEl>
                                        <p:attrNameLst>
                                          <p:attrName>ppt_c</p:attrName>
                                        </p:attrNameLst>
                                      </p:cBhvr>
                                      <p:to>
                                        <a:schemeClr val="tx1"/>
                                      </p:to>
                                    </p:animClr>
                                  </p:subTnLst>
                                </p:cTn>
                              </p:par>
                              <p:par>
                                <p:cTn id="110" presetID="1" presetClass="entr" presetSubtype="0" fill="hold" grpId="0" nodeType="withEffect">
                                  <p:stCondLst>
                                    <p:cond delay="0"/>
                                  </p:stCondLst>
                                  <p:childTnLst>
                                    <p:set>
                                      <p:cBhvr>
                                        <p:cTn id="111" dur="1" fill="hold">
                                          <p:stCondLst>
                                            <p:cond delay="0"/>
                                          </p:stCondLst>
                                        </p:cTn>
                                        <p:tgtEl>
                                          <p:spTgt spid="31788"/>
                                        </p:tgtEl>
                                        <p:attrNameLst>
                                          <p:attrName>style.visibility</p:attrName>
                                        </p:attrNameLst>
                                      </p:cBhvr>
                                      <p:to>
                                        <p:strVal val="visible"/>
                                      </p:to>
                                    </p:set>
                                  </p:childTnLst>
                                </p:cTn>
                              </p:par>
                              <p:par>
                                <p:cTn id="112" presetID="1" presetClass="entr" presetSubtype="0" fill="hold" grpId="1" nodeType="withEffect">
                                  <p:stCondLst>
                                    <p:cond delay="0"/>
                                  </p:stCondLst>
                                  <p:childTnLst>
                                    <p:set>
                                      <p:cBhvr>
                                        <p:cTn id="113" dur="1" fill="hold">
                                          <p:stCondLst>
                                            <p:cond delay="0"/>
                                          </p:stCondLst>
                                        </p:cTn>
                                        <p:tgtEl>
                                          <p:spTgt spid="31790"/>
                                        </p:tgtEl>
                                        <p:attrNameLst>
                                          <p:attrName>style.visibility</p:attrName>
                                        </p:attrNameLst>
                                      </p:cBhvr>
                                      <p:to>
                                        <p:strVal val="visible"/>
                                      </p:to>
                                    </p:set>
                                  </p:childTnLst>
                                </p:cTn>
                              </p:par>
                              <p:par>
                                <p:cTn id="114" presetID="3" presetClass="emph" presetSubtype="1" grpId="0" nodeType="withEffect">
                                  <p:stCondLst>
                                    <p:cond delay="0"/>
                                  </p:stCondLst>
                                  <p:endCondLst>
                                    <p:cond evt="onNext" delay="0">
                                      <p:tgtEl>
                                        <p:sldTgt/>
                                      </p:tgtEl>
                                    </p:cond>
                                  </p:endCondLst>
                                  <p:childTnLst>
                                    <p:set>
                                      <p:cBhvr override="childStyle">
                                        <p:cTn id="115" dur="indefinite"/>
                                        <p:tgtEl>
                                          <p:spTgt spid="31790"/>
                                        </p:tgtEl>
                                        <p:attrNameLst>
                                          <p:attrName>style.color</p:attrName>
                                        </p:attrNameLst>
                                      </p:cBhvr>
                                      <p:to>
                                        <p:clrVal>
                                          <a:srgbClr val="FF3300"/>
                                        </p:clrVal>
                                      </p:to>
                                    </p:set>
                                  </p:childTnLst>
                                  <p:subTnLst>
                                    <p:animClr clrSpc="rgb" dir="cw">
                                      <p:cBhvr override="childStyle">
                                        <p:cTn dur="1" fill="hold" display="0" masterRel="nextClick" afterEffect="1"/>
                                        <p:tgtEl>
                                          <p:spTgt spid="31790"/>
                                        </p:tgtEl>
                                        <p:attrNameLst>
                                          <p:attrName>ppt_c</p:attrName>
                                        </p:attrNameLst>
                                      </p:cBhvr>
                                      <p:to>
                                        <a:schemeClr val="tx1"/>
                                      </p:to>
                                    </p:animClr>
                                  </p:subTnLst>
                                </p:cTn>
                              </p:par>
                            </p:childTnLst>
                          </p:cTn>
                        </p:par>
                      </p:childTnLst>
                    </p:cTn>
                  </p:par>
                  <p:par>
                    <p:cTn id="116" fill="hold">
                      <p:stCondLst>
                        <p:cond delay="indefinite"/>
                      </p:stCondLst>
                      <p:childTnLst>
                        <p:par>
                          <p:cTn id="117" fill="hold">
                            <p:stCondLst>
                              <p:cond delay="0"/>
                            </p:stCondLst>
                            <p:childTnLst>
                              <p:par>
                                <p:cTn id="118" presetID="3" presetClass="emph" presetSubtype="1" nodeType="clickEffect">
                                  <p:stCondLst>
                                    <p:cond delay="0"/>
                                  </p:stCondLst>
                                  <p:childTnLst>
                                    <p:set>
                                      <p:cBhvr override="childStyle">
                                        <p:cTn id="119" dur="indefinite"/>
                                        <p:tgtEl>
                                          <p:spTgt spid="31773">
                                            <p:txEl>
                                              <p:pRg st="2" end="2"/>
                                            </p:txEl>
                                          </p:spTgt>
                                        </p:tgtEl>
                                        <p:attrNameLst>
                                          <p:attrName>style.color</p:attrName>
                                        </p:attrNameLst>
                                      </p:cBhvr>
                                      <p:to>
                                        <p:clrVal>
                                          <a:srgbClr val="FF3300"/>
                                        </p:clrVal>
                                      </p:to>
                                    </p:set>
                                  </p:childTnLst>
                                  <p:subTnLst>
                                    <p:animClr clrSpc="rgb" dir="cw">
                                      <p:cBhvr override="childStyle">
                                        <p:cTn dur="1" fill="hold" display="0" masterRel="nextClick" afterEffect="1"/>
                                        <p:tgtEl>
                                          <p:spTgt spid="31773">
                                            <p:txEl>
                                              <p:pRg st="2" end="2"/>
                                            </p:txEl>
                                          </p:spTgt>
                                        </p:tgtEl>
                                        <p:attrNameLst>
                                          <p:attrName>ppt_c</p:attrName>
                                        </p:attrNameLst>
                                      </p:cBhvr>
                                      <p:to>
                                        <a:schemeClr val="tx1"/>
                                      </p:to>
                                    </p:animClr>
                                  </p:subTnLst>
                                </p:cTn>
                              </p:par>
                              <p:par>
                                <p:cTn id="120" presetID="1" presetClass="entr" presetSubtype="0" fill="hold" grpId="0" nodeType="withEffect">
                                  <p:stCondLst>
                                    <p:cond delay="0"/>
                                  </p:stCondLst>
                                  <p:childTnLst>
                                    <p:set>
                                      <p:cBhvr>
                                        <p:cTn id="121" dur="1" fill="hold">
                                          <p:stCondLst>
                                            <p:cond delay="0"/>
                                          </p:stCondLst>
                                        </p:cTn>
                                        <p:tgtEl>
                                          <p:spTgt spid="31787"/>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31791">
                                            <p:txEl>
                                              <p:pRg st="0" end="0"/>
                                            </p:txEl>
                                          </p:spTgt>
                                        </p:tgtEl>
                                        <p:attrNameLst>
                                          <p:attrName>style.visibility</p:attrName>
                                        </p:attrNameLst>
                                      </p:cBhvr>
                                      <p:to>
                                        <p:strVal val="visible"/>
                                      </p:to>
                                    </p:set>
                                  </p:childTnLst>
                                </p:cTn>
                              </p:par>
                              <p:par>
                                <p:cTn id="124" presetID="3" presetClass="emph" presetSubtype="1" nodeType="withEffect">
                                  <p:stCondLst>
                                    <p:cond delay="0"/>
                                  </p:stCondLst>
                                  <p:childTnLst>
                                    <p:set>
                                      <p:cBhvr override="childStyle">
                                        <p:cTn id="125" dur="indefinite"/>
                                        <p:tgtEl>
                                          <p:spTgt spid="31791">
                                            <p:txEl>
                                              <p:pRg st="0" end="0"/>
                                            </p:txEl>
                                          </p:spTgt>
                                        </p:tgtEl>
                                        <p:attrNameLst>
                                          <p:attrName>style.color</p:attrName>
                                        </p:attrNameLst>
                                      </p:cBhvr>
                                      <p:to>
                                        <p:clrVal>
                                          <a:srgbClr val="FF3300"/>
                                        </p:clrVal>
                                      </p:to>
                                    </p:set>
                                  </p:childTnLst>
                                  <p:subTnLst>
                                    <p:animClr clrSpc="rgb" dir="cw">
                                      <p:cBhvr override="childStyle">
                                        <p:cTn dur="1" fill="hold" display="0" masterRel="nextClick" afterEffect="1"/>
                                        <p:tgtEl>
                                          <p:spTgt spid="31791">
                                            <p:txEl>
                                              <p:pRg st="0" end="0"/>
                                            </p:txEl>
                                          </p:spTgt>
                                        </p:tgtEl>
                                        <p:attrNameLst>
                                          <p:attrName>ppt_c</p:attrName>
                                        </p:attrNameLst>
                                      </p:cBhvr>
                                      <p:to>
                                        <a:schemeClr val="tx1"/>
                                      </p:to>
                                    </p:animClr>
                                  </p:subTnLst>
                                </p:cTn>
                              </p:par>
                            </p:childTnLst>
                          </p:cTn>
                        </p:par>
                      </p:childTnLst>
                    </p:cTn>
                  </p:par>
                  <p:par>
                    <p:cTn id="126" fill="hold">
                      <p:stCondLst>
                        <p:cond delay="indefinite"/>
                      </p:stCondLst>
                      <p:childTnLst>
                        <p:par>
                          <p:cTn id="127" fill="hold">
                            <p:stCondLst>
                              <p:cond delay="0"/>
                            </p:stCondLst>
                            <p:childTnLst>
                              <p:par>
                                <p:cTn id="128" presetID="3" presetClass="emph" presetSubtype="1" nodeType="clickEffect">
                                  <p:stCondLst>
                                    <p:cond delay="0"/>
                                  </p:stCondLst>
                                  <p:childTnLst>
                                    <p:set>
                                      <p:cBhvr override="childStyle">
                                        <p:cTn id="129" dur="indefinite"/>
                                        <p:tgtEl>
                                          <p:spTgt spid="31773">
                                            <p:txEl>
                                              <p:pRg st="3" end="3"/>
                                            </p:txEl>
                                          </p:spTgt>
                                        </p:tgtEl>
                                        <p:attrNameLst>
                                          <p:attrName>style.color</p:attrName>
                                        </p:attrNameLst>
                                      </p:cBhvr>
                                      <p:to>
                                        <p:clrVal>
                                          <a:srgbClr val="FF3300"/>
                                        </p:clrVal>
                                      </p:to>
                                    </p:set>
                                  </p:childTnLst>
                                  <p:subTnLst>
                                    <p:animClr clrSpc="rgb" dir="cw">
                                      <p:cBhvr override="childStyle">
                                        <p:cTn dur="1" fill="hold" display="0" masterRel="nextClick" afterEffect="1"/>
                                        <p:tgtEl>
                                          <p:spTgt spid="31773">
                                            <p:txEl>
                                              <p:pRg st="3" end="3"/>
                                            </p:txEl>
                                          </p:spTgt>
                                        </p:tgtEl>
                                        <p:attrNameLst>
                                          <p:attrName>ppt_c</p:attrName>
                                        </p:attrNameLst>
                                      </p:cBhvr>
                                      <p:to>
                                        <a:srgbClr val="FF3300"/>
                                      </p:to>
                                    </p:animClr>
                                  </p:subTnLst>
                                </p:cTn>
                              </p:par>
                              <p:par>
                                <p:cTn id="130" presetID="3" presetClass="emph" presetSubtype="1" nodeType="withEffect">
                                  <p:stCondLst>
                                    <p:cond delay="0"/>
                                  </p:stCondLst>
                                  <p:childTnLst>
                                    <p:set>
                                      <p:cBhvr override="childStyle">
                                        <p:cTn id="131" dur="indefinite"/>
                                        <p:tgtEl>
                                          <p:spTgt spid="31773">
                                            <p:txEl>
                                              <p:pRg st="4" end="4"/>
                                            </p:txEl>
                                          </p:spTgt>
                                        </p:tgtEl>
                                        <p:attrNameLst>
                                          <p:attrName>style.color</p:attrName>
                                        </p:attrNameLst>
                                      </p:cBhvr>
                                      <p:to>
                                        <p:clrVal>
                                          <a:srgbClr val="FF3300"/>
                                        </p:clrVal>
                                      </p:to>
                                    </p:set>
                                  </p:childTnLst>
                                  <p:subTnLst>
                                    <p:animClr clrSpc="rgb" dir="cw">
                                      <p:cBhvr override="childStyle">
                                        <p:cTn dur="1" fill="hold" display="0" masterRel="nextClick" afterEffect="1"/>
                                        <p:tgtEl>
                                          <p:spTgt spid="31773">
                                            <p:txEl>
                                              <p:pRg st="4" end="4"/>
                                            </p:txEl>
                                          </p:spTgt>
                                        </p:tgtEl>
                                        <p:attrNameLst>
                                          <p:attrName>ppt_c</p:attrName>
                                        </p:attrNameLst>
                                      </p:cBhvr>
                                      <p:to>
                                        <a:srgbClr val="FF3300"/>
                                      </p:to>
                                    </p:animClr>
                                  </p:subTnLst>
                                </p:cTn>
                              </p:par>
                              <p:par>
                                <p:cTn id="132" presetID="1" presetClass="entr" presetSubtype="0" fill="hold" grpId="0" nodeType="withEffect">
                                  <p:stCondLst>
                                    <p:cond delay="0"/>
                                  </p:stCondLst>
                                  <p:childTnLst>
                                    <p:set>
                                      <p:cBhvr>
                                        <p:cTn id="133" dur="1" fill="hold">
                                          <p:stCondLst>
                                            <p:cond delay="0"/>
                                          </p:stCondLst>
                                        </p:cTn>
                                        <p:tgtEl>
                                          <p:spTgt spid="31789"/>
                                        </p:tgtEl>
                                        <p:attrNameLst>
                                          <p:attrName>style.visibility</p:attrName>
                                        </p:attrNameLst>
                                      </p:cBhvr>
                                      <p:to>
                                        <p:strVal val="visible"/>
                                      </p:to>
                                    </p:set>
                                  </p:childTnLst>
                                </p:cTn>
                              </p:par>
                              <p:par>
                                <p:cTn id="134" presetID="1" presetClass="entr" presetSubtype="0" fill="hold" grpId="0" nodeType="withEffect">
                                  <p:stCondLst>
                                    <p:cond delay="0"/>
                                  </p:stCondLst>
                                  <p:childTnLst>
                                    <p:set>
                                      <p:cBhvr>
                                        <p:cTn id="135" dur="1" fill="hold">
                                          <p:stCondLst>
                                            <p:cond delay="0"/>
                                          </p:stCondLst>
                                        </p:cTn>
                                        <p:tgtEl>
                                          <p:spTgt spid="31792"/>
                                        </p:tgtEl>
                                        <p:attrNameLst>
                                          <p:attrName>style.visibility</p:attrName>
                                        </p:attrNameLst>
                                      </p:cBhvr>
                                      <p:to>
                                        <p:strVal val="visible"/>
                                      </p:to>
                                    </p:set>
                                  </p:childTnLst>
                                </p:cTn>
                              </p:par>
                              <p:par>
                                <p:cTn id="136" presetID="3" presetClass="emph" presetSubtype="1" grpId="1" nodeType="withEffect">
                                  <p:stCondLst>
                                    <p:cond delay="0"/>
                                  </p:stCondLst>
                                  <p:childTnLst>
                                    <p:set>
                                      <p:cBhvr override="childStyle">
                                        <p:cTn id="137" dur="indefinite"/>
                                        <p:tgtEl>
                                          <p:spTgt spid="31792"/>
                                        </p:tgtEl>
                                        <p:attrNameLst>
                                          <p:attrName>style.color</p:attrName>
                                        </p:attrNameLst>
                                      </p:cBhvr>
                                      <p:to>
                                        <p:clrVal>
                                          <a:srgbClr val="FF3300"/>
                                        </p:clrVal>
                                      </p:to>
                                    </p:set>
                                  </p:childTnLst>
                                  <p:subTnLst>
                                    <p:animClr clrSpc="rgb" dir="cw">
                                      <p:cBhvr override="childStyle">
                                        <p:cTn dur="1" fill="hold" display="0" masterRel="nextClick" afterEffect="1"/>
                                        <p:tgtEl>
                                          <p:spTgt spid="31792"/>
                                        </p:tgtEl>
                                        <p:attrNameLst>
                                          <p:attrName>ppt_c</p:attrName>
                                        </p:attrNameLst>
                                      </p:cBhvr>
                                      <p:to>
                                        <a:srgbClr val="FF3300"/>
                                      </p:to>
                                    </p:animClr>
                                  </p:subTnLst>
                                </p:cTn>
                              </p:par>
                            </p:childTnLst>
                          </p:cTn>
                        </p:par>
                        <p:par>
                          <p:cTn id="138" fill="hold">
                            <p:stCondLst>
                              <p:cond delay="0"/>
                            </p:stCondLst>
                            <p:childTnLst>
                              <p:par>
                                <p:cTn id="139" presetID="22" presetClass="entr" presetSubtype="4" fill="hold" grpId="0" nodeType="afterEffect">
                                  <p:stCondLst>
                                    <p:cond delay="0"/>
                                  </p:stCondLst>
                                  <p:childTnLst>
                                    <p:set>
                                      <p:cBhvr>
                                        <p:cTn id="140" dur="1" fill="hold">
                                          <p:stCondLst>
                                            <p:cond delay="0"/>
                                          </p:stCondLst>
                                        </p:cTn>
                                        <p:tgtEl>
                                          <p:spTgt spid="54"/>
                                        </p:tgtEl>
                                        <p:attrNameLst>
                                          <p:attrName>style.visibility</p:attrName>
                                        </p:attrNameLst>
                                      </p:cBhvr>
                                      <p:to>
                                        <p:strVal val="visible"/>
                                      </p:to>
                                    </p:set>
                                    <p:animEffect transition="in" filter="wipe(down)">
                                      <p:cBhvr>
                                        <p:cTn id="141"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80" grpId="0" animBg="1"/>
      <p:bldP spid="31781" grpId="0" animBg="1"/>
      <p:bldP spid="31782" grpId="0" animBg="1"/>
      <p:bldP spid="31783" grpId="0" animBg="1"/>
      <p:bldP spid="31784" grpId="0" animBg="1"/>
      <p:bldP spid="31785" grpId="0" animBg="1"/>
      <p:bldP spid="31786" grpId="0" animBg="1"/>
      <p:bldP spid="31787" grpId="0" animBg="1"/>
      <p:bldP spid="31788" grpId="0" animBg="1"/>
      <p:bldP spid="31789" grpId="0" animBg="1"/>
      <p:bldP spid="31790" grpId="0"/>
      <p:bldP spid="31790" grpId="1"/>
      <p:bldP spid="31791" grpId="0" build="allAtOnce"/>
      <p:bldP spid="31792" grpId="0"/>
      <p:bldP spid="31792" grpId="1"/>
      <p:bldP spid="54" grpId="0"/>
      <p:bldP spid="54"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Income Elasticity</a:t>
            </a:r>
            <a:endParaRPr lang="en-CA"/>
          </a:p>
        </p:txBody>
      </p:sp>
      <p:sp>
        <p:nvSpPr>
          <p:cNvPr id="3" name="Content Placeholder 2"/>
          <p:cNvSpPr>
            <a:spLocks noGrp="1"/>
          </p:cNvSpPr>
          <p:nvPr>
            <p:ph idx="1"/>
          </p:nvPr>
        </p:nvSpPr>
        <p:spPr/>
        <p:txBody>
          <a:bodyPr>
            <a:normAutofit/>
          </a:bodyPr>
          <a:lstStyle/>
          <a:p>
            <a:pPr>
              <a:buSzPct val="60000"/>
            </a:pPr>
            <a:r>
              <a:rPr lang="en-US" sz="3200" u="sng"/>
              <a:t>Income elasticity </a:t>
            </a:r>
            <a:r>
              <a:rPr lang="en-US" sz="3200"/>
              <a:t>(</a:t>
            </a:r>
            <a:r>
              <a:rPr lang="en-US" sz="3200" err="1"/>
              <a:t>e</a:t>
            </a:r>
            <a:r>
              <a:rPr lang="en-US" sz="3200" baseline="-25000" err="1"/>
              <a:t>i</a:t>
            </a:r>
            <a:r>
              <a:rPr lang="en-US" sz="3200"/>
              <a:t>) is the </a:t>
            </a:r>
            <a:r>
              <a:rPr lang="en-US" sz="3200" u="sng"/>
              <a:t>responsiveness of a product’s quantity demanded</a:t>
            </a:r>
            <a:r>
              <a:rPr lang="en-US" sz="3200"/>
              <a:t> to </a:t>
            </a:r>
            <a:r>
              <a:rPr lang="en-US" sz="3200" u="sng"/>
              <a:t>changes in consumer income</a:t>
            </a:r>
            <a:r>
              <a:rPr lang="en-US" sz="3200"/>
              <a:t>.</a:t>
            </a:r>
          </a:p>
          <a:p>
            <a:pPr>
              <a:buSzPct val="60000"/>
            </a:pPr>
            <a:r>
              <a:rPr lang="en-US" sz="3600"/>
              <a:t>In mathematical terms:</a:t>
            </a:r>
          </a:p>
          <a:p>
            <a:pPr>
              <a:buNone/>
            </a:pPr>
            <a:r>
              <a:rPr lang="en-US" sz="3600"/>
              <a:t>			</a:t>
            </a:r>
            <a:r>
              <a:rPr lang="en-US" sz="3600" err="1"/>
              <a:t>e</a:t>
            </a:r>
            <a:r>
              <a:rPr lang="en-US" sz="3600" baseline="-25000" err="1"/>
              <a:t>i</a:t>
            </a:r>
            <a:r>
              <a:rPr lang="en-US" sz="3600"/>
              <a:t> =    </a:t>
            </a:r>
            <a:r>
              <a:rPr lang="el-GR" sz="3600">
                <a:cs typeface="Arial" charset="0"/>
              </a:rPr>
              <a:t>Δ</a:t>
            </a:r>
            <a:r>
              <a:rPr lang="en-US" sz="3600" err="1">
                <a:cs typeface="Arial" charset="0"/>
              </a:rPr>
              <a:t>Q</a:t>
            </a:r>
            <a:r>
              <a:rPr lang="en-US" sz="3600" baseline="-25000" err="1">
                <a:cs typeface="Arial" charset="0"/>
              </a:rPr>
              <a:t>d</a:t>
            </a:r>
            <a:r>
              <a:rPr lang="en-US" sz="3600">
                <a:cs typeface="Arial" charset="0"/>
              </a:rPr>
              <a:t> ÷ average </a:t>
            </a:r>
            <a:r>
              <a:rPr lang="en-US" sz="3600" err="1">
                <a:cs typeface="Arial" charset="0"/>
              </a:rPr>
              <a:t>Q</a:t>
            </a:r>
            <a:r>
              <a:rPr lang="en-US" sz="3600" baseline="-25000" err="1">
                <a:cs typeface="Arial" charset="0"/>
              </a:rPr>
              <a:t>d</a:t>
            </a:r>
            <a:r>
              <a:rPr lang="en-US" sz="3600" u="sng">
                <a:cs typeface="Arial" charset="0"/>
              </a:rPr>
              <a:t>  </a:t>
            </a:r>
          </a:p>
          <a:p>
            <a:pPr>
              <a:buNone/>
            </a:pPr>
            <a:r>
              <a:rPr lang="en-US" sz="3600">
                <a:cs typeface="Arial" charset="0"/>
              </a:rPr>
              <a:t>     		             </a:t>
            </a:r>
            <a:r>
              <a:rPr lang="el-GR" sz="3600">
                <a:cs typeface="Arial" charset="0"/>
              </a:rPr>
              <a:t>Δ</a:t>
            </a:r>
            <a:r>
              <a:rPr lang="en-US" sz="3600">
                <a:cs typeface="Arial" charset="0"/>
              </a:rPr>
              <a:t>I ÷ average I</a:t>
            </a:r>
            <a:endParaRPr lang="en-CA" sz="3600"/>
          </a:p>
        </p:txBody>
      </p:sp>
      <p:sp>
        <p:nvSpPr>
          <p:cNvPr id="6" name="Line 4"/>
          <p:cNvSpPr>
            <a:spLocks noChangeShapeType="1"/>
          </p:cNvSpPr>
          <p:nvPr/>
        </p:nvSpPr>
        <p:spPr bwMode="auto">
          <a:xfrm>
            <a:off x="3200400" y="4419600"/>
            <a:ext cx="3124200" cy="0"/>
          </a:xfrm>
          <a:prstGeom prst="line">
            <a:avLst/>
          </a:prstGeom>
          <a:noFill/>
          <a:ln w="12700">
            <a:solidFill>
              <a:schemeClr val="tx1"/>
            </a:solidFill>
            <a:round/>
            <a:headEnd/>
            <a:tailEnd/>
          </a:ln>
        </p:spPr>
        <p:txBody>
          <a:bodyPr/>
          <a:lstStyle/>
          <a:p>
            <a:endParaRPr lang="en-CA"/>
          </a:p>
        </p:txBody>
      </p:sp>
      <p:sp>
        <p:nvSpPr>
          <p:cNvPr id="7" name="Rectangle 6"/>
          <p:cNvSpPr/>
          <p:nvPr/>
        </p:nvSpPr>
        <p:spPr>
          <a:xfrm>
            <a:off x="500062" y="5257800"/>
            <a:ext cx="8524875" cy="1384995"/>
          </a:xfrm>
          <a:prstGeom prst="rect">
            <a:avLst/>
          </a:prstGeom>
        </p:spPr>
        <p:txBody>
          <a:bodyPr wrap="square">
            <a:spAutoFit/>
          </a:bodyPr>
          <a:lstStyle/>
          <a:p>
            <a:pPr eaLnBrk="1" hangingPunct="1"/>
            <a:r>
              <a:rPr lang="en-US" altLang="en-US" sz="2000">
                <a:cs typeface="Arial" panose="020B0604020202020204" pitchFamily="34" charset="0"/>
              </a:rPr>
              <a:t>Income elasticity’s sign (- or +) is important</a:t>
            </a:r>
          </a:p>
          <a:p>
            <a:pPr lvl="1" eaLnBrk="1" hangingPunct="1"/>
            <a:r>
              <a:rPr lang="en-US" altLang="en-US" sz="1600">
                <a:cs typeface="Arial" panose="020B0604020202020204" pitchFamily="34" charset="0"/>
              </a:rPr>
              <a:t>For </a:t>
            </a:r>
            <a:r>
              <a:rPr lang="en-US" altLang="en-US" sz="1600" u="sng">
                <a:cs typeface="Arial" panose="020B0604020202020204" pitchFamily="34" charset="0"/>
              </a:rPr>
              <a:t>inferior products </a:t>
            </a:r>
            <a:r>
              <a:rPr lang="en-US" altLang="en-US" sz="1600">
                <a:cs typeface="Arial" panose="020B0604020202020204" pitchFamily="34" charset="0"/>
              </a:rPr>
              <a:t>the </a:t>
            </a:r>
            <a:r>
              <a:rPr lang="en-US" altLang="en-US" sz="1600" u="sng">
                <a:cs typeface="Arial" panose="020B0604020202020204" pitchFamily="34" charset="0"/>
              </a:rPr>
              <a:t>sign is – </a:t>
            </a:r>
            <a:r>
              <a:rPr lang="en-US" altLang="en-US" sz="1600">
                <a:cs typeface="Arial" panose="020B0604020202020204" pitchFamily="34" charset="0"/>
              </a:rPr>
              <a:t>because changes in consumer incomes and quantity demanded are in opposite directions </a:t>
            </a:r>
          </a:p>
          <a:p>
            <a:pPr lvl="1" eaLnBrk="1" hangingPunct="1"/>
            <a:r>
              <a:rPr lang="en-US" altLang="en-US" sz="1600">
                <a:cs typeface="Arial" panose="020B0604020202020204" pitchFamily="34" charset="0"/>
              </a:rPr>
              <a:t>Income </a:t>
            </a:r>
            <a:r>
              <a:rPr lang="en-US" altLang="en-US" sz="1600" u="sng">
                <a:cs typeface="Arial" panose="020B0604020202020204" pitchFamily="34" charset="0"/>
              </a:rPr>
              <a:t>elasticity is + </a:t>
            </a:r>
            <a:r>
              <a:rPr lang="en-US" altLang="en-US" sz="1600">
                <a:cs typeface="Arial" panose="020B0604020202020204" pitchFamily="34" charset="0"/>
              </a:rPr>
              <a:t>for a </a:t>
            </a:r>
            <a:r>
              <a:rPr lang="en-US" altLang="en-US" sz="1600" u="sng">
                <a:cs typeface="Arial" panose="020B0604020202020204" pitchFamily="34" charset="0"/>
              </a:rPr>
              <a:t>normal product </a:t>
            </a:r>
            <a:r>
              <a:rPr lang="en-US" altLang="en-US" sz="1600">
                <a:cs typeface="Arial" panose="020B0604020202020204" pitchFamily="34" charset="0"/>
              </a:rPr>
              <a:t>because changes in consumer income and the product’s quantity demanded are in the same direction</a:t>
            </a:r>
          </a:p>
        </p:txBody>
      </p:sp>
    </p:spTree>
    <p:extLst>
      <p:ext uri="{BB962C8B-B14F-4D97-AF65-F5344CB8AC3E}">
        <p14:creationId xmlns:p14="http://schemas.microsoft.com/office/powerpoint/2010/main" val="333374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Cross-Price Elasticity</a:t>
            </a:r>
            <a:endParaRPr lang="en-CA"/>
          </a:p>
        </p:txBody>
      </p:sp>
      <p:sp>
        <p:nvSpPr>
          <p:cNvPr id="3" name="Content Placeholder 2"/>
          <p:cNvSpPr>
            <a:spLocks noGrp="1"/>
          </p:cNvSpPr>
          <p:nvPr>
            <p:ph idx="1"/>
          </p:nvPr>
        </p:nvSpPr>
        <p:spPr>
          <a:xfrm>
            <a:off x="304800" y="1825626"/>
            <a:ext cx="8210550" cy="4879974"/>
          </a:xfrm>
        </p:spPr>
        <p:txBody>
          <a:bodyPr>
            <a:normAutofit fontScale="77500" lnSpcReduction="20000"/>
          </a:bodyPr>
          <a:lstStyle/>
          <a:p>
            <a:pPr>
              <a:buSzPct val="60000"/>
            </a:pPr>
            <a:r>
              <a:rPr lang="en-US" sz="2800" u="sng"/>
              <a:t>Cross-price elasticity </a:t>
            </a:r>
            <a:r>
              <a:rPr lang="en-US" sz="2800"/>
              <a:t>(</a:t>
            </a:r>
            <a:r>
              <a:rPr lang="en-US" sz="2800" err="1"/>
              <a:t>e</a:t>
            </a:r>
            <a:r>
              <a:rPr lang="en-US" sz="2800" baseline="-25000" err="1"/>
              <a:t>xy</a:t>
            </a:r>
            <a:r>
              <a:rPr lang="en-US" sz="2800"/>
              <a:t>) is the </a:t>
            </a:r>
            <a:r>
              <a:rPr lang="en-US" sz="2800" u="sng"/>
              <a:t>responsiveness of the quantity demanded of one product (x) to a change in price of another (y)</a:t>
            </a:r>
            <a:r>
              <a:rPr lang="en-US" sz="2800"/>
              <a:t>.</a:t>
            </a:r>
          </a:p>
          <a:p>
            <a:pPr>
              <a:buSzPct val="60000"/>
            </a:pPr>
            <a:r>
              <a:rPr lang="en-US" sz="3600"/>
              <a:t>In mathematical terms:</a:t>
            </a:r>
          </a:p>
          <a:p>
            <a:pPr>
              <a:buNone/>
            </a:pPr>
            <a:r>
              <a:rPr lang="en-US" sz="3600"/>
              <a:t>			</a:t>
            </a:r>
            <a:r>
              <a:rPr lang="en-US" sz="3600" err="1"/>
              <a:t>e</a:t>
            </a:r>
            <a:r>
              <a:rPr lang="en-US" sz="3600" baseline="-25000" err="1"/>
              <a:t>xy</a:t>
            </a:r>
            <a:r>
              <a:rPr lang="en-US" sz="3600"/>
              <a:t> =    </a:t>
            </a:r>
            <a:r>
              <a:rPr lang="el-GR" sz="3600">
                <a:cs typeface="Arial" charset="0"/>
              </a:rPr>
              <a:t>Δ</a:t>
            </a:r>
            <a:r>
              <a:rPr lang="en-US" sz="3600" err="1">
                <a:cs typeface="Arial" charset="0"/>
              </a:rPr>
              <a:t>Q</a:t>
            </a:r>
            <a:r>
              <a:rPr lang="en-US" sz="3600" baseline="-25000" err="1">
                <a:cs typeface="Arial" charset="0"/>
              </a:rPr>
              <a:t>dx</a:t>
            </a:r>
            <a:r>
              <a:rPr lang="en-US" sz="3600">
                <a:cs typeface="Arial" charset="0"/>
              </a:rPr>
              <a:t> ÷ average </a:t>
            </a:r>
            <a:r>
              <a:rPr lang="en-US" sz="3600" err="1">
                <a:cs typeface="Arial" charset="0"/>
              </a:rPr>
              <a:t>Q</a:t>
            </a:r>
            <a:r>
              <a:rPr lang="en-US" sz="3600" baseline="-25000" err="1">
                <a:cs typeface="Arial" charset="0"/>
              </a:rPr>
              <a:t>dx</a:t>
            </a:r>
            <a:r>
              <a:rPr lang="en-US" sz="3600" u="sng">
                <a:cs typeface="Arial" charset="0"/>
              </a:rPr>
              <a:t>  </a:t>
            </a:r>
          </a:p>
          <a:p>
            <a:pPr>
              <a:buNone/>
            </a:pPr>
            <a:r>
              <a:rPr lang="en-US" sz="3600">
                <a:cs typeface="Arial" charset="0"/>
              </a:rPr>
              <a:t>     		            </a:t>
            </a:r>
            <a:r>
              <a:rPr lang="el-GR" sz="3600">
                <a:cs typeface="Arial" charset="0"/>
              </a:rPr>
              <a:t>Δ</a:t>
            </a:r>
            <a:r>
              <a:rPr lang="en-US" sz="3600" err="1">
                <a:cs typeface="Arial" charset="0"/>
              </a:rPr>
              <a:t>P</a:t>
            </a:r>
            <a:r>
              <a:rPr lang="en-US" sz="3600" baseline="-25000" err="1">
                <a:cs typeface="Arial" charset="0"/>
              </a:rPr>
              <a:t>y</a:t>
            </a:r>
            <a:r>
              <a:rPr lang="en-US" sz="3600">
                <a:cs typeface="Arial" charset="0"/>
              </a:rPr>
              <a:t> ÷ average </a:t>
            </a:r>
            <a:r>
              <a:rPr lang="en-US" sz="3600" err="1">
                <a:cs typeface="Arial" charset="0"/>
              </a:rPr>
              <a:t>P</a:t>
            </a:r>
            <a:r>
              <a:rPr lang="en-US" sz="3600" baseline="-25000" err="1">
                <a:cs typeface="Arial" charset="0"/>
              </a:rPr>
              <a:t>y</a:t>
            </a:r>
            <a:endParaRPr lang="en-US" sz="3600" baseline="-25000">
              <a:cs typeface="Arial" charset="0"/>
            </a:endParaRPr>
          </a:p>
          <a:p>
            <a:pPr>
              <a:defRPr/>
            </a:pPr>
            <a:r>
              <a:rPr lang="en-US" altLang="en-US" sz="3400"/>
              <a:t>Cross-price elasticity’s sign differs depending on whether products x and y are substitutes or complementary</a:t>
            </a:r>
          </a:p>
          <a:p>
            <a:pPr>
              <a:defRPr/>
            </a:pPr>
            <a:r>
              <a:rPr lang="en-US" altLang="en-US" sz="3400"/>
              <a:t>When one product is a </a:t>
            </a:r>
            <a:r>
              <a:rPr lang="en-US" altLang="en-US" sz="3400" u="sng"/>
              <a:t>substitute</a:t>
            </a:r>
            <a:r>
              <a:rPr lang="en-US" altLang="en-US" sz="3400"/>
              <a:t> for another the </a:t>
            </a:r>
            <a:r>
              <a:rPr lang="en-US" altLang="en-US" sz="3400" u="sng"/>
              <a:t>cross-price elasticity is +</a:t>
            </a:r>
            <a:r>
              <a:rPr lang="en-US" altLang="en-US" sz="3400"/>
              <a:t> because changes in both x’s quantity demanded and y’s price are in the </a:t>
            </a:r>
            <a:r>
              <a:rPr lang="en-US" altLang="en-US" sz="3400" u="sng"/>
              <a:t>same direction</a:t>
            </a:r>
          </a:p>
          <a:p>
            <a:pPr>
              <a:defRPr/>
            </a:pPr>
            <a:r>
              <a:rPr lang="en-US" altLang="en-US" sz="3400"/>
              <a:t>The cross-price elasticity for </a:t>
            </a:r>
            <a:r>
              <a:rPr lang="en-US" altLang="en-US" sz="3400" u="sng"/>
              <a:t>complementary</a:t>
            </a:r>
            <a:r>
              <a:rPr lang="en-US" altLang="en-US" sz="3400"/>
              <a:t> products </a:t>
            </a:r>
            <a:r>
              <a:rPr lang="en-US" altLang="en-US" sz="3400" u="sng"/>
              <a:t>is –</a:t>
            </a:r>
            <a:r>
              <a:rPr lang="en-US" altLang="en-US" sz="3400"/>
              <a:t> because an increase in the quantity demanded of one product might be caused by a fall in the price of its complementary product</a:t>
            </a:r>
          </a:p>
          <a:p>
            <a:pPr>
              <a:buNone/>
              <a:defRPr/>
            </a:pPr>
            <a:r>
              <a:rPr lang="en-US" altLang="en-US" sz="3600" baseline="-25000">
                <a:cs typeface="Arial" charset="0"/>
              </a:rPr>
              <a:t>Page 70 3.1 Practice Problems #1 and #2</a:t>
            </a:r>
          </a:p>
          <a:p>
            <a:pPr>
              <a:buNone/>
            </a:pPr>
            <a:endParaRPr lang="en-US" sz="3600"/>
          </a:p>
          <a:p>
            <a:endParaRPr lang="en-US"/>
          </a:p>
          <a:p>
            <a:endParaRPr lang="en-CA"/>
          </a:p>
        </p:txBody>
      </p:sp>
      <p:sp>
        <p:nvSpPr>
          <p:cNvPr id="6" name="Line 4"/>
          <p:cNvSpPr>
            <a:spLocks noChangeShapeType="1"/>
          </p:cNvSpPr>
          <p:nvPr/>
        </p:nvSpPr>
        <p:spPr bwMode="auto">
          <a:xfrm>
            <a:off x="2438400" y="3200400"/>
            <a:ext cx="3124200" cy="0"/>
          </a:xfrm>
          <a:prstGeom prst="line">
            <a:avLst/>
          </a:prstGeom>
          <a:noFill/>
          <a:ln w="12700">
            <a:solidFill>
              <a:schemeClr val="tx1"/>
            </a:solidFill>
            <a:round/>
            <a:headEnd/>
            <a:tailEnd/>
          </a:ln>
        </p:spPr>
        <p:txBody>
          <a:bodyPr/>
          <a:lstStyle/>
          <a:p>
            <a:endParaRPr lang="en-CA"/>
          </a:p>
        </p:txBody>
      </p:sp>
    </p:spTree>
    <p:extLst>
      <p:ext uri="{BB962C8B-B14F-4D97-AF65-F5344CB8AC3E}">
        <p14:creationId xmlns:p14="http://schemas.microsoft.com/office/powerpoint/2010/main" val="386027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Assignments</a:t>
            </a:r>
          </a:p>
        </p:txBody>
      </p:sp>
      <p:sp>
        <p:nvSpPr>
          <p:cNvPr id="3" name="Content Placeholder 2"/>
          <p:cNvSpPr>
            <a:spLocks noGrp="1"/>
          </p:cNvSpPr>
          <p:nvPr>
            <p:ph idx="1"/>
          </p:nvPr>
        </p:nvSpPr>
        <p:spPr/>
        <p:txBody>
          <a:bodyPr/>
          <a:lstStyle/>
          <a:p>
            <a:r>
              <a:rPr lang="en-US"/>
              <a:t>Page 75 #2, 3, 4, 5, 6, 7, 8</a:t>
            </a:r>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19</a:t>
            </a:fld>
            <a:endParaRPr lang="en-CA"/>
          </a:p>
        </p:txBody>
      </p:sp>
    </p:spTree>
    <p:extLst>
      <p:ext uri="{BB962C8B-B14F-4D97-AF65-F5344CB8AC3E}">
        <p14:creationId xmlns:p14="http://schemas.microsoft.com/office/powerpoint/2010/main" val="395588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38323"/>
            <a:ext cx="6858000" cy="1701800"/>
          </a:xfrm>
        </p:spPr>
        <p:txBody>
          <a:bodyPr>
            <a:normAutofit/>
          </a:bodyPr>
          <a:lstStyle/>
          <a:p>
            <a:r>
              <a:rPr lang="en-US" sz="5000" b="1"/>
              <a:t>Chapter 3</a:t>
            </a:r>
            <a:br>
              <a:rPr lang="en-US" sz="5000"/>
            </a:br>
            <a:r>
              <a:rPr lang="en-US" sz="5000" b="1"/>
              <a:t>Elasticity</a:t>
            </a:r>
            <a:endParaRPr lang="en-CA" sz="500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25726" y="2209800"/>
            <a:ext cx="3200400" cy="3999470"/>
          </a:xfrm>
          <a:prstGeom prst="rect">
            <a:avLst/>
          </a:prstGeom>
        </p:spPr>
      </p:pic>
      <p:sp>
        <p:nvSpPr>
          <p:cNvPr id="10" name="Footer Placeholder 9"/>
          <p:cNvSpPr>
            <a:spLocks noGrp="1"/>
          </p:cNvSpPr>
          <p:nvPr>
            <p:ph type="ftr" sz="quarter" idx="11"/>
          </p:nvPr>
        </p:nvSpPr>
        <p:spPr/>
        <p:txBody>
          <a:bodyPr/>
          <a:lstStyle/>
          <a:p>
            <a:r>
              <a:rPr lang="en-US"/>
              <a:t>© 2015 by McGraw-Hill Ryerson Ltd.</a:t>
            </a:r>
          </a:p>
        </p:txBody>
      </p:sp>
      <p:sp>
        <p:nvSpPr>
          <p:cNvPr id="11" name="Slide Number Placeholder 10"/>
          <p:cNvSpPr>
            <a:spLocks noGrp="1"/>
          </p:cNvSpPr>
          <p:nvPr>
            <p:ph type="sldNum" sz="quarter" idx="12"/>
          </p:nvPr>
        </p:nvSpPr>
        <p:spPr/>
        <p:txBody>
          <a:bodyPr/>
          <a:lstStyle/>
          <a:p>
            <a:fld id="{CE305F03-1ED0-49DB-B297-4DFE5DE1419A}" type="slidenum">
              <a:rPr lang="en-CA" smtClean="0"/>
              <a:pPr/>
              <a:t>2</a:t>
            </a:fld>
            <a:endParaRPr lang="en-CA"/>
          </a:p>
        </p:txBody>
      </p:sp>
    </p:spTree>
  </p:cSld>
  <p:clrMapOvr>
    <a:overrideClrMapping bg1="lt1" tx1="dk1" bg2="lt2" tx2="dk2" accent1="accent1" accent2="accent2" accent3="accent3" accent4="accent4" accent5="accent5" accent6="accent6" hlink="hlink" folHlink="folHlink"/>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Price Elasticity of Supply</a:t>
            </a:r>
          </a:p>
        </p:txBody>
      </p:sp>
      <p:sp>
        <p:nvSpPr>
          <p:cNvPr id="3" name="Content Placeholder 2"/>
          <p:cNvSpPr>
            <a:spLocks noGrp="1"/>
          </p:cNvSpPr>
          <p:nvPr>
            <p:ph idx="1"/>
          </p:nvPr>
        </p:nvSpPr>
        <p:spPr/>
        <p:txBody>
          <a:bodyPr/>
          <a:lstStyle/>
          <a:p>
            <a:pPr marL="0" indent="0">
              <a:buSzPct val="60000"/>
              <a:buNone/>
            </a:pPr>
            <a:r>
              <a:rPr lang="en-US" sz="3600"/>
              <a:t>Price elasticity of supply measures the responsiveness of quantity supplied to price changes.</a:t>
            </a:r>
          </a:p>
          <a:p>
            <a:pPr lvl="1">
              <a:buSzPct val="60000"/>
            </a:pPr>
            <a:r>
              <a:rPr lang="en-US" sz="3200" i="1"/>
              <a:t>Elastic supply </a:t>
            </a:r>
            <a:r>
              <a:rPr lang="en-US" sz="3200"/>
              <a:t>means the </a:t>
            </a:r>
            <a:r>
              <a:rPr lang="en-US" sz="3200" u="sng"/>
              <a:t>% change in Q</a:t>
            </a:r>
            <a:r>
              <a:rPr lang="en-US" sz="3200" u="sng" baseline="-25000"/>
              <a:t>s</a:t>
            </a:r>
            <a:r>
              <a:rPr lang="en-US" sz="3200" u="sng"/>
              <a:t> </a:t>
            </a:r>
            <a:r>
              <a:rPr lang="en-US" sz="3200"/>
              <a:t>is </a:t>
            </a:r>
            <a:r>
              <a:rPr lang="en-US" sz="3200" u="sng"/>
              <a:t>more than the % change in price</a:t>
            </a:r>
            <a:r>
              <a:rPr lang="en-US" sz="3200"/>
              <a:t>.</a:t>
            </a:r>
          </a:p>
          <a:p>
            <a:pPr lvl="1">
              <a:buSzPct val="60000"/>
            </a:pPr>
            <a:r>
              <a:rPr lang="en-US" sz="3200" i="1"/>
              <a:t>Inelastic supply </a:t>
            </a:r>
            <a:r>
              <a:rPr lang="en-US" sz="3200"/>
              <a:t>means the </a:t>
            </a:r>
            <a:r>
              <a:rPr lang="en-US" sz="3200" u="sng"/>
              <a:t>% change in Q</a:t>
            </a:r>
            <a:r>
              <a:rPr lang="en-US" sz="3200" u="sng" baseline="-25000"/>
              <a:t>s</a:t>
            </a:r>
            <a:r>
              <a:rPr lang="en-US" sz="3200" u="sng"/>
              <a:t> </a:t>
            </a:r>
            <a:r>
              <a:rPr lang="en-US" sz="3200"/>
              <a:t>is </a:t>
            </a:r>
            <a:r>
              <a:rPr lang="en-US" sz="3200" u="sng"/>
              <a:t>less than the % change in price</a:t>
            </a:r>
            <a:r>
              <a:rPr lang="en-US" sz="3200"/>
              <a:t>.</a:t>
            </a:r>
          </a:p>
          <a:p>
            <a:endParaRPr lang="en-CA"/>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20</a:t>
            </a:fld>
            <a:endParaRPr lang="en-CA"/>
          </a:p>
        </p:txBody>
      </p:sp>
    </p:spTree>
    <p:extLst>
      <p:ext uri="{BB962C8B-B14F-4D97-AF65-F5344CB8AC3E}">
        <p14:creationId xmlns:p14="http://schemas.microsoft.com/office/powerpoint/2010/main" val="426270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lIns="90488" tIns="44450" rIns="90488" bIns="44450" anchor="ctr">
            <a:normAutofit/>
          </a:bodyPr>
          <a:lstStyle/>
          <a:p>
            <a:pPr eaLnBrk="1" fontAlgn="auto" hangingPunct="1">
              <a:spcAft>
                <a:spcPts val="0"/>
              </a:spcAft>
              <a:defRPr/>
            </a:pPr>
            <a:r>
              <a:rPr lang="en-US"/>
              <a:t>Elastic and Inelastic Supply</a:t>
            </a:r>
            <a:br>
              <a:rPr lang="en-US"/>
            </a:br>
            <a:r>
              <a:rPr lang="en-US" sz="2400" b="1">
                <a:solidFill>
                  <a:srgbClr val="276F57"/>
                </a:solidFill>
              </a:rPr>
              <a:t>FIGURE 3.7</a:t>
            </a:r>
          </a:p>
        </p:txBody>
      </p:sp>
      <p:sp>
        <p:nvSpPr>
          <p:cNvPr id="27652" name="Line 3"/>
          <p:cNvSpPr>
            <a:spLocks noChangeShapeType="1"/>
          </p:cNvSpPr>
          <p:nvPr/>
        </p:nvSpPr>
        <p:spPr bwMode="auto">
          <a:xfrm>
            <a:off x="1995488" y="2795588"/>
            <a:ext cx="0" cy="1905000"/>
          </a:xfrm>
          <a:prstGeom prst="line">
            <a:avLst/>
          </a:prstGeom>
          <a:noFill/>
          <a:ln w="12700">
            <a:solidFill>
              <a:schemeClr val="tx1"/>
            </a:solidFill>
            <a:round/>
            <a:headEnd/>
            <a:tailEnd/>
          </a:ln>
        </p:spPr>
        <p:txBody>
          <a:bodyPr/>
          <a:lstStyle/>
          <a:p>
            <a:endParaRPr lang="en-CA"/>
          </a:p>
        </p:txBody>
      </p:sp>
      <p:sp>
        <p:nvSpPr>
          <p:cNvPr id="27653" name="Line 4"/>
          <p:cNvSpPr>
            <a:spLocks noChangeShapeType="1"/>
          </p:cNvSpPr>
          <p:nvPr/>
        </p:nvSpPr>
        <p:spPr bwMode="auto">
          <a:xfrm>
            <a:off x="1905000" y="4591050"/>
            <a:ext cx="2514600" cy="0"/>
          </a:xfrm>
          <a:prstGeom prst="line">
            <a:avLst/>
          </a:prstGeom>
          <a:noFill/>
          <a:ln w="12700">
            <a:solidFill>
              <a:schemeClr val="tx1"/>
            </a:solidFill>
            <a:round/>
            <a:headEnd/>
            <a:tailEnd/>
          </a:ln>
        </p:spPr>
        <p:txBody>
          <a:bodyPr/>
          <a:lstStyle/>
          <a:p>
            <a:endParaRPr lang="en-CA"/>
          </a:p>
        </p:txBody>
      </p:sp>
      <p:sp>
        <p:nvSpPr>
          <p:cNvPr id="27654" name="Text Box 5"/>
          <p:cNvSpPr txBox="1">
            <a:spLocks noChangeArrowheads="1"/>
          </p:cNvSpPr>
          <p:nvPr/>
        </p:nvSpPr>
        <p:spPr bwMode="auto">
          <a:xfrm>
            <a:off x="1828800" y="1905000"/>
            <a:ext cx="2205038" cy="581025"/>
          </a:xfrm>
          <a:prstGeom prst="rect">
            <a:avLst/>
          </a:prstGeom>
          <a:noFill/>
          <a:ln w="12700">
            <a:noFill/>
            <a:miter lim="800000"/>
            <a:headEnd/>
            <a:tailEnd/>
          </a:ln>
        </p:spPr>
        <p:txBody>
          <a:bodyPr wrap="none">
            <a:spAutoFit/>
          </a:bodyPr>
          <a:lstStyle/>
          <a:p>
            <a:pPr eaLnBrk="0" hangingPunct="0"/>
            <a:r>
              <a:rPr lang="en-US" sz="1600" b="1"/>
              <a:t>Elastic Supply Curve</a:t>
            </a:r>
          </a:p>
          <a:p>
            <a:pPr eaLnBrk="0" hangingPunct="0"/>
            <a:r>
              <a:rPr lang="en-US" sz="1600" b="1"/>
              <a:t>for Tomatoes</a:t>
            </a:r>
          </a:p>
        </p:txBody>
      </p:sp>
      <p:sp>
        <p:nvSpPr>
          <p:cNvPr id="27655" name="Line 6"/>
          <p:cNvSpPr>
            <a:spLocks noChangeShapeType="1"/>
          </p:cNvSpPr>
          <p:nvPr/>
        </p:nvSpPr>
        <p:spPr bwMode="auto">
          <a:xfrm flipH="1">
            <a:off x="1906588" y="4191000"/>
            <a:ext cx="88900" cy="0"/>
          </a:xfrm>
          <a:prstGeom prst="line">
            <a:avLst/>
          </a:prstGeom>
          <a:noFill/>
          <a:ln w="12700">
            <a:solidFill>
              <a:schemeClr val="tx1"/>
            </a:solidFill>
            <a:round/>
            <a:headEnd/>
            <a:tailEnd/>
          </a:ln>
        </p:spPr>
        <p:txBody>
          <a:bodyPr/>
          <a:lstStyle/>
          <a:p>
            <a:endParaRPr lang="en-CA"/>
          </a:p>
        </p:txBody>
      </p:sp>
      <p:sp>
        <p:nvSpPr>
          <p:cNvPr id="27656" name="Line 7"/>
          <p:cNvSpPr>
            <a:spLocks noChangeShapeType="1"/>
          </p:cNvSpPr>
          <p:nvPr/>
        </p:nvSpPr>
        <p:spPr bwMode="auto">
          <a:xfrm flipH="1">
            <a:off x="1905000" y="3733800"/>
            <a:ext cx="88900" cy="0"/>
          </a:xfrm>
          <a:prstGeom prst="line">
            <a:avLst/>
          </a:prstGeom>
          <a:noFill/>
          <a:ln w="12700">
            <a:solidFill>
              <a:schemeClr val="tx1"/>
            </a:solidFill>
            <a:round/>
            <a:headEnd/>
            <a:tailEnd/>
          </a:ln>
        </p:spPr>
        <p:txBody>
          <a:bodyPr/>
          <a:lstStyle/>
          <a:p>
            <a:endParaRPr lang="en-CA"/>
          </a:p>
        </p:txBody>
      </p:sp>
      <p:sp>
        <p:nvSpPr>
          <p:cNvPr id="27657" name="Line 8"/>
          <p:cNvSpPr>
            <a:spLocks noChangeShapeType="1"/>
          </p:cNvSpPr>
          <p:nvPr/>
        </p:nvSpPr>
        <p:spPr bwMode="auto">
          <a:xfrm flipH="1">
            <a:off x="1905000" y="3276600"/>
            <a:ext cx="88900" cy="0"/>
          </a:xfrm>
          <a:prstGeom prst="line">
            <a:avLst/>
          </a:prstGeom>
          <a:noFill/>
          <a:ln w="12700">
            <a:solidFill>
              <a:schemeClr val="tx1"/>
            </a:solidFill>
            <a:round/>
            <a:headEnd/>
            <a:tailEnd/>
          </a:ln>
        </p:spPr>
        <p:txBody>
          <a:bodyPr/>
          <a:lstStyle/>
          <a:p>
            <a:endParaRPr lang="en-CA"/>
          </a:p>
        </p:txBody>
      </p:sp>
      <p:sp>
        <p:nvSpPr>
          <p:cNvPr id="27658" name="Line 9"/>
          <p:cNvSpPr>
            <a:spLocks noChangeShapeType="1"/>
          </p:cNvSpPr>
          <p:nvPr/>
        </p:nvSpPr>
        <p:spPr bwMode="auto">
          <a:xfrm flipH="1">
            <a:off x="1905000" y="2795588"/>
            <a:ext cx="88900" cy="0"/>
          </a:xfrm>
          <a:prstGeom prst="line">
            <a:avLst/>
          </a:prstGeom>
          <a:noFill/>
          <a:ln w="12700">
            <a:solidFill>
              <a:schemeClr val="tx1"/>
            </a:solidFill>
            <a:round/>
            <a:headEnd/>
            <a:tailEnd/>
          </a:ln>
        </p:spPr>
        <p:txBody>
          <a:bodyPr/>
          <a:lstStyle/>
          <a:p>
            <a:endParaRPr lang="en-CA"/>
          </a:p>
        </p:txBody>
      </p:sp>
      <p:sp>
        <p:nvSpPr>
          <p:cNvPr id="27659" name="Line 10"/>
          <p:cNvSpPr>
            <a:spLocks noChangeShapeType="1"/>
          </p:cNvSpPr>
          <p:nvPr/>
        </p:nvSpPr>
        <p:spPr bwMode="auto">
          <a:xfrm>
            <a:off x="3105150" y="4586288"/>
            <a:ext cx="0" cy="76200"/>
          </a:xfrm>
          <a:prstGeom prst="line">
            <a:avLst/>
          </a:prstGeom>
          <a:noFill/>
          <a:ln w="12700">
            <a:solidFill>
              <a:schemeClr val="tx1"/>
            </a:solidFill>
            <a:round/>
            <a:headEnd/>
            <a:tailEnd/>
          </a:ln>
        </p:spPr>
        <p:txBody>
          <a:bodyPr/>
          <a:lstStyle/>
          <a:p>
            <a:endParaRPr lang="en-CA"/>
          </a:p>
        </p:txBody>
      </p:sp>
      <p:sp>
        <p:nvSpPr>
          <p:cNvPr id="27660" name="Line 11"/>
          <p:cNvSpPr>
            <a:spLocks noChangeShapeType="1"/>
          </p:cNvSpPr>
          <p:nvPr/>
        </p:nvSpPr>
        <p:spPr bwMode="auto">
          <a:xfrm>
            <a:off x="4116388" y="4586288"/>
            <a:ext cx="0" cy="76200"/>
          </a:xfrm>
          <a:prstGeom prst="line">
            <a:avLst/>
          </a:prstGeom>
          <a:noFill/>
          <a:ln w="12700">
            <a:solidFill>
              <a:schemeClr val="tx1"/>
            </a:solidFill>
            <a:round/>
            <a:headEnd/>
            <a:tailEnd/>
          </a:ln>
        </p:spPr>
        <p:txBody>
          <a:bodyPr/>
          <a:lstStyle/>
          <a:p>
            <a:endParaRPr lang="en-CA"/>
          </a:p>
        </p:txBody>
      </p:sp>
      <p:sp>
        <p:nvSpPr>
          <p:cNvPr id="27661" name="Text Box 12"/>
          <p:cNvSpPr txBox="1">
            <a:spLocks noChangeArrowheads="1"/>
          </p:cNvSpPr>
          <p:nvPr/>
        </p:nvSpPr>
        <p:spPr bwMode="auto">
          <a:xfrm>
            <a:off x="1752600" y="4700588"/>
            <a:ext cx="98425" cy="212725"/>
          </a:xfrm>
          <a:prstGeom prst="rect">
            <a:avLst/>
          </a:prstGeom>
          <a:noFill/>
          <a:ln w="12700">
            <a:noFill/>
            <a:miter lim="800000"/>
            <a:headEnd/>
            <a:tailEnd/>
          </a:ln>
        </p:spPr>
        <p:txBody>
          <a:bodyPr wrap="none" lIns="0" tIns="0" rIns="0" bIns="0">
            <a:spAutoFit/>
          </a:bodyPr>
          <a:lstStyle/>
          <a:p>
            <a:pPr eaLnBrk="0" hangingPunct="0"/>
            <a:r>
              <a:rPr lang="en-US" sz="1400" b="1"/>
              <a:t>0</a:t>
            </a:r>
          </a:p>
        </p:txBody>
      </p:sp>
      <p:sp>
        <p:nvSpPr>
          <p:cNvPr id="27662" name="Text Box 13"/>
          <p:cNvSpPr txBox="1">
            <a:spLocks noChangeArrowheads="1"/>
          </p:cNvSpPr>
          <p:nvPr/>
        </p:nvSpPr>
        <p:spPr bwMode="auto">
          <a:xfrm>
            <a:off x="3057525" y="4700588"/>
            <a:ext cx="639763" cy="212725"/>
          </a:xfrm>
          <a:prstGeom prst="rect">
            <a:avLst/>
          </a:prstGeom>
          <a:noFill/>
          <a:ln w="12700">
            <a:noFill/>
            <a:miter lim="800000"/>
            <a:headEnd/>
            <a:tailEnd/>
          </a:ln>
        </p:spPr>
        <p:txBody>
          <a:bodyPr wrap="none" lIns="0" tIns="0" rIns="0" bIns="0">
            <a:spAutoFit/>
          </a:bodyPr>
          <a:lstStyle/>
          <a:p>
            <a:pPr eaLnBrk="0" hangingPunct="0"/>
            <a:r>
              <a:rPr lang="en-US" sz="1400" b="1"/>
              <a:t>100 000</a:t>
            </a:r>
          </a:p>
        </p:txBody>
      </p:sp>
      <p:sp>
        <p:nvSpPr>
          <p:cNvPr id="27663" name="Text Box 14"/>
          <p:cNvSpPr txBox="1">
            <a:spLocks noChangeArrowheads="1"/>
          </p:cNvSpPr>
          <p:nvPr/>
        </p:nvSpPr>
        <p:spPr bwMode="auto">
          <a:xfrm>
            <a:off x="4102100" y="4700588"/>
            <a:ext cx="590550" cy="212725"/>
          </a:xfrm>
          <a:prstGeom prst="rect">
            <a:avLst/>
          </a:prstGeom>
          <a:noFill/>
          <a:ln w="12700">
            <a:noFill/>
            <a:miter lim="800000"/>
            <a:headEnd/>
            <a:tailEnd/>
          </a:ln>
        </p:spPr>
        <p:txBody>
          <a:bodyPr wrap="none" lIns="0" tIns="0" rIns="0" bIns="0">
            <a:spAutoFit/>
          </a:bodyPr>
          <a:lstStyle/>
          <a:p>
            <a:pPr eaLnBrk="0" hangingPunct="0"/>
            <a:r>
              <a:rPr lang="en-US" sz="1400" b="1"/>
              <a:t>120000</a:t>
            </a:r>
          </a:p>
        </p:txBody>
      </p:sp>
      <p:sp>
        <p:nvSpPr>
          <p:cNvPr id="27664" name="Text Box 15"/>
          <p:cNvSpPr txBox="1">
            <a:spLocks noChangeArrowheads="1"/>
          </p:cNvSpPr>
          <p:nvPr/>
        </p:nvSpPr>
        <p:spPr bwMode="auto">
          <a:xfrm>
            <a:off x="1752600" y="4114800"/>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1</a:t>
            </a:r>
          </a:p>
        </p:txBody>
      </p:sp>
      <p:sp>
        <p:nvSpPr>
          <p:cNvPr id="27665" name="Text Box 16"/>
          <p:cNvSpPr txBox="1">
            <a:spLocks noChangeArrowheads="1"/>
          </p:cNvSpPr>
          <p:nvPr/>
        </p:nvSpPr>
        <p:spPr bwMode="auto">
          <a:xfrm>
            <a:off x="1752600" y="3657600"/>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2</a:t>
            </a:r>
          </a:p>
        </p:txBody>
      </p:sp>
      <p:sp>
        <p:nvSpPr>
          <p:cNvPr id="27666" name="Text Box 17"/>
          <p:cNvSpPr txBox="1">
            <a:spLocks noChangeArrowheads="1"/>
          </p:cNvSpPr>
          <p:nvPr/>
        </p:nvSpPr>
        <p:spPr bwMode="auto">
          <a:xfrm>
            <a:off x="1752600" y="3200400"/>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3</a:t>
            </a:r>
          </a:p>
        </p:txBody>
      </p:sp>
      <p:sp>
        <p:nvSpPr>
          <p:cNvPr id="27667" name="Text Box 18"/>
          <p:cNvSpPr txBox="1">
            <a:spLocks noChangeArrowheads="1"/>
          </p:cNvSpPr>
          <p:nvPr/>
        </p:nvSpPr>
        <p:spPr bwMode="auto">
          <a:xfrm>
            <a:off x="1752600" y="2719388"/>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4</a:t>
            </a:r>
          </a:p>
        </p:txBody>
      </p:sp>
      <p:sp>
        <p:nvSpPr>
          <p:cNvPr id="37907" name="Text Box 19"/>
          <p:cNvSpPr txBox="1">
            <a:spLocks noChangeArrowheads="1"/>
          </p:cNvSpPr>
          <p:nvPr/>
        </p:nvSpPr>
        <p:spPr bwMode="auto">
          <a:xfrm>
            <a:off x="4325938" y="2905125"/>
            <a:ext cx="187325" cy="215900"/>
          </a:xfrm>
          <a:prstGeom prst="rect">
            <a:avLst/>
          </a:prstGeom>
          <a:noFill/>
          <a:ln w="12700">
            <a:noFill/>
            <a:miter lim="800000"/>
            <a:headEnd/>
            <a:tailEnd/>
          </a:ln>
        </p:spPr>
        <p:txBody>
          <a:bodyPr wrap="none" lIns="0" tIns="0" rIns="0" bIns="0">
            <a:spAutoFit/>
          </a:bodyPr>
          <a:lstStyle/>
          <a:p>
            <a:pPr algn="r" eaLnBrk="0" hangingPunct="0"/>
            <a:r>
              <a:rPr lang="en-US" sz="1400" b="1"/>
              <a:t>S</a:t>
            </a:r>
            <a:r>
              <a:rPr lang="en-US" sz="1400" b="1" baseline="-25000"/>
              <a:t>1</a:t>
            </a:r>
          </a:p>
        </p:txBody>
      </p:sp>
      <p:sp>
        <p:nvSpPr>
          <p:cNvPr id="27669" name="Text Box 20"/>
          <p:cNvSpPr txBox="1">
            <a:spLocks noChangeArrowheads="1"/>
          </p:cNvSpPr>
          <p:nvPr/>
        </p:nvSpPr>
        <p:spPr bwMode="auto">
          <a:xfrm>
            <a:off x="1676400" y="5081588"/>
            <a:ext cx="1695450" cy="425450"/>
          </a:xfrm>
          <a:prstGeom prst="rect">
            <a:avLst/>
          </a:prstGeom>
          <a:noFill/>
          <a:ln w="12700">
            <a:noFill/>
            <a:miter lim="800000"/>
            <a:headEnd/>
            <a:tailEnd/>
          </a:ln>
        </p:spPr>
        <p:txBody>
          <a:bodyPr wrap="none" lIns="0" tIns="0" rIns="0" bIns="0">
            <a:spAutoFit/>
          </a:bodyPr>
          <a:lstStyle/>
          <a:p>
            <a:pPr eaLnBrk="0" hangingPunct="0"/>
            <a:r>
              <a:rPr lang="en-US" sz="1400" b="1"/>
              <a:t>Quantity Supplied</a:t>
            </a:r>
          </a:p>
          <a:p>
            <a:pPr eaLnBrk="0" hangingPunct="0"/>
            <a:r>
              <a:rPr lang="en-US" sz="1400" b="1"/>
              <a:t>(kilograms per year)</a:t>
            </a:r>
          </a:p>
        </p:txBody>
      </p:sp>
      <p:sp>
        <p:nvSpPr>
          <p:cNvPr id="27670" name="Text Box 21"/>
          <p:cNvSpPr txBox="1">
            <a:spLocks noChangeArrowheads="1"/>
          </p:cNvSpPr>
          <p:nvPr/>
        </p:nvSpPr>
        <p:spPr bwMode="auto">
          <a:xfrm rot="-5400000">
            <a:off x="570706" y="3620294"/>
            <a:ext cx="1814513" cy="212725"/>
          </a:xfrm>
          <a:prstGeom prst="rect">
            <a:avLst/>
          </a:prstGeom>
          <a:noFill/>
          <a:ln w="12700">
            <a:noFill/>
            <a:miter lim="800000"/>
            <a:headEnd/>
            <a:tailEnd/>
          </a:ln>
        </p:spPr>
        <p:txBody>
          <a:bodyPr wrap="none" lIns="0" tIns="0" rIns="0" bIns="0">
            <a:spAutoFit/>
          </a:bodyPr>
          <a:lstStyle/>
          <a:p>
            <a:pPr eaLnBrk="0" hangingPunct="0"/>
            <a:r>
              <a:rPr lang="en-US" sz="1400" b="1"/>
              <a:t>Price ($ per kilogram)</a:t>
            </a:r>
          </a:p>
        </p:txBody>
      </p:sp>
      <p:sp>
        <p:nvSpPr>
          <p:cNvPr id="27671" name="Text Box 22"/>
          <p:cNvSpPr txBox="1">
            <a:spLocks noChangeArrowheads="1"/>
          </p:cNvSpPr>
          <p:nvPr/>
        </p:nvSpPr>
        <p:spPr bwMode="auto">
          <a:xfrm>
            <a:off x="5730875" y="4700588"/>
            <a:ext cx="98425" cy="212725"/>
          </a:xfrm>
          <a:prstGeom prst="rect">
            <a:avLst/>
          </a:prstGeom>
          <a:noFill/>
          <a:ln w="12700">
            <a:noFill/>
            <a:miter lim="800000"/>
            <a:headEnd/>
            <a:tailEnd/>
          </a:ln>
        </p:spPr>
        <p:txBody>
          <a:bodyPr wrap="none" lIns="0" tIns="0" rIns="0" bIns="0">
            <a:spAutoFit/>
          </a:bodyPr>
          <a:lstStyle/>
          <a:p>
            <a:pPr eaLnBrk="0" hangingPunct="0"/>
            <a:r>
              <a:rPr lang="en-US" sz="1400" b="1"/>
              <a:t>0</a:t>
            </a:r>
          </a:p>
        </p:txBody>
      </p:sp>
      <p:sp>
        <p:nvSpPr>
          <p:cNvPr id="27672" name="Line 23"/>
          <p:cNvSpPr>
            <a:spLocks noChangeShapeType="1"/>
          </p:cNvSpPr>
          <p:nvPr/>
        </p:nvSpPr>
        <p:spPr bwMode="auto">
          <a:xfrm>
            <a:off x="5881688" y="2795588"/>
            <a:ext cx="0" cy="1905000"/>
          </a:xfrm>
          <a:prstGeom prst="line">
            <a:avLst/>
          </a:prstGeom>
          <a:noFill/>
          <a:ln w="12700">
            <a:solidFill>
              <a:schemeClr val="tx1"/>
            </a:solidFill>
            <a:round/>
            <a:headEnd/>
            <a:tailEnd/>
          </a:ln>
        </p:spPr>
        <p:txBody>
          <a:bodyPr/>
          <a:lstStyle/>
          <a:p>
            <a:endParaRPr lang="en-CA"/>
          </a:p>
        </p:txBody>
      </p:sp>
      <p:sp>
        <p:nvSpPr>
          <p:cNvPr id="27673" name="Line 24"/>
          <p:cNvSpPr>
            <a:spLocks noChangeShapeType="1"/>
          </p:cNvSpPr>
          <p:nvPr/>
        </p:nvSpPr>
        <p:spPr bwMode="auto">
          <a:xfrm>
            <a:off x="5791200" y="4591050"/>
            <a:ext cx="2574925" cy="0"/>
          </a:xfrm>
          <a:prstGeom prst="line">
            <a:avLst/>
          </a:prstGeom>
          <a:noFill/>
          <a:ln w="12700">
            <a:solidFill>
              <a:schemeClr val="tx1"/>
            </a:solidFill>
            <a:round/>
            <a:headEnd/>
            <a:tailEnd/>
          </a:ln>
        </p:spPr>
        <p:txBody>
          <a:bodyPr/>
          <a:lstStyle/>
          <a:p>
            <a:endParaRPr lang="en-CA"/>
          </a:p>
        </p:txBody>
      </p:sp>
      <p:sp>
        <p:nvSpPr>
          <p:cNvPr id="27674" name="Text Box 25"/>
          <p:cNvSpPr txBox="1">
            <a:spLocks noChangeArrowheads="1"/>
          </p:cNvSpPr>
          <p:nvPr/>
        </p:nvSpPr>
        <p:spPr bwMode="auto">
          <a:xfrm>
            <a:off x="5715000" y="1905000"/>
            <a:ext cx="2363788" cy="581025"/>
          </a:xfrm>
          <a:prstGeom prst="rect">
            <a:avLst/>
          </a:prstGeom>
          <a:noFill/>
          <a:ln w="12700">
            <a:noFill/>
            <a:miter lim="800000"/>
            <a:headEnd/>
            <a:tailEnd/>
          </a:ln>
        </p:spPr>
        <p:txBody>
          <a:bodyPr wrap="none">
            <a:spAutoFit/>
          </a:bodyPr>
          <a:lstStyle/>
          <a:p>
            <a:pPr eaLnBrk="0" hangingPunct="0"/>
            <a:r>
              <a:rPr lang="en-US" sz="1600" b="1"/>
              <a:t>Inelastic Supply Curve</a:t>
            </a:r>
          </a:p>
          <a:p>
            <a:pPr eaLnBrk="0" hangingPunct="0"/>
            <a:r>
              <a:rPr lang="en-US" sz="1600" b="1"/>
              <a:t>For Tomatoes</a:t>
            </a:r>
          </a:p>
        </p:txBody>
      </p:sp>
      <p:sp>
        <p:nvSpPr>
          <p:cNvPr id="27675" name="Line 26"/>
          <p:cNvSpPr>
            <a:spLocks noChangeShapeType="1"/>
          </p:cNvSpPr>
          <p:nvPr/>
        </p:nvSpPr>
        <p:spPr bwMode="auto">
          <a:xfrm>
            <a:off x="7118350" y="4586288"/>
            <a:ext cx="0" cy="76200"/>
          </a:xfrm>
          <a:prstGeom prst="line">
            <a:avLst/>
          </a:prstGeom>
          <a:noFill/>
          <a:ln w="12700">
            <a:solidFill>
              <a:schemeClr val="tx1"/>
            </a:solidFill>
            <a:round/>
            <a:headEnd/>
            <a:tailEnd/>
          </a:ln>
        </p:spPr>
        <p:txBody>
          <a:bodyPr/>
          <a:lstStyle/>
          <a:p>
            <a:endParaRPr lang="en-CA"/>
          </a:p>
        </p:txBody>
      </p:sp>
      <p:sp>
        <p:nvSpPr>
          <p:cNvPr id="27676" name="Line 27"/>
          <p:cNvSpPr>
            <a:spLocks noChangeShapeType="1"/>
          </p:cNvSpPr>
          <p:nvPr/>
        </p:nvSpPr>
        <p:spPr bwMode="auto">
          <a:xfrm>
            <a:off x="7404100" y="4586288"/>
            <a:ext cx="0" cy="76200"/>
          </a:xfrm>
          <a:prstGeom prst="line">
            <a:avLst/>
          </a:prstGeom>
          <a:noFill/>
          <a:ln w="12700">
            <a:solidFill>
              <a:schemeClr val="tx1"/>
            </a:solidFill>
            <a:round/>
            <a:headEnd/>
            <a:tailEnd/>
          </a:ln>
        </p:spPr>
        <p:txBody>
          <a:bodyPr/>
          <a:lstStyle/>
          <a:p>
            <a:endParaRPr lang="en-CA"/>
          </a:p>
        </p:txBody>
      </p:sp>
      <p:sp>
        <p:nvSpPr>
          <p:cNvPr id="27677" name="Text Box 28"/>
          <p:cNvSpPr txBox="1">
            <a:spLocks noChangeArrowheads="1"/>
          </p:cNvSpPr>
          <p:nvPr/>
        </p:nvSpPr>
        <p:spPr bwMode="auto">
          <a:xfrm>
            <a:off x="6562725" y="4700588"/>
            <a:ext cx="639763" cy="212725"/>
          </a:xfrm>
          <a:prstGeom prst="rect">
            <a:avLst/>
          </a:prstGeom>
          <a:noFill/>
          <a:ln w="12700">
            <a:noFill/>
            <a:miter lim="800000"/>
            <a:headEnd/>
            <a:tailEnd/>
          </a:ln>
        </p:spPr>
        <p:txBody>
          <a:bodyPr wrap="none" lIns="0" tIns="0" rIns="0" bIns="0">
            <a:spAutoFit/>
          </a:bodyPr>
          <a:lstStyle/>
          <a:p>
            <a:pPr eaLnBrk="0" hangingPunct="0"/>
            <a:r>
              <a:rPr lang="en-US" sz="1400" b="1"/>
              <a:t>100 000</a:t>
            </a:r>
          </a:p>
        </p:txBody>
      </p:sp>
      <p:sp>
        <p:nvSpPr>
          <p:cNvPr id="27678" name="Text Box 29"/>
          <p:cNvSpPr txBox="1">
            <a:spLocks noChangeArrowheads="1"/>
          </p:cNvSpPr>
          <p:nvPr/>
        </p:nvSpPr>
        <p:spPr bwMode="auto">
          <a:xfrm>
            <a:off x="7340600" y="4700588"/>
            <a:ext cx="639763" cy="212725"/>
          </a:xfrm>
          <a:prstGeom prst="rect">
            <a:avLst/>
          </a:prstGeom>
          <a:noFill/>
          <a:ln w="12700">
            <a:noFill/>
            <a:miter lim="800000"/>
            <a:headEnd/>
            <a:tailEnd/>
          </a:ln>
        </p:spPr>
        <p:txBody>
          <a:bodyPr wrap="none" lIns="0" tIns="0" rIns="0" bIns="0">
            <a:spAutoFit/>
          </a:bodyPr>
          <a:lstStyle/>
          <a:p>
            <a:pPr eaLnBrk="0" hangingPunct="0"/>
            <a:r>
              <a:rPr lang="en-US" sz="1400" b="1"/>
              <a:t>120 000</a:t>
            </a:r>
          </a:p>
        </p:txBody>
      </p:sp>
      <p:sp>
        <p:nvSpPr>
          <p:cNvPr id="27679" name="Text Box 30"/>
          <p:cNvSpPr txBox="1">
            <a:spLocks noChangeArrowheads="1"/>
          </p:cNvSpPr>
          <p:nvPr/>
        </p:nvSpPr>
        <p:spPr bwMode="auto">
          <a:xfrm>
            <a:off x="5867400" y="5081588"/>
            <a:ext cx="1695450" cy="425450"/>
          </a:xfrm>
          <a:prstGeom prst="rect">
            <a:avLst/>
          </a:prstGeom>
          <a:noFill/>
          <a:ln w="12700">
            <a:noFill/>
            <a:miter lim="800000"/>
            <a:headEnd/>
            <a:tailEnd/>
          </a:ln>
        </p:spPr>
        <p:txBody>
          <a:bodyPr wrap="none" lIns="0" tIns="0" rIns="0" bIns="0">
            <a:spAutoFit/>
          </a:bodyPr>
          <a:lstStyle/>
          <a:p>
            <a:pPr eaLnBrk="0" hangingPunct="0"/>
            <a:r>
              <a:rPr lang="en-US" sz="1400" b="1"/>
              <a:t>Quantity Supplied</a:t>
            </a:r>
          </a:p>
          <a:p>
            <a:pPr eaLnBrk="0" hangingPunct="0"/>
            <a:r>
              <a:rPr lang="en-US" sz="1400" b="1"/>
              <a:t>(kilograms per year)</a:t>
            </a:r>
          </a:p>
        </p:txBody>
      </p:sp>
      <p:sp>
        <p:nvSpPr>
          <p:cNvPr id="27680" name="Text Box 31"/>
          <p:cNvSpPr txBox="1">
            <a:spLocks noChangeArrowheads="1"/>
          </p:cNvSpPr>
          <p:nvPr/>
        </p:nvSpPr>
        <p:spPr bwMode="auto">
          <a:xfrm rot="-5400000">
            <a:off x="4320382" y="3586956"/>
            <a:ext cx="1814512" cy="212725"/>
          </a:xfrm>
          <a:prstGeom prst="rect">
            <a:avLst/>
          </a:prstGeom>
          <a:noFill/>
          <a:ln w="12700">
            <a:noFill/>
            <a:miter lim="800000"/>
            <a:headEnd/>
            <a:tailEnd/>
          </a:ln>
        </p:spPr>
        <p:txBody>
          <a:bodyPr wrap="none" lIns="0" tIns="0" rIns="0" bIns="0">
            <a:spAutoFit/>
          </a:bodyPr>
          <a:lstStyle/>
          <a:p>
            <a:pPr eaLnBrk="0" hangingPunct="0"/>
            <a:r>
              <a:rPr lang="en-US" sz="1400" b="1"/>
              <a:t>Price ($ per kilogram)</a:t>
            </a:r>
          </a:p>
        </p:txBody>
      </p:sp>
      <p:sp>
        <p:nvSpPr>
          <p:cNvPr id="27681" name="Line 32"/>
          <p:cNvSpPr>
            <a:spLocks noChangeShapeType="1"/>
          </p:cNvSpPr>
          <p:nvPr/>
        </p:nvSpPr>
        <p:spPr bwMode="auto">
          <a:xfrm flipH="1">
            <a:off x="5792788" y="4192588"/>
            <a:ext cx="88900" cy="0"/>
          </a:xfrm>
          <a:prstGeom prst="line">
            <a:avLst/>
          </a:prstGeom>
          <a:noFill/>
          <a:ln w="12700">
            <a:solidFill>
              <a:schemeClr val="tx1"/>
            </a:solidFill>
            <a:round/>
            <a:headEnd/>
            <a:tailEnd/>
          </a:ln>
        </p:spPr>
        <p:txBody>
          <a:bodyPr/>
          <a:lstStyle/>
          <a:p>
            <a:endParaRPr lang="en-CA"/>
          </a:p>
        </p:txBody>
      </p:sp>
      <p:sp>
        <p:nvSpPr>
          <p:cNvPr id="27682" name="Line 33"/>
          <p:cNvSpPr>
            <a:spLocks noChangeShapeType="1"/>
          </p:cNvSpPr>
          <p:nvPr/>
        </p:nvSpPr>
        <p:spPr bwMode="auto">
          <a:xfrm flipH="1">
            <a:off x="5791200" y="3735388"/>
            <a:ext cx="88900" cy="0"/>
          </a:xfrm>
          <a:prstGeom prst="line">
            <a:avLst/>
          </a:prstGeom>
          <a:noFill/>
          <a:ln w="12700">
            <a:solidFill>
              <a:schemeClr val="tx1"/>
            </a:solidFill>
            <a:round/>
            <a:headEnd/>
            <a:tailEnd/>
          </a:ln>
        </p:spPr>
        <p:txBody>
          <a:bodyPr/>
          <a:lstStyle/>
          <a:p>
            <a:endParaRPr lang="en-CA"/>
          </a:p>
        </p:txBody>
      </p:sp>
      <p:sp>
        <p:nvSpPr>
          <p:cNvPr id="27683" name="Line 34"/>
          <p:cNvSpPr>
            <a:spLocks noChangeShapeType="1"/>
          </p:cNvSpPr>
          <p:nvPr/>
        </p:nvSpPr>
        <p:spPr bwMode="auto">
          <a:xfrm flipH="1">
            <a:off x="5791200" y="3278188"/>
            <a:ext cx="88900" cy="0"/>
          </a:xfrm>
          <a:prstGeom prst="line">
            <a:avLst/>
          </a:prstGeom>
          <a:noFill/>
          <a:ln w="12700">
            <a:solidFill>
              <a:schemeClr val="tx1"/>
            </a:solidFill>
            <a:round/>
            <a:headEnd/>
            <a:tailEnd/>
          </a:ln>
        </p:spPr>
        <p:txBody>
          <a:bodyPr/>
          <a:lstStyle/>
          <a:p>
            <a:endParaRPr lang="en-CA"/>
          </a:p>
        </p:txBody>
      </p:sp>
      <p:sp>
        <p:nvSpPr>
          <p:cNvPr id="27684" name="Line 35"/>
          <p:cNvSpPr>
            <a:spLocks noChangeShapeType="1"/>
          </p:cNvSpPr>
          <p:nvPr/>
        </p:nvSpPr>
        <p:spPr bwMode="auto">
          <a:xfrm flipH="1">
            <a:off x="5791200" y="2797175"/>
            <a:ext cx="88900" cy="0"/>
          </a:xfrm>
          <a:prstGeom prst="line">
            <a:avLst/>
          </a:prstGeom>
          <a:noFill/>
          <a:ln w="12700">
            <a:solidFill>
              <a:schemeClr val="tx1"/>
            </a:solidFill>
            <a:round/>
            <a:headEnd/>
            <a:tailEnd/>
          </a:ln>
        </p:spPr>
        <p:txBody>
          <a:bodyPr/>
          <a:lstStyle/>
          <a:p>
            <a:endParaRPr lang="en-CA"/>
          </a:p>
        </p:txBody>
      </p:sp>
      <p:sp>
        <p:nvSpPr>
          <p:cNvPr id="27685" name="Text Box 36"/>
          <p:cNvSpPr txBox="1">
            <a:spLocks noChangeArrowheads="1"/>
          </p:cNvSpPr>
          <p:nvPr/>
        </p:nvSpPr>
        <p:spPr bwMode="auto">
          <a:xfrm>
            <a:off x="5638800" y="4116388"/>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1</a:t>
            </a:r>
          </a:p>
        </p:txBody>
      </p:sp>
      <p:sp>
        <p:nvSpPr>
          <p:cNvPr id="27686" name="Text Box 37"/>
          <p:cNvSpPr txBox="1">
            <a:spLocks noChangeArrowheads="1"/>
          </p:cNvSpPr>
          <p:nvPr/>
        </p:nvSpPr>
        <p:spPr bwMode="auto">
          <a:xfrm>
            <a:off x="5638800" y="3659188"/>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2</a:t>
            </a:r>
          </a:p>
        </p:txBody>
      </p:sp>
      <p:sp>
        <p:nvSpPr>
          <p:cNvPr id="27687" name="Text Box 38"/>
          <p:cNvSpPr txBox="1">
            <a:spLocks noChangeArrowheads="1"/>
          </p:cNvSpPr>
          <p:nvPr/>
        </p:nvSpPr>
        <p:spPr bwMode="auto">
          <a:xfrm>
            <a:off x="5638800" y="3201988"/>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3</a:t>
            </a:r>
          </a:p>
        </p:txBody>
      </p:sp>
      <p:sp>
        <p:nvSpPr>
          <p:cNvPr id="27688" name="Text Box 39"/>
          <p:cNvSpPr txBox="1">
            <a:spLocks noChangeArrowheads="1"/>
          </p:cNvSpPr>
          <p:nvPr/>
        </p:nvSpPr>
        <p:spPr bwMode="auto">
          <a:xfrm>
            <a:off x="5638800" y="2720975"/>
            <a:ext cx="98425" cy="212725"/>
          </a:xfrm>
          <a:prstGeom prst="rect">
            <a:avLst/>
          </a:prstGeom>
          <a:noFill/>
          <a:ln w="12700">
            <a:noFill/>
            <a:miter lim="800000"/>
            <a:headEnd/>
            <a:tailEnd/>
          </a:ln>
        </p:spPr>
        <p:txBody>
          <a:bodyPr wrap="none" lIns="0" tIns="0" rIns="0" bIns="0">
            <a:spAutoFit/>
          </a:bodyPr>
          <a:lstStyle/>
          <a:p>
            <a:pPr algn="r" eaLnBrk="0" hangingPunct="0"/>
            <a:r>
              <a:rPr lang="en-US" sz="1400" b="1"/>
              <a:t>4</a:t>
            </a:r>
          </a:p>
        </p:txBody>
      </p:sp>
      <p:sp>
        <p:nvSpPr>
          <p:cNvPr id="37928" name="Line 40"/>
          <p:cNvSpPr>
            <a:spLocks noChangeShapeType="1"/>
          </p:cNvSpPr>
          <p:nvPr/>
        </p:nvSpPr>
        <p:spPr bwMode="auto">
          <a:xfrm>
            <a:off x="1981200" y="3733800"/>
            <a:ext cx="1143000" cy="0"/>
          </a:xfrm>
          <a:prstGeom prst="line">
            <a:avLst/>
          </a:prstGeom>
          <a:noFill/>
          <a:ln w="12700">
            <a:solidFill>
              <a:schemeClr val="tx1"/>
            </a:solidFill>
            <a:prstDash val="dash"/>
            <a:round/>
            <a:headEnd/>
            <a:tailEnd/>
          </a:ln>
        </p:spPr>
        <p:txBody>
          <a:bodyPr/>
          <a:lstStyle/>
          <a:p>
            <a:endParaRPr lang="en-CA"/>
          </a:p>
        </p:txBody>
      </p:sp>
      <p:sp>
        <p:nvSpPr>
          <p:cNvPr id="37929" name="Line 41"/>
          <p:cNvSpPr>
            <a:spLocks noChangeShapeType="1"/>
          </p:cNvSpPr>
          <p:nvPr/>
        </p:nvSpPr>
        <p:spPr bwMode="auto">
          <a:xfrm flipV="1">
            <a:off x="3105150" y="3743325"/>
            <a:ext cx="0" cy="847725"/>
          </a:xfrm>
          <a:prstGeom prst="line">
            <a:avLst/>
          </a:prstGeom>
          <a:noFill/>
          <a:ln w="12700">
            <a:solidFill>
              <a:schemeClr val="tx1"/>
            </a:solidFill>
            <a:prstDash val="dash"/>
            <a:round/>
            <a:headEnd/>
            <a:tailEnd/>
          </a:ln>
        </p:spPr>
        <p:txBody>
          <a:bodyPr/>
          <a:lstStyle/>
          <a:p>
            <a:endParaRPr lang="en-CA"/>
          </a:p>
        </p:txBody>
      </p:sp>
      <p:sp>
        <p:nvSpPr>
          <p:cNvPr id="37930" name="Line 42"/>
          <p:cNvSpPr>
            <a:spLocks noChangeShapeType="1"/>
          </p:cNvSpPr>
          <p:nvPr/>
        </p:nvSpPr>
        <p:spPr bwMode="auto">
          <a:xfrm>
            <a:off x="1990725" y="3276600"/>
            <a:ext cx="2124075" cy="0"/>
          </a:xfrm>
          <a:prstGeom prst="line">
            <a:avLst/>
          </a:prstGeom>
          <a:noFill/>
          <a:ln w="12700">
            <a:solidFill>
              <a:schemeClr val="tx1"/>
            </a:solidFill>
            <a:prstDash val="dash"/>
            <a:round/>
            <a:headEnd/>
            <a:tailEnd/>
          </a:ln>
        </p:spPr>
        <p:txBody>
          <a:bodyPr/>
          <a:lstStyle/>
          <a:p>
            <a:endParaRPr lang="en-CA"/>
          </a:p>
        </p:txBody>
      </p:sp>
      <p:sp>
        <p:nvSpPr>
          <p:cNvPr id="37931" name="Line 43"/>
          <p:cNvSpPr>
            <a:spLocks noChangeShapeType="1"/>
          </p:cNvSpPr>
          <p:nvPr/>
        </p:nvSpPr>
        <p:spPr bwMode="auto">
          <a:xfrm flipV="1">
            <a:off x="4114800" y="3276600"/>
            <a:ext cx="0" cy="1314450"/>
          </a:xfrm>
          <a:prstGeom prst="line">
            <a:avLst/>
          </a:prstGeom>
          <a:noFill/>
          <a:ln w="12700">
            <a:solidFill>
              <a:schemeClr val="tx1"/>
            </a:solidFill>
            <a:prstDash val="dash"/>
            <a:round/>
            <a:headEnd/>
            <a:tailEnd/>
          </a:ln>
        </p:spPr>
        <p:txBody>
          <a:bodyPr/>
          <a:lstStyle/>
          <a:p>
            <a:endParaRPr lang="en-CA"/>
          </a:p>
        </p:txBody>
      </p:sp>
      <p:sp>
        <p:nvSpPr>
          <p:cNvPr id="37932" name="Line 44"/>
          <p:cNvSpPr>
            <a:spLocks noChangeShapeType="1"/>
          </p:cNvSpPr>
          <p:nvPr/>
        </p:nvSpPr>
        <p:spPr bwMode="auto">
          <a:xfrm flipV="1">
            <a:off x="2867025" y="3152775"/>
            <a:ext cx="1504950" cy="704850"/>
          </a:xfrm>
          <a:prstGeom prst="line">
            <a:avLst/>
          </a:prstGeom>
          <a:noFill/>
          <a:ln w="28575">
            <a:solidFill>
              <a:schemeClr val="tx2"/>
            </a:solidFill>
            <a:round/>
            <a:headEnd/>
            <a:tailEnd/>
          </a:ln>
        </p:spPr>
        <p:txBody>
          <a:bodyPr/>
          <a:lstStyle/>
          <a:p>
            <a:endParaRPr lang="en-CA"/>
          </a:p>
        </p:txBody>
      </p:sp>
      <p:sp>
        <p:nvSpPr>
          <p:cNvPr id="37933" name="AutoShape 45"/>
          <p:cNvSpPr>
            <a:spLocks noChangeArrowheads="1"/>
          </p:cNvSpPr>
          <p:nvPr/>
        </p:nvSpPr>
        <p:spPr bwMode="auto">
          <a:xfrm>
            <a:off x="3067050" y="3700463"/>
            <a:ext cx="76200" cy="76200"/>
          </a:xfrm>
          <a:prstGeom prst="flowChartConnector">
            <a:avLst/>
          </a:prstGeom>
          <a:solidFill>
            <a:srgbClr val="FF3300"/>
          </a:solidFill>
          <a:ln w="12700">
            <a:noFill/>
            <a:round/>
            <a:headEnd/>
            <a:tailEnd/>
          </a:ln>
        </p:spPr>
        <p:txBody>
          <a:bodyPr wrap="none" anchor="ctr"/>
          <a:lstStyle/>
          <a:p>
            <a:endParaRPr lang="en-US"/>
          </a:p>
        </p:txBody>
      </p:sp>
      <p:sp>
        <p:nvSpPr>
          <p:cNvPr id="37934" name="AutoShape 46"/>
          <p:cNvSpPr>
            <a:spLocks noChangeArrowheads="1"/>
          </p:cNvSpPr>
          <p:nvPr/>
        </p:nvSpPr>
        <p:spPr bwMode="auto">
          <a:xfrm flipV="1">
            <a:off x="4076700" y="3243263"/>
            <a:ext cx="76200" cy="76200"/>
          </a:xfrm>
          <a:prstGeom prst="flowChartConnector">
            <a:avLst/>
          </a:prstGeom>
          <a:solidFill>
            <a:srgbClr val="FF3300"/>
          </a:solidFill>
          <a:ln w="12700">
            <a:noFill/>
            <a:round/>
            <a:headEnd/>
            <a:tailEnd/>
          </a:ln>
        </p:spPr>
        <p:txBody>
          <a:bodyPr wrap="none" anchor="ctr"/>
          <a:lstStyle/>
          <a:p>
            <a:endParaRPr lang="en-US"/>
          </a:p>
        </p:txBody>
      </p:sp>
      <p:sp>
        <p:nvSpPr>
          <p:cNvPr id="37935" name="Line 47"/>
          <p:cNvSpPr>
            <a:spLocks noChangeShapeType="1"/>
          </p:cNvSpPr>
          <p:nvPr/>
        </p:nvSpPr>
        <p:spPr bwMode="auto">
          <a:xfrm>
            <a:off x="5876925" y="3733800"/>
            <a:ext cx="1247775" cy="0"/>
          </a:xfrm>
          <a:prstGeom prst="line">
            <a:avLst/>
          </a:prstGeom>
          <a:noFill/>
          <a:ln w="12700">
            <a:solidFill>
              <a:schemeClr val="tx1"/>
            </a:solidFill>
            <a:prstDash val="dash"/>
            <a:round/>
            <a:headEnd/>
            <a:tailEnd/>
          </a:ln>
        </p:spPr>
        <p:txBody>
          <a:bodyPr/>
          <a:lstStyle/>
          <a:p>
            <a:endParaRPr lang="en-CA"/>
          </a:p>
        </p:txBody>
      </p:sp>
      <p:sp>
        <p:nvSpPr>
          <p:cNvPr id="37936" name="Line 48"/>
          <p:cNvSpPr>
            <a:spLocks noChangeShapeType="1"/>
          </p:cNvSpPr>
          <p:nvPr/>
        </p:nvSpPr>
        <p:spPr bwMode="auto">
          <a:xfrm flipV="1">
            <a:off x="7124700" y="3733800"/>
            <a:ext cx="0" cy="857250"/>
          </a:xfrm>
          <a:prstGeom prst="line">
            <a:avLst/>
          </a:prstGeom>
          <a:noFill/>
          <a:ln w="12700">
            <a:solidFill>
              <a:schemeClr val="tx1"/>
            </a:solidFill>
            <a:prstDash val="dash"/>
            <a:round/>
            <a:headEnd/>
            <a:tailEnd/>
          </a:ln>
        </p:spPr>
        <p:txBody>
          <a:bodyPr/>
          <a:lstStyle/>
          <a:p>
            <a:endParaRPr lang="en-CA"/>
          </a:p>
        </p:txBody>
      </p:sp>
      <p:sp>
        <p:nvSpPr>
          <p:cNvPr id="37937" name="Line 49"/>
          <p:cNvSpPr>
            <a:spLocks noChangeShapeType="1"/>
          </p:cNvSpPr>
          <p:nvPr/>
        </p:nvSpPr>
        <p:spPr bwMode="auto">
          <a:xfrm>
            <a:off x="5876925" y="3276600"/>
            <a:ext cx="1504950" cy="0"/>
          </a:xfrm>
          <a:prstGeom prst="line">
            <a:avLst/>
          </a:prstGeom>
          <a:noFill/>
          <a:ln w="12700">
            <a:solidFill>
              <a:schemeClr val="tx1"/>
            </a:solidFill>
            <a:prstDash val="dash"/>
            <a:round/>
            <a:headEnd/>
            <a:tailEnd/>
          </a:ln>
        </p:spPr>
        <p:txBody>
          <a:bodyPr/>
          <a:lstStyle/>
          <a:p>
            <a:endParaRPr lang="en-CA"/>
          </a:p>
        </p:txBody>
      </p:sp>
      <p:sp>
        <p:nvSpPr>
          <p:cNvPr id="37938" name="Line 50"/>
          <p:cNvSpPr>
            <a:spLocks noChangeShapeType="1"/>
          </p:cNvSpPr>
          <p:nvPr/>
        </p:nvSpPr>
        <p:spPr bwMode="auto">
          <a:xfrm flipV="1">
            <a:off x="7400925" y="3286125"/>
            <a:ext cx="0" cy="1304925"/>
          </a:xfrm>
          <a:prstGeom prst="line">
            <a:avLst/>
          </a:prstGeom>
          <a:noFill/>
          <a:ln w="12700">
            <a:solidFill>
              <a:schemeClr val="tx1"/>
            </a:solidFill>
            <a:prstDash val="dash"/>
            <a:round/>
            <a:headEnd/>
            <a:tailEnd/>
          </a:ln>
        </p:spPr>
        <p:txBody>
          <a:bodyPr/>
          <a:lstStyle/>
          <a:p>
            <a:endParaRPr lang="en-CA"/>
          </a:p>
        </p:txBody>
      </p:sp>
      <p:sp>
        <p:nvSpPr>
          <p:cNvPr id="37939" name="Line 51"/>
          <p:cNvSpPr>
            <a:spLocks noChangeShapeType="1"/>
          </p:cNvSpPr>
          <p:nvPr/>
        </p:nvSpPr>
        <p:spPr bwMode="auto">
          <a:xfrm flipV="1">
            <a:off x="6867525" y="3000375"/>
            <a:ext cx="704850" cy="1133475"/>
          </a:xfrm>
          <a:prstGeom prst="line">
            <a:avLst/>
          </a:prstGeom>
          <a:noFill/>
          <a:ln w="28575">
            <a:solidFill>
              <a:srgbClr val="0000FF"/>
            </a:solidFill>
            <a:round/>
            <a:headEnd/>
            <a:tailEnd/>
          </a:ln>
        </p:spPr>
        <p:txBody>
          <a:bodyPr/>
          <a:lstStyle/>
          <a:p>
            <a:endParaRPr lang="en-CA"/>
          </a:p>
        </p:txBody>
      </p:sp>
      <p:sp>
        <p:nvSpPr>
          <p:cNvPr id="37940" name="AutoShape 52"/>
          <p:cNvSpPr>
            <a:spLocks noChangeArrowheads="1"/>
          </p:cNvSpPr>
          <p:nvPr/>
        </p:nvSpPr>
        <p:spPr bwMode="auto">
          <a:xfrm>
            <a:off x="7077075" y="3705225"/>
            <a:ext cx="76200" cy="76200"/>
          </a:xfrm>
          <a:prstGeom prst="flowChartConnector">
            <a:avLst/>
          </a:prstGeom>
          <a:solidFill>
            <a:srgbClr val="FF3300"/>
          </a:solidFill>
          <a:ln w="12700">
            <a:noFill/>
            <a:round/>
            <a:headEnd/>
            <a:tailEnd/>
          </a:ln>
        </p:spPr>
        <p:txBody>
          <a:bodyPr wrap="none" anchor="ctr"/>
          <a:lstStyle/>
          <a:p>
            <a:endParaRPr lang="en-US"/>
          </a:p>
        </p:txBody>
      </p:sp>
      <p:sp>
        <p:nvSpPr>
          <p:cNvPr id="37941" name="AutoShape 53"/>
          <p:cNvSpPr>
            <a:spLocks noChangeArrowheads="1"/>
          </p:cNvSpPr>
          <p:nvPr/>
        </p:nvSpPr>
        <p:spPr bwMode="auto">
          <a:xfrm flipV="1">
            <a:off x="7362825" y="3248025"/>
            <a:ext cx="76200" cy="76200"/>
          </a:xfrm>
          <a:prstGeom prst="flowChartConnector">
            <a:avLst/>
          </a:prstGeom>
          <a:solidFill>
            <a:srgbClr val="FF3300"/>
          </a:solidFill>
          <a:ln w="12700">
            <a:noFill/>
            <a:round/>
            <a:headEnd/>
            <a:tailEnd/>
          </a:ln>
        </p:spPr>
        <p:txBody>
          <a:bodyPr wrap="none" anchor="ctr"/>
          <a:lstStyle/>
          <a:p>
            <a:endParaRPr lang="en-US"/>
          </a:p>
        </p:txBody>
      </p:sp>
      <p:sp>
        <p:nvSpPr>
          <p:cNvPr id="37942" name="Text Box 54"/>
          <p:cNvSpPr txBox="1">
            <a:spLocks noChangeArrowheads="1"/>
          </p:cNvSpPr>
          <p:nvPr/>
        </p:nvSpPr>
        <p:spPr bwMode="auto">
          <a:xfrm>
            <a:off x="7659688" y="2847975"/>
            <a:ext cx="187325" cy="215900"/>
          </a:xfrm>
          <a:prstGeom prst="rect">
            <a:avLst/>
          </a:prstGeom>
          <a:noFill/>
          <a:ln w="12700">
            <a:noFill/>
            <a:miter lim="800000"/>
            <a:headEnd/>
            <a:tailEnd/>
          </a:ln>
        </p:spPr>
        <p:txBody>
          <a:bodyPr wrap="none" lIns="0" tIns="0" rIns="0" bIns="0">
            <a:spAutoFit/>
          </a:bodyPr>
          <a:lstStyle/>
          <a:p>
            <a:pPr algn="r" eaLnBrk="0" hangingPunct="0"/>
            <a:r>
              <a:rPr lang="en-US" sz="1400" b="1"/>
              <a:t>S</a:t>
            </a:r>
            <a:r>
              <a:rPr lang="en-US" sz="1400" b="1" baseline="-25000"/>
              <a:t>2</a:t>
            </a:r>
          </a:p>
        </p:txBody>
      </p:sp>
      <p:sp>
        <p:nvSpPr>
          <p:cNvPr id="37943" name="Line 55"/>
          <p:cNvSpPr>
            <a:spLocks noChangeShapeType="1"/>
          </p:cNvSpPr>
          <p:nvPr/>
        </p:nvSpPr>
        <p:spPr bwMode="auto">
          <a:xfrm flipV="1">
            <a:off x="2514600" y="3295650"/>
            <a:ext cx="0" cy="419100"/>
          </a:xfrm>
          <a:prstGeom prst="line">
            <a:avLst/>
          </a:prstGeom>
          <a:noFill/>
          <a:ln w="12700">
            <a:solidFill>
              <a:schemeClr val="tx1"/>
            </a:solidFill>
            <a:round/>
            <a:headEnd/>
            <a:tailEnd type="triangle" w="med" len="med"/>
          </a:ln>
        </p:spPr>
        <p:txBody>
          <a:bodyPr/>
          <a:lstStyle/>
          <a:p>
            <a:endParaRPr lang="en-CA"/>
          </a:p>
        </p:txBody>
      </p:sp>
      <p:sp>
        <p:nvSpPr>
          <p:cNvPr id="37944" name="Line 56"/>
          <p:cNvSpPr>
            <a:spLocks noChangeShapeType="1"/>
          </p:cNvSpPr>
          <p:nvPr/>
        </p:nvSpPr>
        <p:spPr bwMode="auto">
          <a:xfrm>
            <a:off x="3124200" y="4171950"/>
            <a:ext cx="971550" cy="0"/>
          </a:xfrm>
          <a:prstGeom prst="line">
            <a:avLst/>
          </a:prstGeom>
          <a:noFill/>
          <a:ln w="12700">
            <a:solidFill>
              <a:schemeClr val="tx1"/>
            </a:solidFill>
            <a:round/>
            <a:headEnd/>
            <a:tailEnd type="triangle" w="med" len="med"/>
          </a:ln>
        </p:spPr>
        <p:txBody>
          <a:bodyPr/>
          <a:lstStyle/>
          <a:p>
            <a:endParaRPr lang="en-CA"/>
          </a:p>
        </p:txBody>
      </p:sp>
      <p:sp>
        <p:nvSpPr>
          <p:cNvPr id="37945" name="Line 57"/>
          <p:cNvSpPr>
            <a:spLocks noChangeShapeType="1"/>
          </p:cNvSpPr>
          <p:nvPr/>
        </p:nvSpPr>
        <p:spPr bwMode="auto">
          <a:xfrm flipV="1">
            <a:off x="6515100" y="3295650"/>
            <a:ext cx="0" cy="419100"/>
          </a:xfrm>
          <a:prstGeom prst="line">
            <a:avLst/>
          </a:prstGeom>
          <a:noFill/>
          <a:ln w="12700">
            <a:solidFill>
              <a:schemeClr val="tx1"/>
            </a:solidFill>
            <a:round/>
            <a:headEnd/>
            <a:tailEnd type="triangle" w="med" len="med"/>
          </a:ln>
        </p:spPr>
        <p:txBody>
          <a:bodyPr/>
          <a:lstStyle/>
          <a:p>
            <a:endParaRPr lang="en-CA"/>
          </a:p>
        </p:txBody>
      </p:sp>
      <p:sp>
        <p:nvSpPr>
          <p:cNvPr id="37946" name="Line 58"/>
          <p:cNvSpPr>
            <a:spLocks noChangeShapeType="1"/>
          </p:cNvSpPr>
          <p:nvPr/>
        </p:nvSpPr>
        <p:spPr bwMode="auto">
          <a:xfrm>
            <a:off x="7143750" y="4200525"/>
            <a:ext cx="247650" cy="0"/>
          </a:xfrm>
          <a:prstGeom prst="line">
            <a:avLst/>
          </a:prstGeom>
          <a:noFill/>
          <a:ln w="12700">
            <a:solidFill>
              <a:schemeClr val="tx1"/>
            </a:solidFill>
            <a:round/>
            <a:headEnd/>
            <a:tailEnd type="triangle" w="med" len="med"/>
          </a:ln>
        </p:spPr>
        <p:txBody>
          <a:bodyPr/>
          <a:lstStyle/>
          <a:p>
            <a:endParaRPr lang="en-CA"/>
          </a:p>
        </p:txBody>
      </p:sp>
      <p:sp>
        <p:nvSpPr>
          <p:cNvPr id="37947" name="Text Box 59"/>
          <p:cNvSpPr txBox="1">
            <a:spLocks noChangeArrowheads="1"/>
          </p:cNvSpPr>
          <p:nvPr/>
        </p:nvSpPr>
        <p:spPr bwMode="auto">
          <a:xfrm>
            <a:off x="2533650" y="3467100"/>
            <a:ext cx="252413" cy="152400"/>
          </a:xfrm>
          <a:prstGeom prst="rect">
            <a:avLst/>
          </a:prstGeom>
          <a:noFill/>
          <a:ln w="12700">
            <a:noFill/>
            <a:miter lim="800000"/>
            <a:headEnd/>
            <a:tailEnd/>
          </a:ln>
        </p:spPr>
        <p:txBody>
          <a:bodyPr wrap="none" lIns="0" tIns="0" rIns="0" bIns="0">
            <a:spAutoFit/>
          </a:bodyPr>
          <a:lstStyle/>
          <a:p>
            <a:pPr algn="r" eaLnBrk="0" hangingPunct="0"/>
            <a:r>
              <a:rPr lang="fr-CA" sz="1000" b="1"/>
              <a:t>50%</a:t>
            </a:r>
            <a:endParaRPr lang="en-US" sz="1000" b="1"/>
          </a:p>
        </p:txBody>
      </p:sp>
      <p:sp>
        <p:nvSpPr>
          <p:cNvPr id="37948" name="Text Box 60"/>
          <p:cNvSpPr txBox="1">
            <a:spLocks noChangeArrowheads="1"/>
          </p:cNvSpPr>
          <p:nvPr/>
        </p:nvSpPr>
        <p:spPr bwMode="auto">
          <a:xfrm>
            <a:off x="6543675" y="3457575"/>
            <a:ext cx="252413" cy="152400"/>
          </a:xfrm>
          <a:prstGeom prst="rect">
            <a:avLst/>
          </a:prstGeom>
          <a:noFill/>
          <a:ln w="12700">
            <a:noFill/>
            <a:miter lim="800000"/>
            <a:headEnd/>
            <a:tailEnd/>
          </a:ln>
        </p:spPr>
        <p:txBody>
          <a:bodyPr wrap="none" lIns="0" tIns="0" rIns="0" bIns="0">
            <a:spAutoFit/>
          </a:bodyPr>
          <a:lstStyle/>
          <a:p>
            <a:pPr algn="r" eaLnBrk="0" hangingPunct="0"/>
            <a:r>
              <a:rPr lang="fr-CA" sz="1000" b="1"/>
              <a:t>50%</a:t>
            </a:r>
            <a:endParaRPr lang="en-US" sz="1000" b="1"/>
          </a:p>
        </p:txBody>
      </p:sp>
      <p:sp>
        <p:nvSpPr>
          <p:cNvPr id="37949" name="Text Box 61"/>
          <p:cNvSpPr txBox="1">
            <a:spLocks noChangeArrowheads="1"/>
          </p:cNvSpPr>
          <p:nvPr/>
        </p:nvSpPr>
        <p:spPr bwMode="auto">
          <a:xfrm>
            <a:off x="3435350" y="4019550"/>
            <a:ext cx="322263" cy="152400"/>
          </a:xfrm>
          <a:prstGeom prst="rect">
            <a:avLst/>
          </a:prstGeom>
          <a:noFill/>
          <a:ln w="12700">
            <a:noFill/>
            <a:miter lim="800000"/>
            <a:headEnd/>
            <a:tailEnd/>
          </a:ln>
        </p:spPr>
        <p:txBody>
          <a:bodyPr wrap="none" lIns="0" tIns="0" rIns="0" bIns="0">
            <a:spAutoFit/>
          </a:bodyPr>
          <a:lstStyle/>
          <a:p>
            <a:pPr algn="r" eaLnBrk="0" hangingPunct="0"/>
            <a:r>
              <a:rPr lang="fr-CA" sz="1000" b="1"/>
              <a:t>100%</a:t>
            </a:r>
            <a:endParaRPr lang="en-US" sz="1000" b="1"/>
          </a:p>
        </p:txBody>
      </p:sp>
      <p:sp>
        <p:nvSpPr>
          <p:cNvPr id="37950" name="Text Box 62"/>
          <p:cNvSpPr txBox="1">
            <a:spLocks noChangeArrowheads="1"/>
          </p:cNvSpPr>
          <p:nvPr/>
        </p:nvSpPr>
        <p:spPr bwMode="auto">
          <a:xfrm>
            <a:off x="7134225" y="4019550"/>
            <a:ext cx="252413" cy="152400"/>
          </a:xfrm>
          <a:prstGeom prst="rect">
            <a:avLst/>
          </a:prstGeom>
          <a:noFill/>
          <a:ln w="12700">
            <a:noFill/>
            <a:miter lim="800000"/>
            <a:headEnd/>
            <a:tailEnd/>
          </a:ln>
        </p:spPr>
        <p:txBody>
          <a:bodyPr lIns="0" tIns="0" rIns="0" bIns="0">
            <a:spAutoFit/>
          </a:bodyPr>
          <a:lstStyle/>
          <a:p>
            <a:pPr algn="r" eaLnBrk="0" hangingPunct="0"/>
            <a:r>
              <a:rPr lang="fr-CA" sz="1000" b="1"/>
              <a:t>20%</a:t>
            </a:r>
            <a:endParaRPr lang="en-US" sz="1000" b="1"/>
          </a:p>
        </p:txBody>
      </p:sp>
      <p:sp>
        <p:nvSpPr>
          <p:cNvPr id="2" name="Rectangle 1"/>
          <p:cNvSpPr/>
          <p:nvPr/>
        </p:nvSpPr>
        <p:spPr>
          <a:xfrm>
            <a:off x="982662" y="5629276"/>
            <a:ext cx="7419975" cy="1200329"/>
          </a:xfrm>
          <a:prstGeom prst="rect">
            <a:avLst/>
          </a:prstGeom>
        </p:spPr>
        <p:txBody>
          <a:bodyPr wrap="square">
            <a:spAutoFit/>
          </a:bodyPr>
          <a:lstStyle/>
          <a:p>
            <a:r>
              <a:rPr lang="en-CA" altLang="en-US">
                <a:latin typeface="Arial" panose="020B0604020202020204" pitchFamily="34" charset="0"/>
              </a:rPr>
              <a:t>The elastic supply curve (S</a:t>
            </a:r>
            <a:r>
              <a:rPr lang="en-CA" altLang="en-US" baseline="-25000">
                <a:latin typeface="Arial" panose="020B0604020202020204" pitchFamily="34" charset="0"/>
              </a:rPr>
              <a:t>1</a:t>
            </a:r>
            <a:r>
              <a:rPr lang="en-CA" altLang="en-US">
                <a:latin typeface="Arial" panose="020B0604020202020204" pitchFamily="34" charset="0"/>
              </a:rPr>
              <a:t>) shows a 50% increase in price leading to a greater 100% increase in quantity supplied. An inelastic demand curve shows the same 50% increase in price now leads to a smaller 20% increase in quantity supplied.</a:t>
            </a:r>
          </a:p>
        </p:txBody>
      </p:sp>
    </p:spTree>
    <p:extLst>
      <p:ext uri="{BB962C8B-B14F-4D97-AF65-F5344CB8AC3E}">
        <p14:creationId xmlns:p14="http://schemas.microsoft.com/office/powerpoint/2010/main" val="85608080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933"/>
                                        </p:tgtEl>
                                        <p:attrNameLst>
                                          <p:attrName>style.visibility</p:attrName>
                                        </p:attrNameLst>
                                      </p:cBhvr>
                                      <p:to>
                                        <p:strVal val="visible"/>
                                      </p:to>
                                    </p:set>
                                    <p:animEffect transition="in" filter="wipe(down)">
                                      <p:cBhvr>
                                        <p:cTn id="7" dur="500"/>
                                        <p:tgtEl>
                                          <p:spTgt spid="3793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7934"/>
                                        </p:tgtEl>
                                        <p:attrNameLst>
                                          <p:attrName>style.visibility</p:attrName>
                                        </p:attrNameLst>
                                      </p:cBhvr>
                                      <p:to>
                                        <p:strVal val="visible"/>
                                      </p:to>
                                    </p:set>
                                    <p:animEffect transition="in" filter="wipe(down)">
                                      <p:cBhvr>
                                        <p:cTn id="11" dur="500"/>
                                        <p:tgtEl>
                                          <p:spTgt spid="3793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7932"/>
                                        </p:tgtEl>
                                        <p:attrNameLst>
                                          <p:attrName>style.visibility</p:attrName>
                                        </p:attrNameLst>
                                      </p:cBhvr>
                                      <p:to>
                                        <p:strVal val="visible"/>
                                      </p:to>
                                    </p:set>
                                    <p:animEffect transition="in" filter="wipe(left)">
                                      <p:cBhvr>
                                        <p:cTn id="15" dur="500"/>
                                        <p:tgtEl>
                                          <p:spTgt spid="37932"/>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7907"/>
                                        </p:tgtEl>
                                        <p:attrNameLst>
                                          <p:attrName>style.visibility</p:attrName>
                                        </p:attrNameLst>
                                      </p:cBhvr>
                                      <p:to>
                                        <p:strVal val="visible"/>
                                      </p:to>
                                    </p:set>
                                    <p:animEffect transition="in" filter="wipe(down)">
                                      <p:cBhvr>
                                        <p:cTn id="19" dur="500"/>
                                        <p:tgtEl>
                                          <p:spTgt spid="37907"/>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7928"/>
                                        </p:tgtEl>
                                        <p:attrNameLst>
                                          <p:attrName>style.visibility</p:attrName>
                                        </p:attrNameLst>
                                      </p:cBhvr>
                                      <p:to>
                                        <p:strVal val="visible"/>
                                      </p:to>
                                    </p:set>
                                    <p:animEffect transition="in" filter="wipe(left)">
                                      <p:cBhvr>
                                        <p:cTn id="23" dur="500"/>
                                        <p:tgtEl>
                                          <p:spTgt spid="37928"/>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7929"/>
                                        </p:tgtEl>
                                        <p:attrNameLst>
                                          <p:attrName>style.visibility</p:attrName>
                                        </p:attrNameLst>
                                      </p:cBhvr>
                                      <p:to>
                                        <p:strVal val="visible"/>
                                      </p:to>
                                    </p:set>
                                    <p:animEffect transition="in" filter="wipe(down)">
                                      <p:cBhvr>
                                        <p:cTn id="26" dur="500"/>
                                        <p:tgtEl>
                                          <p:spTgt spid="37929"/>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37930"/>
                                        </p:tgtEl>
                                        <p:attrNameLst>
                                          <p:attrName>style.visibility</p:attrName>
                                        </p:attrNameLst>
                                      </p:cBhvr>
                                      <p:to>
                                        <p:strVal val="visible"/>
                                      </p:to>
                                    </p:set>
                                    <p:animEffect transition="in" filter="wipe(left)">
                                      <p:cBhvr>
                                        <p:cTn id="30" dur="500"/>
                                        <p:tgtEl>
                                          <p:spTgt spid="37930"/>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7931"/>
                                        </p:tgtEl>
                                        <p:attrNameLst>
                                          <p:attrName>style.visibility</p:attrName>
                                        </p:attrNameLst>
                                      </p:cBhvr>
                                      <p:to>
                                        <p:strVal val="visible"/>
                                      </p:to>
                                    </p:set>
                                    <p:animEffect transition="in" filter="wipe(down)">
                                      <p:cBhvr>
                                        <p:cTn id="33" dur="500"/>
                                        <p:tgtEl>
                                          <p:spTgt spid="3793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7943"/>
                                        </p:tgtEl>
                                        <p:attrNameLst>
                                          <p:attrName>style.visibility</p:attrName>
                                        </p:attrNameLst>
                                      </p:cBhvr>
                                      <p:to>
                                        <p:strVal val="visible"/>
                                      </p:to>
                                    </p:set>
                                    <p:animEffect transition="in" filter="wipe(down)">
                                      <p:cBhvr>
                                        <p:cTn id="38" dur="500"/>
                                        <p:tgtEl>
                                          <p:spTgt spid="37943"/>
                                        </p:tgtEl>
                                      </p:cBhvr>
                                    </p:animEffect>
                                  </p:childTnLst>
                                </p:cTn>
                              </p:par>
                            </p:childTnLst>
                          </p:cTn>
                        </p:par>
                        <p:par>
                          <p:cTn id="39" fill="hold">
                            <p:stCondLst>
                              <p:cond delay="500"/>
                            </p:stCondLst>
                            <p:childTnLst>
                              <p:par>
                                <p:cTn id="40" presetID="22" presetClass="entr" presetSubtype="4" fill="hold" grpId="0" nodeType="afterEffect">
                                  <p:stCondLst>
                                    <p:cond delay="0"/>
                                  </p:stCondLst>
                                  <p:childTnLst>
                                    <p:set>
                                      <p:cBhvr>
                                        <p:cTn id="41" dur="1" fill="hold">
                                          <p:stCondLst>
                                            <p:cond delay="0"/>
                                          </p:stCondLst>
                                        </p:cTn>
                                        <p:tgtEl>
                                          <p:spTgt spid="37947"/>
                                        </p:tgtEl>
                                        <p:attrNameLst>
                                          <p:attrName>style.visibility</p:attrName>
                                        </p:attrNameLst>
                                      </p:cBhvr>
                                      <p:to>
                                        <p:strVal val="visible"/>
                                      </p:to>
                                    </p:set>
                                    <p:animEffect transition="in" filter="wipe(down)">
                                      <p:cBhvr>
                                        <p:cTn id="42" dur="500"/>
                                        <p:tgtEl>
                                          <p:spTgt spid="37947"/>
                                        </p:tgtEl>
                                      </p:cBhvr>
                                    </p:animEffect>
                                  </p:childTnLst>
                                </p:cTn>
                              </p:par>
                            </p:childTnLst>
                          </p:cTn>
                        </p:par>
                        <p:par>
                          <p:cTn id="43" fill="hold">
                            <p:stCondLst>
                              <p:cond delay="1000"/>
                            </p:stCondLst>
                            <p:childTnLst>
                              <p:par>
                                <p:cTn id="44" presetID="22" presetClass="entr" presetSubtype="8" fill="hold" grpId="0" nodeType="afterEffect">
                                  <p:stCondLst>
                                    <p:cond delay="0"/>
                                  </p:stCondLst>
                                  <p:childTnLst>
                                    <p:set>
                                      <p:cBhvr>
                                        <p:cTn id="45" dur="1" fill="hold">
                                          <p:stCondLst>
                                            <p:cond delay="0"/>
                                          </p:stCondLst>
                                        </p:cTn>
                                        <p:tgtEl>
                                          <p:spTgt spid="37944"/>
                                        </p:tgtEl>
                                        <p:attrNameLst>
                                          <p:attrName>style.visibility</p:attrName>
                                        </p:attrNameLst>
                                      </p:cBhvr>
                                      <p:to>
                                        <p:strVal val="visible"/>
                                      </p:to>
                                    </p:set>
                                    <p:animEffect transition="in" filter="wipe(left)">
                                      <p:cBhvr>
                                        <p:cTn id="46" dur="500"/>
                                        <p:tgtEl>
                                          <p:spTgt spid="37944"/>
                                        </p:tgtEl>
                                      </p:cBhvr>
                                    </p:animEffect>
                                  </p:childTnLst>
                                </p:cTn>
                              </p:par>
                            </p:childTnLst>
                          </p:cTn>
                        </p:par>
                        <p:par>
                          <p:cTn id="47" fill="hold">
                            <p:stCondLst>
                              <p:cond delay="1500"/>
                            </p:stCondLst>
                            <p:childTnLst>
                              <p:par>
                                <p:cTn id="48" presetID="22" presetClass="entr" presetSubtype="4" fill="hold" grpId="0" nodeType="afterEffect">
                                  <p:stCondLst>
                                    <p:cond delay="0"/>
                                  </p:stCondLst>
                                  <p:childTnLst>
                                    <p:set>
                                      <p:cBhvr>
                                        <p:cTn id="49" dur="1" fill="hold">
                                          <p:stCondLst>
                                            <p:cond delay="0"/>
                                          </p:stCondLst>
                                        </p:cTn>
                                        <p:tgtEl>
                                          <p:spTgt spid="37949"/>
                                        </p:tgtEl>
                                        <p:attrNameLst>
                                          <p:attrName>style.visibility</p:attrName>
                                        </p:attrNameLst>
                                      </p:cBhvr>
                                      <p:to>
                                        <p:strVal val="visible"/>
                                      </p:to>
                                    </p:set>
                                    <p:animEffect transition="in" filter="wipe(down)">
                                      <p:cBhvr>
                                        <p:cTn id="50" dur="500"/>
                                        <p:tgtEl>
                                          <p:spTgt spid="37949"/>
                                        </p:tgtEl>
                                      </p:cBhvr>
                                    </p:animEffect>
                                  </p:childTnLst>
                                </p:cTn>
                              </p:par>
                            </p:childTnLst>
                          </p:cTn>
                        </p:par>
                        <p:par>
                          <p:cTn id="51" fill="hold">
                            <p:stCondLst>
                              <p:cond delay="2000"/>
                            </p:stCondLst>
                            <p:childTnLst>
                              <p:par>
                                <p:cTn id="52" presetID="22" presetClass="entr" presetSubtype="4" fill="hold" grpId="0" nodeType="afterEffect">
                                  <p:stCondLst>
                                    <p:cond delay="500"/>
                                  </p:stCondLst>
                                  <p:childTnLst>
                                    <p:set>
                                      <p:cBhvr>
                                        <p:cTn id="53" dur="1" fill="hold">
                                          <p:stCondLst>
                                            <p:cond delay="0"/>
                                          </p:stCondLst>
                                        </p:cTn>
                                        <p:tgtEl>
                                          <p:spTgt spid="37941"/>
                                        </p:tgtEl>
                                        <p:attrNameLst>
                                          <p:attrName>style.visibility</p:attrName>
                                        </p:attrNameLst>
                                      </p:cBhvr>
                                      <p:to>
                                        <p:strVal val="visible"/>
                                      </p:to>
                                    </p:set>
                                    <p:animEffect transition="in" filter="wipe(down)">
                                      <p:cBhvr>
                                        <p:cTn id="54" dur="500"/>
                                        <p:tgtEl>
                                          <p:spTgt spid="37941"/>
                                        </p:tgtEl>
                                      </p:cBhvr>
                                    </p:animEffect>
                                  </p:childTnLst>
                                </p:cTn>
                              </p:par>
                            </p:childTnLst>
                          </p:cTn>
                        </p:par>
                        <p:par>
                          <p:cTn id="55" fill="hold">
                            <p:stCondLst>
                              <p:cond delay="3000"/>
                            </p:stCondLst>
                            <p:childTnLst>
                              <p:par>
                                <p:cTn id="56" presetID="22" presetClass="entr" presetSubtype="4" fill="hold" grpId="0" nodeType="afterEffect">
                                  <p:stCondLst>
                                    <p:cond delay="0"/>
                                  </p:stCondLst>
                                  <p:childTnLst>
                                    <p:set>
                                      <p:cBhvr>
                                        <p:cTn id="57" dur="1" fill="hold">
                                          <p:stCondLst>
                                            <p:cond delay="0"/>
                                          </p:stCondLst>
                                        </p:cTn>
                                        <p:tgtEl>
                                          <p:spTgt spid="37940"/>
                                        </p:tgtEl>
                                        <p:attrNameLst>
                                          <p:attrName>style.visibility</p:attrName>
                                        </p:attrNameLst>
                                      </p:cBhvr>
                                      <p:to>
                                        <p:strVal val="visible"/>
                                      </p:to>
                                    </p:set>
                                    <p:animEffect transition="in" filter="wipe(down)">
                                      <p:cBhvr>
                                        <p:cTn id="58" dur="500"/>
                                        <p:tgtEl>
                                          <p:spTgt spid="37940"/>
                                        </p:tgtEl>
                                      </p:cBhvr>
                                    </p:animEffect>
                                  </p:childTnLst>
                                </p:cTn>
                              </p:par>
                            </p:childTnLst>
                          </p:cTn>
                        </p:par>
                        <p:par>
                          <p:cTn id="59" fill="hold">
                            <p:stCondLst>
                              <p:cond delay="3500"/>
                            </p:stCondLst>
                            <p:childTnLst>
                              <p:par>
                                <p:cTn id="60" presetID="22" presetClass="entr" presetSubtype="4" fill="hold" grpId="0" nodeType="afterEffect">
                                  <p:stCondLst>
                                    <p:cond delay="0"/>
                                  </p:stCondLst>
                                  <p:childTnLst>
                                    <p:set>
                                      <p:cBhvr>
                                        <p:cTn id="61" dur="1" fill="hold">
                                          <p:stCondLst>
                                            <p:cond delay="0"/>
                                          </p:stCondLst>
                                        </p:cTn>
                                        <p:tgtEl>
                                          <p:spTgt spid="37939"/>
                                        </p:tgtEl>
                                        <p:attrNameLst>
                                          <p:attrName>style.visibility</p:attrName>
                                        </p:attrNameLst>
                                      </p:cBhvr>
                                      <p:to>
                                        <p:strVal val="visible"/>
                                      </p:to>
                                    </p:set>
                                    <p:animEffect transition="in" filter="wipe(down)">
                                      <p:cBhvr>
                                        <p:cTn id="62" dur="500"/>
                                        <p:tgtEl>
                                          <p:spTgt spid="37939"/>
                                        </p:tgtEl>
                                      </p:cBhvr>
                                    </p:animEffect>
                                  </p:childTnLst>
                                </p:cTn>
                              </p:par>
                            </p:childTnLst>
                          </p:cTn>
                        </p:par>
                        <p:par>
                          <p:cTn id="63" fill="hold">
                            <p:stCondLst>
                              <p:cond delay="4000"/>
                            </p:stCondLst>
                            <p:childTnLst>
                              <p:par>
                                <p:cTn id="64" presetID="22" presetClass="entr" presetSubtype="4" fill="hold" grpId="0" nodeType="afterEffect">
                                  <p:stCondLst>
                                    <p:cond delay="0"/>
                                  </p:stCondLst>
                                  <p:childTnLst>
                                    <p:set>
                                      <p:cBhvr>
                                        <p:cTn id="65" dur="1" fill="hold">
                                          <p:stCondLst>
                                            <p:cond delay="0"/>
                                          </p:stCondLst>
                                        </p:cTn>
                                        <p:tgtEl>
                                          <p:spTgt spid="37942"/>
                                        </p:tgtEl>
                                        <p:attrNameLst>
                                          <p:attrName>style.visibility</p:attrName>
                                        </p:attrNameLst>
                                      </p:cBhvr>
                                      <p:to>
                                        <p:strVal val="visible"/>
                                      </p:to>
                                    </p:set>
                                    <p:animEffect transition="in" filter="wipe(down)">
                                      <p:cBhvr>
                                        <p:cTn id="66" dur="500"/>
                                        <p:tgtEl>
                                          <p:spTgt spid="37942"/>
                                        </p:tgtEl>
                                      </p:cBhvr>
                                    </p:animEffect>
                                  </p:childTnLst>
                                </p:cTn>
                              </p:par>
                            </p:childTnLst>
                          </p:cTn>
                        </p:par>
                        <p:par>
                          <p:cTn id="67" fill="hold">
                            <p:stCondLst>
                              <p:cond delay="4500"/>
                            </p:stCondLst>
                            <p:childTnLst>
                              <p:par>
                                <p:cTn id="68" presetID="22" presetClass="entr" presetSubtype="8" fill="hold" grpId="0" nodeType="afterEffect">
                                  <p:stCondLst>
                                    <p:cond delay="0"/>
                                  </p:stCondLst>
                                  <p:childTnLst>
                                    <p:set>
                                      <p:cBhvr>
                                        <p:cTn id="69" dur="1" fill="hold">
                                          <p:stCondLst>
                                            <p:cond delay="0"/>
                                          </p:stCondLst>
                                        </p:cTn>
                                        <p:tgtEl>
                                          <p:spTgt spid="37937"/>
                                        </p:tgtEl>
                                        <p:attrNameLst>
                                          <p:attrName>style.visibility</p:attrName>
                                        </p:attrNameLst>
                                      </p:cBhvr>
                                      <p:to>
                                        <p:strVal val="visible"/>
                                      </p:to>
                                    </p:set>
                                    <p:animEffect transition="in" filter="wipe(left)">
                                      <p:cBhvr>
                                        <p:cTn id="70" dur="500"/>
                                        <p:tgtEl>
                                          <p:spTgt spid="37937"/>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37938"/>
                                        </p:tgtEl>
                                        <p:attrNameLst>
                                          <p:attrName>style.visibility</p:attrName>
                                        </p:attrNameLst>
                                      </p:cBhvr>
                                      <p:to>
                                        <p:strVal val="visible"/>
                                      </p:to>
                                    </p:set>
                                    <p:animEffect transition="in" filter="wipe(down)">
                                      <p:cBhvr>
                                        <p:cTn id="73" dur="500"/>
                                        <p:tgtEl>
                                          <p:spTgt spid="37938"/>
                                        </p:tgtEl>
                                      </p:cBhvr>
                                    </p:animEffect>
                                  </p:childTnLst>
                                </p:cTn>
                              </p:par>
                            </p:childTnLst>
                          </p:cTn>
                        </p:par>
                        <p:par>
                          <p:cTn id="74" fill="hold">
                            <p:stCondLst>
                              <p:cond delay="5000"/>
                            </p:stCondLst>
                            <p:childTnLst>
                              <p:par>
                                <p:cTn id="75" presetID="22" presetClass="entr" presetSubtype="8" fill="hold" grpId="0" nodeType="afterEffect">
                                  <p:stCondLst>
                                    <p:cond delay="0"/>
                                  </p:stCondLst>
                                  <p:childTnLst>
                                    <p:set>
                                      <p:cBhvr>
                                        <p:cTn id="76" dur="1" fill="hold">
                                          <p:stCondLst>
                                            <p:cond delay="0"/>
                                          </p:stCondLst>
                                        </p:cTn>
                                        <p:tgtEl>
                                          <p:spTgt spid="37935"/>
                                        </p:tgtEl>
                                        <p:attrNameLst>
                                          <p:attrName>style.visibility</p:attrName>
                                        </p:attrNameLst>
                                      </p:cBhvr>
                                      <p:to>
                                        <p:strVal val="visible"/>
                                      </p:to>
                                    </p:set>
                                    <p:animEffect transition="in" filter="wipe(left)">
                                      <p:cBhvr>
                                        <p:cTn id="77" dur="500"/>
                                        <p:tgtEl>
                                          <p:spTgt spid="37935"/>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37936"/>
                                        </p:tgtEl>
                                        <p:attrNameLst>
                                          <p:attrName>style.visibility</p:attrName>
                                        </p:attrNameLst>
                                      </p:cBhvr>
                                      <p:to>
                                        <p:strVal val="visible"/>
                                      </p:to>
                                    </p:set>
                                    <p:animEffect transition="in" filter="wipe(down)">
                                      <p:cBhvr>
                                        <p:cTn id="80" dur="500"/>
                                        <p:tgtEl>
                                          <p:spTgt spid="37936"/>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37945"/>
                                        </p:tgtEl>
                                        <p:attrNameLst>
                                          <p:attrName>style.visibility</p:attrName>
                                        </p:attrNameLst>
                                      </p:cBhvr>
                                      <p:to>
                                        <p:strVal val="visible"/>
                                      </p:to>
                                    </p:set>
                                    <p:animEffect transition="in" filter="wipe(down)">
                                      <p:cBhvr>
                                        <p:cTn id="85" dur="500"/>
                                        <p:tgtEl>
                                          <p:spTgt spid="37945"/>
                                        </p:tgtEl>
                                      </p:cBhvr>
                                    </p:animEffect>
                                  </p:childTnLst>
                                </p:cTn>
                              </p:par>
                            </p:childTnLst>
                          </p:cTn>
                        </p:par>
                        <p:par>
                          <p:cTn id="86" fill="hold">
                            <p:stCondLst>
                              <p:cond delay="500"/>
                            </p:stCondLst>
                            <p:childTnLst>
                              <p:par>
                                <p:cTn id="87" presetID="22" presetClass="entr" presetSubtype="4" fill="hold" grpId="0" nodeType="afterEffect">
                                  <p:stCondLst>
                                    <p:cond delay="0"/>
                                  </p:stCondLst>
                                  <p:childTnLst>
                                    <p:set>
                                      <p:cBhvr>
                                        <p:cTn id="88" dur="1" fill="hold">
                                          <p:stCondLst>
                                            <p:cond delay="0"/>
                                          </p:stCondLst>
                                        </p:cTn>
                                        <p:tgtEl>
                                          <p:spTgt spid="37948"/>
                                        </p:tgtEl>
                                        <p:attrNameLst>
                                          <p:attrName>style.visibility</p:attrName>
                                        </p:attrNameLst>
                                      </p:cBhvr>
                                      <p:to>
                                        <p:strVal val="visible"/>
                                      </p:to>
                                    </p:set>
                                    <p:animEffect transition="in" filter="wipe(down)">
                                      <p:cBhvr>
                                        <p:cTn id="89" dur="500"/>
                                        <p:tgtEl>
                                          <p:spTgt spid="37948"/>
                                        </p:tgtEl>
                                      </p:cBhvr>
                                    </p:animEffect>
                                  </p:childTnLst>
                                </p:cTn>
                              </p:par>
                            </p:childTnLst>
                          </p:cTn>
                        </p:par>
                        <p:par>
                          <p:cTn id="90" fill="hold">
                            <p:stCondLst>
                              <p:cond delay="1000"/>
                            </p:stCondLst>
                            <p:childTnLst>
                              <p:par>
                                <p:cTn id="91" presetID="22" presetClass="entr" presetSubtype="8" fill="hold" grpId="0" nodeType="afterEffect">
                                  <p:stCondLst>
                                    <p:cond delay="0"/>
                                  </p:stCondLst>
                                  <p:childTnLst>
                                    <p:set>
                                      <p:cBhvr>
                                        <p:cTn id="92" dur="1" fill="hold">
                                          <p:stCondLst>
                                            <p:cond delay="0"/>
                                          </p:stCondLst>
                                        </p:cTn>
                                        <p:tgtEl>
                                          <p:spTgt spid="37946"/>
                                        </p:tgtEl>
                                        <p:attrNameLst>
                                          <p:attrName>style.visibility</p:attrName>
                                        </p:attrNameLst>
                                      </p:cBhvr>
                                      <p:to>
                                        <p:strVal val="visible"/>
                                      </p:to>
                                    </p:set>
                                    <p:animEffect transition="in" filter="wipe(left)">
                                      <p:cBhvr>
                                        <p:cTn id="93" dur="500"/>
                                        <p:tgtEl>
                                          <p:spTgt spid="37946"/>
                                        </p:tgtEl>
                                      </p:cBhvr>
                                    </p:animEffect>
                                  </p:childTnLst>
                                </p:cTn>
                              </p:par>
                            </p:childTnLst>
                          </p:cTn>
                        </p:par>
                        <p:par>
                          <p:cTn id="94" fill="hold">
                            <p:stCondLst>
                              <p:cond delay="1500"/>
                            </p:stCondLst>
                            <p:childTnLst>
                              <p:par>
                                <p:cTn id="95" presetID="22" presetClass="entr" presetSubtype="4" fill="hold" grpId="0" nodeType="afterEffect">
                                  <p:stCondLst>
                                    <p:cond delay="0"/>
                                  </p:stCondLst>
                                  <p:childTnLst>
                                    <p:set>
                                      <p:cBhvr>
                                        <p:cTn id="96" dur="1" fill="hold">
                                          <p:stCondLst>
                                            <p:cond delay="0"/>
                                          </p:stCondLst>
                                        </p:cTn>
                                        <p:tgtEl>
                                          <p:spTgt spid="37950"/>
                                        </p:tgtEl>
                                        <p:attrNameLst>
                                          <p:attrName>style.visibility</p:attrName>
                                        </p:attrNameLst>
                                      </p:cBhvr>
                                      <p:to>
                                        <p:strVal val="visible"/>
                                      </p:to>
                                    </p:set>
                                    <p:animEffect transition="in" filter="wipe(down)">
                                      <p:cBhvr>
                                        <p:cTn id="97" dur="500"/>
                                        <p:tgtEl>
                                          <p:spTgt spid="379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07" grpId="0"/>
      <p:bldP spid="37928" grpId="0" animBg="1"/>
      <p:bldP spid="37929" grpId="0" animBg="1"/>
      <p:bldP spid="37930" grpId="0" animBg="1"/>
      <p:bldP spid="37931" grpId="0" animBg="1"/>
      <p:bldP spid="37932" grpId="0" animBg="1"/>
      <p:bldP spid="37933" grpId="0" animBg="1"/>
      <p:bldP spid="37934" grpId="0" animBg="1"/>
      <p:bldP spid="37935" grpId="0" animBg="1"/>
      <p:bldP spid="37936" grpId="0" animBg="1"/>
      <p:bldP spid="37937" grpId="0" animBg="1"/>
      <p:bldP spid="37938" grpId="0" animBg="1"/>
      <p:bldP spid="37939" grpId="0" animBg="1"/>
      <p:bldP spid="37940" grpId="0" animBg="1"/>
      <p:bldP spid="37941" grpId="0" animBg="1"/>
      <p:bldP spid="37942" grpId="0"/>
      <p:bldP spid="37943" grpId="0" animBg="1"/>
      <p:bldP spid="37944" grpId="0" animBg="1"/>
      <p:bldP spid="37945" grpId="0" animBg="1"/>
      <p:bldP spid="37946" grpId="0" animBg="1"/>
      <p:bldP spid="37947" grpId="0"/>
      <p:bldP spid="37948" grpId="0"/>
      <p:bldP spid="37949" grpId="0"/>
      <p:bldP spid="3795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Perfectly Elastic and Perfectly Inelastic Supply</a:t>
            </a:r>
            <a:endParaRPr lang="en-CA"/>
          </a:p>
        </p:txBody>
      </p:sp>
      <p:sp>
        <p:nvSpPr>
          <p:cNvPr id="3" name="Content Placeholder 2"/>
          <p:cNvSpPr>
            <a:spLocks noGrp="1"/>
          </p:cNvSpPr>
          <p:nvPr>
            <p:ph idx="1"/>
          </p:nvPr>
        </p:nvSpPr>
        <p:spPr/>
        <p:txBody>
          <a:bodyPr/>
          <a:lstStyle/>
          <a:p>
            <a:pPr>
              <a:buSzPct val="60000"/>
            </a:pPr>
            <a:r>
              <a:rPr lang="en-US" sz="3600" u="sng"/>
              <a:t>Perfectly elastic supply </a:t>
            </a:r>
            <a:r>
              <a:rPr lang="en-US" sz="3600"/>
              <a:t>means a constant price and a </a:t>
            </a:r>
            <a:r>
              <a:rPr lang="en-US" sz="3600" u="sng"/>
              <a:t>horizontal supply curve</a:t>
            </a:r>
            <a:r>
              <a:rPr lang="en-US" sz="3600"/>
              <a:t>.</a:t>
            </a:r>
          </a:p>
          <a:p>
            <a:pPr>
              <a:buSzPct val="60000"/>
            </a:pPr>
            <a:r>
              <a:rPr lang="en-US" sz="3600" u="sng"/>
              <a:t>Perfectly inelastic supply </a:t>
            </a:r>
            <a:r>
              <a:rPr lang="en-US" sz="3600"/>
              <a:t>means a constant quantity supplied and a </a:t>
            </a:r>
            <a:r>
              <a:rPr lang="en-US" sz="3600" u="sng"/>
              <a:t>vertical supply curve</a:t>
            </a:r>
            <a:r>
              <a:rPr lang="en-US" sz="3600"/>
              <a:t>.</a:t>
            </a:r>
          </a:p>
          <a:p>
            <a:pPr marL="0" indent="0">
              <a:buNone/>
            </a:pPr>
            <a:endParaRPr lang="en-CA"/>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22</a:t>
            </a:fld>
            <a:endParaRPr lang="en-CA"/>
          </a:p>
        </p:txBody>
      </p:sp>
    </p:spTree>
    <p:extLst>
      <p:ext uri="{BB962C8B-B14F-4D97-AF65-F5344CB8AC3E}">
        <p14:creationId xmlns:p14="http://schemas.microsoft.com/office/powerpoint/2010/main" val="353507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Time and Supply Elasticity</a:t>
            </a:r>
            <a:endParaRPr lang="en-CA"/>
          </a:p>
        </p:txBody>
      </p:sp>
      <p:sp>
        <p:nvSpPr>
          <p:cNvPr id="3" name="Content Placeholder 2"/>
          <p:cNvSpPr>
            <a:spLocks noGrp="1"/>
          </p:cNvSpPr>
          <p:nvPr>
            <p:ph idx="1"/>
          </p:nvPr>
        </p:nvSpPr>
        <p:spPr>
          <a:xfrm>
            <a:off x="628650" y="1825626"/>
            <a:ext cx="7886700" cy="4879974"/>
          </a:xfrm>
        </p:spPr>
        <p:txBody>
          <a:bodyPr>
            <a:normAutofit fontScale="92500" lnSpcReduction="20000"/>
          </a:bodyPr>
          <a:lstStyle/>
          <a:p>
            <a:pPr marL="342900" lvl="1" indent="0">
              <a:buSzPct val="60000"/>
              <a:buNone/>
            </a:pPr>
            <a:r>
              <a:rPr lang="en-US" sz="3600"/>
              <a:t>Price elasticity of supply changes over three production periods:</a:t>
            </a:r>
          </a:p>
          <a:p>
            <a:pPr lvl="1">
              <a:buSzPct val="60000"/>
            </a:pPr>
            <a:r>
              <a:rPr lang="en-US" sz="3200" u="sng"/>
              <a:t>Supply is perfectly inelastic </a:t>
            </a:r>
            <a:r>
              <a:rPr lang="en-US" sz="3200"/>
              <a:t>in the </a:t>
            </a:r>
            <a:r>
              <a:rPr lang="en-US" sz="3200" u="sng"/>
              <a:t>immediate run</a:t>
            </a:r>
            <a:r>
              <a:rPr lang="en-US" sz="3200"/>
              <a:t>--</a:t>
            </a:r>
            <a:r>
              <a:rPr lang="en-US" altLang="en-US" sz="2600"/>
              <a:t>the production period during which </a:t>
            </a:r>
            <a:r>
              <a:rPr lang="en-US" altLang="en-US" sz="2600" b="1" u="sng"/>
              <a:t>none</a:t>
            </a:r>
            <a:r>
              <a:rPr lang="en-US" altLang="en-US" sz="2600" b="1"/>
              <a:t> </a:t>
            </a:r>
            <a:r>
              <a:rPr lang="en-US" altLang="en-US" sz="2600"/>
              <a:t>of the resources required to make a product can be varied</a:t>
            </a:r>
          </a:p>
          <a:p>
            <a:pPr lvl="1">
              <a:buSzPct val="60000"/>
            </a:pPr>
            <a:r>
              <a:rPr lang="en-US" sz="3200" u="sng"/>
              <a:t>Supply is either elastic or inelastic </a:t>
            </a:r>
            <a:r>
              <a:rPr lang="en-US" sz="3200"/>
              <a:t>in the </a:t>
            </a:r>
            <a:r>
              <a:rPr lang="en-US" sz="3200" u="sng"/>
              <a:t>short run</a:t>
            </a:r>
            <a:r>
              <a:rPr lang="en-US" sz="3200"/>
              <a:t>--</a:t>
            </a:r>
            <a:r>
              <a:rPr lang="en-US" altLang="en-US" sz="3000"/>
              <a:t>the production period during which </a:t>
            </a:r>
            <a:r>
              <a:rPr lang="en-US" altLang="en-US" sz="3000" b="1" u="sng"/>
              <a:t>at least one</a:t>
            </a:r>
            <a:r>
              <a:rPr lang="en-US" altLang="en-US" sz="3000" b="1"/>
              <a:t> </a:t>
            </a:r>
            <a:r>
              <a:rPr lang="en-US" altLang="en-US" sz="3000"/>
              <a:t>of the resources required to make a product cannot be varied</a:t>
            </a:r>
          </a:p>
          <a:p>
            <a:pPr lvl="1">
              <a:buSzPct val="60000"/>
            </a:pPr>
            <a:r>
              <a:rPr lang="en-US" sz="3200" u="sng"/>
              <a:t>Supply is perfectly elastic for a constant-cost industry</a:t>
            </a:r>
            <a:r>
              <a:rPr lang="en-US" sz="3200"/>
              <a:t> and </a:t>
            </a:r>
            <a:r>
              <a:rPr lang="en-US" sz="3200" u="sng"/>
              <a:t>very elastic for an increasing-cost industry in the long run</a:t>
            </a:r>
            <a:r>
              <a:rPr lang="en-US" sz="3200"/>
              <a:t>--</a:t>
            </a:r>
            <a:r>
              <a:rPr lang="en-US" altLang="en-US" sz="2800"/>
              <a:t>the production period during which </a:t>
            </a:r>
            <a:r>
              <a:rPr lang="en-US" altLang="en-US" sz="2800" b="1" u="sng"/>
              <a:t>all resources </a:t>
            </a:r>
            <a:r>
              <a:rPr lang="en-US" altLang="en-US" sz="2800"/>
              <a:t>required to make a product can be varied, and businesses may either enter or leave the industry</a:t>
            </a:r>
          </a:p>
          <a:p>
            <a:endParaRPr lang="en-CA"/>
          </a:p>
        </p:txBody>
      </p:sp>
    </p:spTree>
    <p:extLst>
      <p:ext uri="{BB962C8B-B14F-4D97-AF65-F5344CB8AC3E}">
        <p14:creationId xmlns:p14="http://schemas.microsoft.com/office/powerpoint/2010/main" val="410163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Line 3"/>
          <p:cNvSpPr>
            <a:spLocks noChangeShapeType="1"/>
          </p:cNvSpPr>
          <p:nvPr/>
        </p:nvSpPr>
        <p:spPr bwMode="auto">
          <a:xfrm>
            <a:off x="2147888" y="2795588"/>
            <a:ext cx="0" cy="1905000"/>
          </a:xfrm>
          <a:prstGeom prst="line">
            <a:avLst/>
          </a:prstGeom>
          <a:noFill/>
          <a:ln w="12700">
            <a:solidFill>
              <a:schemeClr val="tx1"/>
            </a:solidFill>
            <a:round/>
            <a:headEnd/>
            <a:tailEnd/>
          </a:ln>
        </p:spPr>
        <p:txBody>
          <a:bodyPr/>
          <a:lstStyle/>
          <a:p>
            <a:endParaRPr lang="en-CA"/>
          </a:p>
        </p:txBody>
      </p:sp>
      <p:sp>
        <p:nvSpPr>
          <p:cNvPr id="30725" name="Line 4"/>
          <p:cNvSpPr>
            <a:spLocks noChangeShapeType="1"/>
          </p:cNvSpPr>
          <p:nvPr/>
        </p:nvSpPr>
        <p:spPr bwMode="auto">
          <a:xfrm>
            <a:off x="2057400" y="4591050"/>
            <a:ext cx="2071688" cy="0"/>
          </a:xfrm>
          <a:prstGeom prst="line">
            <a:avLst/>
          </a:prstGeom>
          <a:noFill/>
          <a:ln w="12700">
            <a:solidFill>
              <a:schemeClr val="tx1"/>
            </a:solidFill>
            <a:round/>
            <a:headEnd/>
            <a:tailEnd/>
          </a:ln>
        </p:spPr>
        <p:txBody>
          <a:bodyPr/>
          <a:lstStyle/>
          <a:p>
            <a:endParaRPr lang="en-CA"/>
          </a:p>
        </p:txBody>
      </p:sp>
      <p:sp>
        <p:nvSpPr>
          <p:cNvPr id="30726" name="Text Box 5"/>
          <p:cNvSpPr txBox="1">
            <a:spLocks noChangeArrowheads="1"/>
          </p:cNvSpPr>
          <p:nvPr/>
        </p:nvSpPr>
        <p:spPr bwMode="auto">
          <a:xfrm>
            <a:off x="1981200" y="1752600"/>
            <a:ext cx="1811338" cy="825500"/>
          </a:xfrm>
          <a:prstGeom prst="rect">
            <a:avLst/>
          </a:prstGeom>
          <a:noFill/>
          <a:ln w="12700">
            <a:noFill/>
            <a:miter lim="800000"/>
            <a:headEnd/>
            <a:tailEnd/>
          </a:ln>
        </p:spPr>
        <p:txBody>
          <a:bodyPr wrap="none">
            <a:spAutoFit/>
          </a:bodyPr>
          <a:lstStyle/>
          <a:p>
            <a:pPr eaLnBrk="0" hangingPunct="0"/>
            <a:r>
              <a:rPr lang="en-US" sz="1600" b="1"/>
              <a:t>Immediate-Run</a:t>
            </a:r>
          </a:p>
          <a:p>
            <a:pPr eaLnBrk="0" hangingPunct="0"/>
            <a:r>
              <a:rPr lang="fr-CA" sz="1600" b="1"/>
              <a:t>Supply Elasticity</a:t>
            </a:r>
          </a:p>
          <a:p>
            <a:pPr eaLnBrk="0" hangingPunct="0"/>
            <a:r>
              <a:rPr lang="fr-CA" sz="1600" b="1"/>
              <a:t>for Strawberries</a:t>
            </a:r>
            <a:endParaRPr lang="en-US" sz="1600" b="1"/>
          </a:p>
        </p:txBody>
      </p:sp>
      <p:sp>
        <p:nvSpPr>
          <p:cNvPr id="30727" name="Line 6"/>
          <p:cNvSpPr>
            <a:spLocks noChangeShapeType="1"/>
          </p:cNvSpPr>
          <p:nvPr/>
        </p:nvSpPr>
        <p:spPr bwMode="auto">
          <a:xfrm flipH="1">
            <a:off x="2057400" y="2790825"/>
            <a:ext cx="88900" cy="0"/>
          </a:xfrm>
          <a:prstGeom prst="line">
            <a:avLst/>
          </a:prstGeom>
          <a:noFill/>
          <a:ln w="12700">
            <a:solidFill>
              <a:schemeClr val="tx1"/>
            </a:solidFill>
            <a:round/>
            <a:headEnd/>
            <a:tailEnd/>
          </a:ln>
        </p:spPr>
        <p:txBody>
          <a:bodyPr/>
          <a:lstStyle/>
          <a:p>
            <a:endParaRPr lang="en-CA"/>
          </a:p>
        </p:txBody>
      </p:sp>
      <p:sp>
        <p:nvSpPr>
          <p:cNvPr id="30728" name="Text Box 7"/>
          <p:cNvSpPr txBox="1">
            <a:spLocks noChangeArrowheads="1"/>
          </p:cNvSpPr>
          <p:nvPr/>
        </p:nvSpPr>
        <p:spPr bwMode="auto">
          <a:xfrm>
            <a:off x="1905000" y="4700588"/>
            <a:ext cx="98425" cy="212725"/>
          </a:xfrm>
          <a:prstGeom prst="rect">
            <a:avLst/>
          </a:prstGeom>
          <a:noFill/>
          <a:ln w="12700">
            <a:noFill/>
            <a:miter lim="800000"/>
            <a:headEnd/>
            <a:tailEnd/>
          </a:ln>
        </p:spPr>
        <p:txBody>
          <a:bodyPr wrap="none" lIns="0" tIns="0" rIns="0" bIns="0">
            <a:spAutoFit/>
          </a:bodyPr>
          <a:lstStyle/>
          <a:p>
            <a:pPr eaLnBrk="0" hangingPunct="0"/>
            <a:r>
              <a:rPr lang="en-US" sz="1400" b="1"/>
              <a:t>0</a:t>
            </a:r>
          </a:p>
        </p:txBody>
      </p:sp>
      <p:sp>
        <p:nvSpPr>
          <p:cNvPr id="44040" name="Text Box 8"/>
          <p:cNvSpPr txBox="1">
            <a:spLocks noChangeArrowheads="1"/>
          </p:cNvSpPr>
          <p:nvPr/>
        </p:nvSpPr>
        <p:spPr bwMode="auto">
          <a:xfrm>
            <a:off x="3211513" y="2746375"/>
            <a:ext cx="187325" cy="215900"/>
          </a:xfrm>
          <a:prstGeom prst="rect">
            <a:avLst/>
          </a:prstGeom>
          <a:noFill/>
          <a:ln w="12700">
            <a:noFill/>
            <a:miter lim="800000"/>
            <a:headEnd/>
            <a:tailEnd/>
          </a:ln>
        </p:spPr>
        <p:txBody>
          <a:bodyPr wrap="none" lIns="0" tIns="0" rIns="0" bIns="0">
            <a:spAutoFit/>
          </a:bodyPr>
          <a:lstStyle/>
          <a:p>
            <a:pPr algn="r" eaLnBrk="0" hangingPunct="0"/>
            <a:r>
              <a:rPr lang="en-US" sz="1400" b="1"/>
              <a:t>S</a:t>
            </a:r>
            <a:r>
              <a:rPr lang="en-US" sz="1400" b="1" baseline="-25000"/>
              <a:t>1</a:t>
            </a:r>
          </a:p>
        </p:txBody>
      </p:sp>
      <p:sp>
        <p:nvSpPr>
          <p:cNvPr id="30730" name="Text Box 9"/>
          <p:cNvSpPr txBox="1">
            <a:spLocks noChangeArrowheads="1"/>
          </p:cNvSpPr>
          <p:nvPr/>
        </p:nvSpPr>
        <p:spPr bwMode="auto">
          <a:xfrm>
            <a:off x="2209800" y="5105400"/>
            <a:ext cx="1871663" cy="425450"/>
          </a:xfrm>
          <a:prstGeom prst="rect">
            <a:avLst/>
          </a:prstGeom>
          <a:noFill/>
          <a:ln w="12700">
            <a:noFill/>
            <a:miter lim="800000"/>
            <a:headEnd/>
            <a:tailEnd/>
          </a:ln>
        </p:spPr>
        <p:txBody>
          <a:bodyPr wrap="none" lIns="0" tIns="0" rIns="0" bIns="0">
            <a:spAutoFit/>
          </a:bodyPr>
          <a:lstStyle/>
          <a:p>
            <a:pPr eaLnBrk="0" hangingPunct="0"/>
            <a:r>
              <a:rPr lang="en-US" sz="1400" b="1"/>
              <a:t>Quantity Supplied</a:t>
            </a:r>
          </a:p>
          <a:p>
            <a:pPr eaLnBrk="0" hangingPunct="0"/>
            <a:r>
              <a:rPr lang="en-US" sz="1400" b="1"/>
              <a:t>(kilograms per month)</a:t>
            </a:r>
          </a:p>
        </p:txBody>
      </p:sp>
      <p:sp>
        <p:nvSpPr>
          <p:cNvPr id="30731" name="Text Box 10"/>
          <p:cNvSpPr txBox="1">
            <a:spLocks noChangeArrowheads="1"/>
          </p:cNvSpPr>
          <p:nvPr/>
        </p:nvSpPr>
        <p:spPr bwMode="auto">
          <a:xfrm rot="-5400000">
            <a:off x="875506" y="3620294"/>
            <a:ext cx="1814513" cy="212725"/>
          </a:xfrm>
          <a:prstGeom prst="rect">
            <a:avLst/>
          </a:prstGeom>
          <a:noFill/>
          <a:ln w="12700">
            <a:noFill/>
            <a:miter lim="800000"/>
            <a:headEnd/>
            <a:tailEnd/>
          </a:ln>
        </p:spPr>
        <p:txBody>
          <a:bodyPr wrap="none" lIns="0" tIns="0" rIns="0" bIns="0">
            <a:spAutoFit/>
          </a:bodyPr>
          <a:lstStyle/>
          <a:p>
            <a:pPr eaLnBrk="0" hangingPunct="0"/>
            <a:r>
              <a:rPr lang="en-US" sz="1400" b="1"/>
              <a:t>Price ($ per kilogram)</a:t>
            </a:r>
          </a:p>
        </p:txBody>
      </p:sp>
      <p:sp>
        <p:nvSpPr>
          <p:cNvPr id="44043" name="Text Box 11"/>
          <p:cNvSpPr txBox="1">
            <a:spLocks noChangeArrowheads="1"/>
          </p:cNvSpPr>
          <p:nvPr/>
        </p:nvSpPr>
        <p:spPr bwMode="auto">
          <a:xfrm>
            <a:off x="7802563" y="2562225"/>
            <a:ext cx="187325" cy="215900"/>
          </a:xfrm>
          <a:prstGeom prst="rect">
            <a:avLst/>
          </a:prstGeom>
          <a:noFill/>
          <a:ln w="12700">
            <a:noFill/>
            <a:miter lim="800000"/>
            <a:headEnd/>
            <a:tailEnd/>
          </a:ln>
        </p:spPr>
        <p:txBody>
          <a:bodyPr wrap="none" lIns="0" tIns="0" rIns="0" bIns="0">
            <a:spAutoFit/>
          </a:bodyPr>
          <a:lstStyle/>
          <a:p>
            <a:pPr algn="r" eaLnBrk="0" hangingPunct="0"/>
            <a:r>
              <a:rPr lang="en-US" sz="1400" b="1"/>
              <a:t>S</a:t>
            </a:r>
            <a:r>
              <a:rPr lang="en-US" sz="1400" b="1" baseline="-25000"/>
              <a:t>2</a:t>
            </a:r>
          </a:p>
        </p:txBody>
      </p:sp>
      <p:sp>
        <p:nvSpPr>
          <p:cNvPr id="30733" name="Line 12"/>
          <p:cNvSpPr>
            <a:spLocks noChangeShapeType="1"/>
          </p:cNvSpPr>
          <p:nvPr/>
        </p:nvSpPr>
        <p:spPr bwMode="auto">
          <a:xfrm>
            <a:off x="3124200" y="4586288"/>
            <a:ext cx="0" cy="76200"/>
          </a:xfrm>
          <a:prstGeom prst="line">
            <a:avLst/>
          </a:prstGeom>
          <a:noFill/>
          <a:ln w="12700">
            <a:solidFill>
              <a:schemeClr val="tx1"/>
            </a:solidFill>
            <a:round/>
            <a:headEnd/>
            <a:tailEnd/>
          </a:ln>
        </p:spPr>
        <p:txBody>
          <a:bodyPr/>
          <a:lstStyle/>
          <a:p>
            <a:endParaRPr lang="en-CA"/>
          </a:p>
        </p:txBody>
      </p:sp>
      <p:sp>
        <p:nvSpPr>
          <p:cNvPr id="30734" name="Text Box 13"/>
          <p:cNvSpPr txBox="1">
            <a:spLocks noChangeArrowheads="1"/>
          </p:cNvSpPr>
          <p:nvPr/>
        </p:nvSpPr>
        <p:spPr bwMode="auto">
          <a:xfrm>
            <a:off x="2819400" y="4700588"/>
            <a:ext cx="639763" cy="212725"/>
          </a:xfrm>
          <a:prstGeom prst="rect">
            <a:avLst/>
          </a:prstGeom>
          <a:noFill/>
          <a:ln w="12700">
            <a:noFill/>
            <a:miter lim="800000"/>
            <a:headEnd/>
            <a:tailEnd/>
          </a:ln>
        </p:spPr>
        <p:txBody>
          <a:bodyPr wrap="none" lIns="0" tIns="0" rIns="0" bIns="0">
            <a:spAutoFit/>
          </a:bodyPr>
          <a:lstStyle/>
          <a:p>
            <a:pPr eaLnBrk="0" hangingPunct="0"/>
            <a:r>
              <a:rPr lang="en-US" sz="1400" b="1"/>
              <a:t>750 000</a:t>
            </a:r>
          </a:p>
        </p:txBody>
      </p:sp>
      <p:sp>
        <p:nvSpPr>
          <p:cNvPr id="44046" name="Line 14"/>
          <p:cNvSpPr>
            <a:spLocks noChangeShapeType="1"/>
          </p:cNvSpPr>
          <p:nvPr/>
        </p:nvSpPr>
        <p:spPr bwMode="auto">
          <a:xfrm flipV="1">
            <a:off x="3124200" y="2776538"/>
            <a:ext cx="0" cy="1828800"/>
          </a:xfrm>
          <a:prstGeom prst="line">
            <a:avLst/>
          </a:prstGeom>
          <a:noFill/>
          <a:ln w="28575">
            <a:solidFill>
              <a:srgbClr val="0000FF"/>
            </a:solidFill>
            <a:round/>
            <a:headEnd/>
            <a:tailEnd/>
          </a:ln>
        </p:spPr>
        <p:txBody>
          <a:bodyPr/>
          <a:lstStyle/>
          <a:p>
            <a:endParaRPr lang="en-CA"/>
          </a:p>
        </p:txBody>
      </p:sp>
      <p:sp>
        <p:nvSpPr>
          <p:cNvPr id="30736" name="Text Box 15"/>
          <p:cNvSpPr txBox="1">
            <a:spLocks noChangeArrowheads="1"/>
          </p:cNvSpPr>
          <p:nvPr/>
        </p:nvSpPr>
        <p:spPr bwMode="auto">
          <a:xfrm>
            <a:off x="5426075" y="4700588"/>
            <a:ext cx="98425" cy="212725"/>
          </a:xfrm>
          <a:prstGeom prst="rect">
            <a:avLst/>
          </a:prstGeom>
          <a:noFill/>
          <a:ln w="12700">
            <a:noFill/>
            <a:miter lim="800000"/>
            <a:headEnd/>
            <a:tailEnd/>
          </a:ln>
        </p:spPr>
        <p:txBody>
          <a:bodyPr wrap="none" lIns="0" tIns="0" rIns="0" bIns="0">
            <a:spAutoFit/>
          </a:bodyPr>
          <a:lstStyle/>
          <a:p>
            <a:pPr eaLnBrk="0" hangingPunct="0"/>
            <a:r>
              <a:rPr lang="en-US" sz="1400" b="1"/>
              <a:t>0</a:t>
            </a:r>
          </a:p>
        </p:txBody>
      </p:sp>
      <p:sp>
        <p:nvSpPr>
          <p:cNvPr id="30737" name="Line 16"/>
          <p:cNvSpPr>
            <a:spLocks noChangeShapeType="1"/>
          </p:cNvSpPr>
          <p:nvPr/>
        </p:nvSpPr>
        <p:spPr bwMode="auto">
          <a:xfrm>
            <a:off x="5576888" y="2795588"/>
            <a:ext cx="0" cy="1905000"/>
          </a:xfrm>
          <a:prstGeom prst="line">
            <a:avLst/>
          </a:prstGeom>
          <a:noFill/>
          <a:ln w="12700">
            <a:solidFill>
              <a:schemeClr val="tx1"/>
            </a:solidFill>
            <a:round/>
            <a:headEnd/>
            <a:tailEnd/>
          </a:ln>
        </p:spPr>
        <p:txBody>
          <a:bodyPr/>
          <a:lstStyle/>
          <a:p>
            <a:endParaRPr lang="en-CA"/>
          </a:p>
        </p:txBody>
      </p:sp>
      <p:sp>
        <p:nvSpPr>
          <p:cNvPr id="30738" name="Line 17"/>
          <p:cNvSpPr>
            <a:spLocks noChangeShapeType="1"/>
          </p:cNvSpPr>
          <p:nvPr/>
        </p:nvSpPr>
        <p:spPr bwMode="auto">
          <a:xfrm>
            <a:off x="5486400" y="4591050"/>
            <a:ext cx="2362200" cy="0"/>
          </a:xfrm>
          <a:prstGeom prst="line">
            <a:avLst/>
          </a:prstGeom>
          <a:noFill/>
          <a:ln w="12700">
            <a:solidFill>
              <a:schemeClr val="tx1"/>
            </a:solidFill>
            <a:round/>
            <a:headEnd/>
            <a:tailEnd/>
          </a:ln>
        </p:spPr>
        <p:txBody>
          <a:bodyPr/>
          <a:lstStyle/>
          <a:p>
            <a:endParaRPr lang="en-CA"/>
          </a:p>
        </p:txBody>
      </p:sp>
      <p:sp>
        <p:nvSpPr>
          <p:cNvPr id="30739" name="Text Box 18"/>
          <p:cNvSpPr txBox="1">
            <a:spLocks noChangeArrowheads="1"/>
          </p:cNvSpPr>
          <p:nvPr/>
        </p:nvSpPr>
        <p:spPr bwMode="auto">
          <a:xfrm>
            <a:off x="5410200" y="1752600"/>
            <a:ext cx="1811338" cy="825500"/>
          </a:xfrm>
          <a:prstGeom prst="rect">
            <a:avLst/>
          </a:prstGeom>
          <a:noFill/>
          <a:ln w="12700">
            <a:noFill/>
            <a:miter lim="800000"/>
            <a:headEnd/>
            <a:tailEnd/>
          </a:ln>
        </p:spPr>
        <p:txBody>
          <a:bodyPr wrap="none">
            <a:spAutoFit/>
          </a:bodyPr>
          <a:lstStyle/>
          <a:p>
            <a:pPr eaLnBrk="0" hangingPunct="0"/>
            <a:r>
              <a:rPr lang="en-US" sz="1600" b="1"/>
              <a:t>Short-Run</a:t>
            </a:r>
          </a:p>
          <a:p>
            <a:pPr eaLnBrk="0" hangingPunct="0"/>
            <a:r>
              <a:rPr lang="en-US" sz="1600" b="1"/>
              <a:t>Supply Elasticity</a:t>
            </a:r>
          </a:p>
          <a:p>
            <a:pPr eaLnBrk="0" hangingPunct="0"/>
            <a:r>
              <a:rPr lang="en-US" sz="1600" b="1"/>
              <a:t>For Strawberries</a:t>
            </a:r>
          </a:p>
        </p:txBody>
      </p:sp>
      <p:sp>
        <p:nvSpPr>
          <p:cNvPr id="30740" name="Line 19"/>
          <p:cNvSpPr>
            <a:spLocks noChangeShapeType="1"/>
          </p:cNvSpPr>
          <p:nvPr/>
        </p:nvSpPr>
        <p:spPr bwMode="auto">
          <a:xfrm>
            <a:off x="7620000" y="4586288"/>
            <a:ext cx="0" cy="76200"/>
          </a:xfrm>
          <a:prstGeom prst="line">
            <a:avLst/>
          </a:prstGeom>
          <a:noFill/>
          <a:ln w="12700">
            <a:solidFill>
              <a:schemeClr val="tx1"/>
            </a:solidFill>
            <a:round/>
            <a:headEnd/>
            <a:tailEnd/>
          </a:ln>
        </p:spPr>
        <p:txBody>
          <a:bodyPr/>
          <a:lstStyle/>
          <a:p>
            <a:endParaRPr lang="en-CA"/>
          </a:p>
        </p:txBody>
      </p:sp>
      <p:sp>
        <p:nvSpPr>
          <p:cNvPr id="30741" name="Text Box 20"/>
          <p:cNvSpPr txBox="1">
            <a:spLocks noChangeArrowheads="1"/>
          </p:cNvSpPr>
          <p:nvPr/>
        </p:nvSpPr>
        <p:spPr bwMode="auto">
          <a:xfrm>
            <a:off x="7546975" y="4700588"/>
            <a:ext cx="196850" cy="212725"/>
          </a:xfrm>
          <a:prstGeom prst="rect">
            <a:avLst/>
          </a:prstGeom>
          <a:noFill/>
          <a:ln w="12700">
            <a:noFill/>
            <a:miter lim="800000"/>
            <a:headEnd/>
            <a:tailEnd/>
          </a:ln>
        </p:spPr>
        <p:txBody>
          <a:bodyPr wrap="none" lIns="0" tIns="0" rIns="0" bIns="0">
            <a:spAutoFit/>
          </a:bodyPr>
          <a:lstStyle/>
          <a:p>
            <a:pPr eaLnBrk="0" hangingPunct="0"/>
            <a:r>
              <a:rPr lang="en-US" sz="1400" b="1"/>
              <a:t>11</a:t>
            </a:r>
          </a:p>
        </p:txBody>
      </p:sp>
      <p:sp>
        <p:nvSpPr>
          <p:cNvPr id="30742" name="Text Box 21"/>
          <p:cNvSpPr txBox="1">
            <a:spLocks noChangeArrowheads="1"/>
          </p:cNvSpPr>
          <p:nvPr/>
        </p:nvSpPr>
        <p:spPr bwMode="auto">
          <a:xfrm>
            <a:off x="5715000" y="5105400"/>
            <a:ext cx="2630488" cy="425450"/>
          </a:xfrm>
          <a:prstGeom prst="rect">
            <a:avLst/>
          </a:prstGeom>
          <a:noFill/>
          <a:ln w="12700">
            <a:noFill/>
            <a:miter lim="800000"/>
            <a:headEnd/>
            <a:tailEnd/>
          </a:ln>
        </p:spPr>
        <p:txBody>
          <a:bodyPr wrap="none" lIns="0" tIns="0" rIns="0" bIns="0">
            <a:spAutoFit/>
          </a:bodyPr>
          <a:lstStyle/>
          <a:p>
            <a:pPr eaLnBrk="0" hangingPunct="0"/>
            <a:r>
              <a:rPr lang="en-US" sz="1400" b="1"/>
              <a:t>Quantity Supplied</a:t>
            </a:r>
          </a:p>
          <a:p>
            <a:pPr eaLnBrk="0" hangingPunct="0"/>
            <a:r>
              <a:rPr lang="en-US" sz="1400" b="1"/>
              <a:t>(millions of kilograms per year)</a:t>
            </a:r>
          </a:p>
        </p:txBody>
      </p:sp>
      <p:sp>
        <p:nvSpPr>
          <p:cNvPr id="30743" name="Text Box 22"/>
          <p:cNvSpPr txBox="1">
            <a:spLocks noChangeArrowheads="1"/>
          </p:cNvSpPr>
          <p:nvPr/>
        </p:nvSpPr>
        <p:spPr bwMode="auto">
          <a:xfrm rot="-5400000">
            <a:off x="3950494" y="3593306"/>
            <a:ext cx="1912938" cy="212725"/>
          </a:xfrm>
          <a:prstGeom prst="rect">
            <a:avLst/>
          </a:prstGeom>
          <a:noFill/>
          <a:ln w="12700">
            <a:noFill/>
            <a:miter lim="800000"/>
            <a:headEnd/>
            <a:tailEnd/>
          </a:ln>
        </p:spPr>
        <p:txBody>
          <a:bodyPr wrap="none" lIns="0" tIns="0" rIns="0" bIns="0">
            <a:spAutoFit/>
          </a:bodyPr>
          <a:lstStyle/>
          <a:p>
            <a:pPr eaLnBrk="0" hangingPunct="0"/>
            <a:r>
              <a:rPr lang="en-US" sz="1400" b="1"/>
              <a:t>Price ($ per kilograms)</a:t>
            </a:r>
          </a:p>
        </p:txBody>
      </p:sp>
      <p:sp>
        <p:nvSpPr>
          <p:cNvPr id="30744" name="Line 23"/>
          <p:cNvSpPr>
            <a:spLocks noChangeShapeType="1"/>
          </p:cNvSpPr>
          <p:nvPr/>
        </p:nvSpPr>
        <p:spPr bwMode="auto">
          <a:xfrm flipH="1">
            <a:off x="5487988" y="2790825"/>
            <a:ext cx="88900" cy="0"/>
          </a:xfrm>
          <a:prstGeom prst="line">
            <a:avLst/>
          </a:prstGeom>
          <a:noFill/>
          <a:ln w="12700">
            <a:solidFill>
              <a:schemeClr val="tx1"/>
            </a:solidFill>
            <a:round/>
            <a:headEnd/>
            <a:tailEnd/>
          </a:ln>
        </p:spPr>
        <p:txBody>
          <a:bodyPr/>
          <a:lstStyle/>
          <a:p>
            <a:endParaRPr lang="en-CA"/>
          </a:p>
        </p:txBody>
      </p:sp>
      <p:sp>
        <p:nvSpPr>
          <p:cNvPr id="30745" name="Line 24"/>
          <p:cNvSpPr>
            <a:spLocks noChangeShapeType="1"/>
          </p:cNvSpPr>
          <p:nvPr/>
        </p:nvSpPr>
        <p:spPr bwMode="auto">
          <a:xfrm flipH="1">
            <a:off x="5486400" y="3200400"/>
            <a:ext cx="88900" cy="0"/>
          </a:xfrm>
          <a:prstGeom prst="line">
            <a:avLst/>
          </a:prstGeom>
          <a:noFill/>
          <a:ln w="12700">
            <a:solidFill>
              <a:schemeClr val="tx1"/>
            </a:solidFill>
            <a:round/>
            <a:headEnd/>
            <a:tailEnd/>
          </a:ln>
        </p:spPr>
        <p:txBody>
          <a:bodyPr/>
          <a:lstStyle/>
          <a:p>
            <a:endParaRPr lang="en-CA"/>
          </a:p>
        </p:txBody>
      </p:sp>
      <p:sp>
        <p:nvSpPr>
          <p:cNvPr id="30746" name="Text Box 25"/>
          <p:cNvSpPr txBox="1">
            <a:spLocks noChangeArrowheads="1"/>
          </p:cNvSpPr>
          <p:nvPr/>
        </p:nvSpPr>
        <p:spPr bwMode="auto">
          <a:xfrm>
            <a:off x="5116513" y="2667000"/>
            <a:ext cx="344487" cy="212725"/>
          </a:xfrm>
          <a:prstGeom prst="rect">
            <a:avLst/>
          </a:prstGeom>
          <a:noFill/>
          <a:ln w="12700">
            <a:noFill/>
            <a:miter lim="800000"/>
            <a:headEnd/>
            <a:tailEnd/>
          </a:ln>
        </p:spPr>
        <p:txBody>
          <a:bodyPr wrap="none" lIns="0" tIns="0" rIns="0" bIns="0">
            <a:spAutoFit/>
          </a:bodyPr>
          <a:lstStyle/>
          <a:p>
            <a:pPr algn="r" eaLnBrk="0" hangingPunct="0"/>
            <a:r>
              <a:rPr lang="en-US" sz="1400" b="1"/>
              <a:t>2.50</a:t>
            </a:r>
          </a:p>
        </p:txBody>
      </p:sp>
      <p:sp>
        <p:nvSpPr>
          <p:cNvPr id="30747" name="Text Box 26"/>
          <p:cNvSpPr txBox="1">
            <a:spLocks noChangeArrowheads="1"/>
          </p:cNvSpPr>
          <p:nvPr/>
        </p:nvSpPr>
        <p:spPr bwMode="auto">
          <a:xfrm>
            <a:off x="5116513" y="3124200"/>
            <a:ext cx="344487" cy="212725"/>
          </a:xfrm>
          <a:prstGeom prst="rect">
            <a:avLst/>
          </a:prstGeom>
          <a:noFill/>
          <a:ln w="12700">
            <a:noFill/>
            <a:miter lim="800000"/>
            <a:headEnd/>
            <a:tailEnd/>
          </a:ln>
        </p:spPr>
        <p:txBody>
          <a:bodyPr wrap="none" lIns="0" tIns="0" rIns="0" bIns="0">
            <a:spAutoFit/>
          </a:bodyPr>
          <a:lstStyle/>
          <a:p>
            <a:pPr algn="r" eaLnBrk="0" hangingPunct="0"/>
            <a:r>
              <a:rPr lang="en-US" sz="1400" b="1"/>
              <a:t>2.00</a:t>
            </a:r>
          </a:p>
        </p:txBody>
      </p:sp>
      <p:sp>
        <p:nvSpPr>
          <p:cNvPr id="30748" name="Line 27"/>
          <p:cNvSpPr>
            <a:spLocks noChangeShapeType="1"/>
          </p:cNvSpPr>
          <p:nvPr/>
        </p:nvSpPr>
        <p:spPr bwMode="auto">
          <a:xfrm>
            <a:off x="7251700" y="4586288"/>
            <a:ext cx="0" cy="76200"/>
          </a:xfrm>
          <a:prstGeom prst="line">
            <a:avLst/>
          </a:prstGeom>
          <a:noFill/>
          <a:ln w="12700">
            <a:solidFill>
              <a:schemeClr val="tx1"/>
            </a:solidFill>
            <a:round/>
            <a:headEnd/>
            <a:tailEnd/>
          </a:ln>
        </p:spPr>
        <p:txBody>
          <a:bodyPr/>
          <a:lstStyle/>
          <a:p>
            <a:endParaRPr lang="en-CA"/>
          </a:p>
        </p:txBody>
      </p:sp>
      <p:sp>
        <p:nvSpPr>
          <p:cNvPr id="30749" name="Text Box 28"/>
          <p:cNvSpPr txBox="1">
            <a:spLocks noChangeArrowheads="1"/>
          </p:cNvSpPr>
          <p:nvPr/>
        </p:nvSpPr>
        <p:spPr bwMode="auto">
          <a:xfrm>
            <a:off x="7200900" y="4700588"/>
            <a:ext cx="98425" cy="212725"/>
          </a:xfrm>
          <a:prstGeom prst="rect">
            <a:avLst/>
          </a:prstGeom>
          <a:noFill/>
          <a:ln w="12700">
            <a:noFill/>
            <a:miter lim="800000"/>
            <a:headEnd/>
            <a:tailEnd/>
          </a:ln>
        </p:spPr>
        <p:txBody>
          <a:bodyPr wrap="none" lIns="0" tIns="0" rIns="0" bIns="0">
            <a:spAutoFit/>
          </a:bodyPr>
          <a:lstStyle/>
          <a:p>
            <a:pPr eaLnBrk="0" hangingPunct="0"/>
            <a:r>
              <a:rPr lang="en-US" sz="1400" b="1"/>
              <a:t>9</a:t>
            </a:r>
          </a:p>
        </p:txBody>
      </p:sp>
      <p:sp>
        <p:nvSpPr>
          <p:cNvPr id="44061" name="Line 29"/>
          <p:cNvSpPr>
            <a:spLocks noChangeShapeType="1"/>
          </p:cNvSpPr>
          <p:nvPr/>
        </p:nvSpPr>
        <p:spPr bwMode="auto">
          <a:xfrm>
            <a:off x="5572125" y="2790825"/>
            <a:ext cx="2047875" cy="0"/>
          </a:xfrm>
          <a:prstGeom prst="line">
            <a:avLst/>
          </a:prstGeom>
          <a:noFill/>
          <a:ln w="12700">
            <a:solidFill>
              <a:schemeClr val="tx1"/>
            </a:solidFill>
            <a:prstDash val="dash"/>
            <a:round/>
            <a:headEnd/>
            <a:tailEnd/>
          </a:ln>
        </p:spPr>
        <p:txBody>
          <a:bodyPr/>
          <a:lstStyle/>
          <a:p>
            <a:endParaRPr lang="en-CA"/>
          </a:p>
        </p:txBody>
      </p:sp>
      <p:sp>
        <p:nvSpPr>
          <p:cNvPr id="44062" name="Line 30"/>
          <p:cNvSpPr>
            <a:spLocks noChangeShapeType="1"/>
          </p:cNvSpPr>
          <p:nvPr/>
        </p:nvSpPr>
        <p:spPr bwMode="auto">
          <a:xfrm flipV="1">
            <a:off x="7620000" y="2781300"/>
            <a:ext cx="0" cy="1809750"/>
          </a:xfrm>
          <a:prstGeom prst="line">
            <a:avLst/>
          </a:prstGeom>
          <a:noFill/>
          <a:ln w="12700">
            <a:solidFill>
              <a:schemeClr val="tx1"/>
            </a:solidFill>
            <a:prstDash val="dash"/>
            <a:round/>
            <a:headEnd/>
            <a:tailEnd/>
          </a:ln>
        </p:spPr>
        <p:txBody>
          <a:bodyPr/>
          <a:lstStyle/>
          <a:p>
            <a:endParaRPr lang="en-CA"/>
          </a:p>
        </p:txBody>
      </p:sp>
      <p:sp>
        <p:nvSpPr>
          <p:cNvPr id="44063" name="Line 31"/>
          <p:cNvSpPr>
            <a:spLocks noChangeShapeType="1"/>
          </p:cNvSpPr>
          <p:nvPr/>
        </p:nvSpPr>
        <p:spPr bwMode="auto">
          <a:xfrm>
            <a:off x="5572125" y="3200400"/>
            <a:ext cx="1666875" cy="0"/>
          </a:xfrm>
          <a:prstGeom prst="line">
            <a:avLst/>
          </a:prstGeom>
          <a:noFill/>
          <a:ln w="12700">
            <a:solidFill>
              <a:schemeClr val="tx1"/>
            </a:solidFill>
            <a:prstDash val="dash"/>
            <a:round/>
            <a:headEnd/>
            <a:tailEnd/>
          </a:ln>
        </p:spPr>
        <p:txBody>
          <a:bodyPr/>
          <a:lstStyle/>
          <a:p>
            <a:endParaRPr lang="en-CA"/>
          </a:p>
        </p:txBody>
      </p:sp>
      <p:sp>
        <p:nvSpPr>
          <p:cNvPr id="44064" name="Line 32"/>
          <p:cNvSpPr>
            <a:spLocks noChangeShapeType="1"/>
          </p:cNvSpPr>
          <p:nvPr/>
        </p:nvSpPr>
        <p:spPr bwMode="auto">
          <a:xfrm flipV="1">
            <a:off x="7248525" y="3200400"/>
            <a:ext cx="0" cy="1390650"/>
          </a:xfrm>
          <a:prstGeom prst="line">
            <a:avLst/>
          </a:prstGeom>
          <a:noFill/>
          <a:ln w="12700">
            <a:solidFill>
              <a:schemeClr val="tx1"/>
            </a:solidFill>
            <a:prstDash val="dash"/>
            <a:round/>
            <a:headEnd/>
            <a:tailEnd/>
          </a:ln>
        </p:spPr>
        <p:txBody>
          <a:bodyPr/>
          <a:lstStyle/>
          <a:p>
            <a:endParaRPr lang="en-CA"/>
          </a:p>
        </p:txBody>
      </p:sp>
      <p:sp>
        <p:nvSpPr>
          <p:cNvPr id="44065" name="Line 33"/>
          <p:cNvSpPr>
            <a:spLocks noChangeShapeType="1"/>
          </p:cNvSpPr>
          <p:nvPr/>
        </p:nvSpPr>
        <p:spPr bwMode="auto">
          <a:xfrm flipV="1">
            <a:off x="6981825" y="2676525"/>
            <a:ext cx="742950" cy="800100"/>
          </a:xfrm>
          <a:prstGeom prst="line">
            <a:avLst/>
          </a:prstGeom>
          <a:noFill/>
          <a:ln w="28575">
            <a:solidFill>
              <a:schemeClr val="accent1"/>
            </a:solidFill>
            <a:round/>
            <a:headEnd/>
            <a:tailEnd/>
          </a:ln>
        </p:spPr>
        <p:txBody>
          <a:bodyPr/>
          <a:lstStyle/>
          <a:p>
            <a:endParaRPr lang="en-CA"/>
          </a:p>
        </p:txBody>
      </p:sp>
      <p:sp>
        <p:nvSpPr>
          <p:cNvPr id="44066" name="AutoShape 34"/>
          <p:cNvSpPr>
            <a:spLocks noChangeArrowheads="1"/>
          </p:cNvSpPr>
          <p:nvPr/>
        </p:nvSpPr>
        <p:spPr bwMode="auto">
          <a:xfrm>
            <a:off x="7210425" y="3162300"/>
            <a:ext cx="76200" cy="76200"/>
          </a:xfrm>
          <a:prstGeom prst="flowChartConnector">
            <a:avLst/>
          </a:prstGeom>
          <a:solidFill>
            <a:srgbClr val="FF3300"/>
          </a:solidFill>
          <a:ln w="12700">
            <a:noFill/>
            <a:round/>
            <a:headEnd/>
            <a:tailEnd/>
          </a:ln>
        </p:spPr>
        <p:txBody>
          <a:bodyPr wrap="none" anchor="ctr"/>
          <a:lstStyle/>
          <a:p>
            <a:endParaRPr lang="en-US"/>
          </a:p>
        </p:txBody>
      </p:sp>
      <p:sp>
        <p:nvSpPr>
          <p:cNvPr id="44067" name="AutoShape 35"/>
          <p:cNvSpPr>
            <a:spLocks noChangeArrowheads="1"/>
          </p:cNvSpPr>
          <p:nvPr/>
        </p:nvSpPr>
        <p:spPr bwMode="auto">
          <a:xfrm>
            <a:off x="7591425" y="2752725"/>
            <a:ext cx="76200" cy="76200"/>
          </a:xfrm>
          <a:prstGeom prst="flowChartConnector">
            <a:avLst/>
          </a:prstGeom>
          <a:solidFill>
            <a:srgbClr val="FF3300"/>
          </a:solidFill>
          <a:ln w="12700">
            <a:noFill/>
            <a:round/>
            <a:headEnd/>
            <a:tailEnd/>
          </a:ln>
        </p:spPr>
        <p:txBody>
          <a:bodyPr wrap="none" anchor="ctr"/>
          <a:lstStyle/>
          <a:p>
            <a:endParaRPr lang="en-US"/>
          </a:p>
        </p:txBody>
      </p:sp>
      <p:sp>
        <p:nvSpPr>
          <p:cNvPr id="38" name="Title 1"/>
          <p:cNvSpPr>
            <a:spLocks noGrp="1"/>
          </p:cNvSpPr>
          <p:nvPr>
            <p:ph type="title"/>
          </p:nvPr>
        </p:nvSpPr>
        <p:spPr>
          <a:xfrm>
            <a:off x="0" y="365127"/>
            <a:ext cx="9144000" cy="1325563"/>
          </a:xfrm>
        </p:spPr>
        <p:txBody>
          <a:bodyPr>
            <a:normAutofit fontScale="90000"/>
          </a:bodyPr>
          <a:lstStyle/>
          <a:p>
            <a:r>
              <a:rPr lang="en-US" sz="5600"/>
              <a:t>In the Immediate and Short Run </a:t>
            </a:r>
            <a:r>
              <a:rPr lang="en-US" sz="2700" b="1">
                <a:solidFill>
                  <a:srgbClr val="276F57"/>
                </a:solidFill>
              </a:rPr>
              <a:t>FIGURE 3.8</a:t>
            </a:r>
            <a:endParaRPr lang="en-CA" sz="2700" b="1">
              <a:solidFill>
                <a:srgbClr val="276F57"/>
              </a:solidFill>
            </a:endParaRPr>
          </a:p>
        </p:txBody>
      </p:sp>
      <p:sp>
        <p:nvSpPr>
          <p:cNvPr id="39" name="Footer Placeholder 3"/>
          <p:cNvSpPr>
            <a:spLocks noGrp="1"/>
          </p:cNvSpPr>
          <p:nvPr>
            <p:ph type="ftr" sz="quarter" idx="11"/>
          </p:nvPr>
        </p:nvSpPr>
        <p:spPr>
          <a:xfrm>
            <a:off x="3028950" y="6356352"/>
            <a:ext cx="3086100" cy="365125"/>
          </a:xfrm>
        </p:spPr>
        <p:txBody>
          <a:bodyPr/>
          <a:lstStyle/>
          <a:p>
            <a:r>
              <a:rPr lang="en-US"/>
              <a:t>© 2015 by McGraw-Hill Ryerson Ltd.</a:t>
            </a:r>
          </a:p>
        </p:txBody>
      </p:sp>
      <p:sp>
        <p:nvSpPr>
          <p:cNvPr id="40" name="Slide Number Placeholder 4"/>
          <p:cNvSpPr>
            <a:spLocks noGrp="1"/>
          </p:cNvSpPr>
          <p:nvPr>
            <p:ph type="sldNum" sz="quarter" idx="12"/>
          </p:nvPr>
        </p:nvSpPr>
        <p:spPr>
          <a:xfrm>
            <a:off x="6457950" y="6356352"/>
            <a:ext cx="2057400" cy="365125"/>
          </a:xfrm>
        </p:spPr>
        <p:txBody>
          <a:bodyPr/>
          <a:lstStyle/>
          <a:p>
            <a:fld id="{B60015CA-E71C-4F45-8549-215FAFCA87DD}" type="slidenum">
              <a:rPr lang="en-CA" smtClean="0"/>
              <a:t>24</a:t>
            </a:fld>
            <a:endParaRPr lang="en-CA"/>
          </a:p>
        </p:txBody>
      </p:sp>
    </p:spTree>
    <p:extLst>
      <p:ext uri="{BB962C8B-B14F-4D97-AF65-F5344CB8AC3E}">
        <p14:creationId xmlns:p14="http://schemas.microsoft.com/office/powerpoint/2010/main" val="74820459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4046"/>
                                        </p:tgtEl>
                                        <p:attrNameLst>
                                          <p:attrName>style.visibility</p:attrName>
                                        </p:attrNameLst>
                                      </p:cBhvr>
                                      <p:to>
                                        <p:strVal val="visible"/>
                                      </p:to>
                                    </p:set>
                                    <p:animEffect transition="in" filter="wipe(down)">
                                      <p:cBhvr>
                                        <p:cTn id="7" dur="500"/>
                                        <p:tgtEl>
                                          <p:spTgt spid="4404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4040"/>
                                        </p:tgtEl>
                                        <p:attrNameLst>
                                          <p:attrName>style.visibility</p:attrName>
                                        </p:attrNameLst>
                                      </p:cBhvr>
                                      <p:to>
                                        <p:strVal val="visible"/>
                                      </p:to>
                                    </p:set>
                                    <p:animEffect transition="in" filter="wipe(down)">
                                      <p:cBhvr>
                                        <p:cTn id="11" dur="500"/>
                                        <p:tgtEl>
                                          <p:spTgt spid="44040"/>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4066"/>
                                        </p:tgtEl>
                                        <p:attrNameLst>
                                          <p:attrName>style.visibility</p:attrName>
                                        </p:attrNameLst>
                                      </p:cBhvr>
                                      <p:to>
                                        <p:strVal val="visible"/>
                                      </p:to>
                                    </p:set>
                                    <p:animEffect transition="in" filter="wipe(down)">
                                      <p:cBhvr>
                                        <p:cTn id="15" dur="500"/>
                                        <p:tgtEl>
                                          <p:spTgt spid="44066"/>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44067"/>
                                        </p:tgtEl>
                                        <p:attrNameLst>
                                          <p:attrName>style.visibility</p:attrName>
                                        </p:attrNameLst>
                                      </p:cBhvr>
                                      <p:to>
                                        <p:strVal val="visible"/>
                                      </p:to>
                                    </p:set>
                                    <p:animEffect transition="in" filter="wipe(down)">
                                      <p:cBhvr>
                                        <p:cTn id="19" dur="500"/>
                                        <p:tgtEl>
                                          <p:spTgt spid="44067"/>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44065"/>
                                        </p:tgtEl>
                                        <p:attrNameLst>
                                          <p:attrName>style.visibility</p:attrName>
                                        </p:attrNameLst>
                                      </p:cBhvr>
                                      <p:to>
                                        <p:strVal val="visible"/>
                                      </p:to>
                                    </p:set>
                                    <p:animEffect transition="in" filter="wipe(down)">
                                      <p:cBhvr>
                                        <p:cTn id="23" dur="500"/>
                                        <p:tgtEl>
                                          <p:spTgt spid="44065"/>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44043"/>
                                        </p:tgtEl>
                                        <p:attrNameLst>
                                          <p:attrName>style.visibility</p:attrName>
                                        </p:attrNameLst>
                                      </p:cBhvr>
                                      <p:to>
                                        <p:strVal val="visible"/>
                                      </p:to>
                                    </p:set>
                                    <p:animEffect transition="in" filter="wipe(down)">
                                      <p:cBhvr>
                                        <p:cTn id="27" dur="500"/>
                                        <p:tgtEl>
                                          <p:spTgt spid="4404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44063"/>
                                        </p:tgtEl>
                                        <p:attrNameLst>
                                          <p:attrName>style.visibility</p:attrName>
                                        </p:attrNameLst>
                                      </p:cBhvr>
                                      <p:to>
                                        <p:strVal val="visible"/>
                                      </p:to>
                                    </p:set>
                                    <p:animEffect transition="in" filter="wipe(left)">
                                      <p:cBhvr>
                                        <p:cTn id="31" dur="500"/>
                                        <p:tgtEl>
                                          <p:spTgt spid="44063"/>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4064"/>
                                        </p:tgtEl>
                                        <p:attrNameLst>
                                          <p:attrName>style.visibility</p:attrName>
                                        </p:attrNameLst>
                                      </p:cBhvr>
                                      <p:to>
                                        <p:strVal val="visible"/>
                                      </p:to>
                                    </p:set>
                                    <p:animEffect transition="in" filter="wipe(down)">
                                      <p:cBhvr>
                                        <p:cTn id="34" dur="500"/>
                                        <p:tgtEl>
                                          <p:spTgt spid="44064"/>
                                        </p:tgtEl>
                                      </p:cBhvr>
                                    </p:animEffect>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44061"/>
                                        </p:tgtEl>
                                        <p:attrNameLst>
                                          <p:attrName>style.visibility</p:attrName>
                                        </p:attrNameLst>
                                      </p:cBhvr>
                                      <p:to>
                                        <p:strVal val="visible"/>
                                      </p:to>
                                    </p:set>
                                    <p:animEffect transition="in" filter="wipe(left)">
                                      <p:cBhvr>
                                        <p:cTn id="38" dur="500"/>
                                        <p:tgtEl>
                                          <p:spTgt spid="44061"/>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44062"/>
                                        </p:tgtEl>
                                        <p:attrNameLst>
                                          <p:attrName>style.visibility</p:attrName>
                                        </p:attrNameLst>
                                      </p:cBhvr>
                                      <p:to>
                                        <p:strVal val="visible"/>
                                      </p:to>
                                    </p:set>
                                    <p:animEffect transition="in" filter="wipe(down)">
                                      <p:cBhvr>
                                        <p:cTn id="41" dur="500"/>
                                        <p:tgtEl>
                                          <p:spTgt spid="44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0" grpId="0"/>
      <p:bldP spid="44043" grpId="0"/>
      <p:bldP spid="44046" grpId="0" animBg="1"/>
      <p:bldP spid="44061" grpId="0" animBg="1"/>
      <p:bldP spid="44062" grpId="0" animBg="1"/>
      <p:bldP spid="44063" grpId="0" animBg="1"/>
      <p:bldP spid="44064" grpId="0" animBg="1"/>
      <p:bldP spid="44065" grpId="0" animBg="1"/>
      <p:bldP spid="44066" grpId="0" animBg="1"/>
      <p:bldP spid="4406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a:t>Constant Cost Industry</a:t>
            </a:r>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pPr marL="342900" lvl="1" indent="0">
              <a:buNone/>
            </a:pPr>
            <a:r>
              <a:rPr lang="en-US" sz="3600"/>
              <a:t>If strawberries are produced in a </a:t>
            </a:r>
            <a:r>
              <a:rPr lang="en-US" sz="3600" u="sng"/>
              <a:t>constant-cost industry </a:t>
            </a:r>
            <a:r>
              <a:rPr lang="en-US" sz="3600"/>
              <a:t>(</a:t>
            </a:r>
            <a:r>
              <a:rPr lang="en-US" altLang="en-US" sz="3600"/>
              <a:t>an industry that is not a major user of any single resource)</a:t>
            </a:r>
            <a:r>
              <a:rPr lang="en-US" sz="3600"/>
              <a:t>:</a:t>
            </a:r>
          </a:p>
          <a:p>
            <a:pPr lvl="1">
              <a:buSzPct val="60000"/>
            </a:pPr>
            <a:r>
              <a:rPr lang="en-US" sz="3200"/>
              <a:t>A </a:t>
            </a:r>
            <a:r>
              <a:rPr lang="en-US" sz="3200" u="sng"/>
              <a:t>higher price</a:t>
            </a:r>
            <a:r>
              <a:rPr lang="en-US" sz="3200"/>
              <a:t> of strawberries </a:t>
            </a:r>
            <a:r>
              <a:rPr lang="en-US" sz="3200" u="sng"/>
              <a:t>raises production but not resource prices</a:t>
            </a:r>
            <a:r>
              <a:rPr lang="en-US" sz="3200"/>
              <a:t>.</a:t>
            </a:r>
          </a:p>
          <a:p>
            <a:pPr lvl="1">
              <a:buSzPct val="60000"/>
            </a:pPr>
            <a:r>
              <a:rPr lang="en-US" sz="3200"/>
              <a:t>As new businesses enter the industry in the long run due to a higher price of strawberries, this price is gradually pushed back down to its original level.</a:t>
            </a:r>
          </a:p>
          <a:p>
            <a:pPr lvl="1">
              <a:buSzPct val="60000"/>
            </a:pPr>
            <a:r>
              <a:rPr lang="en-US" sz="3200"/>
              <a:t>Therefore the </a:t>
            </a:r>
            <a:r>
              <a:rPr lang="en-US" sz="3200" u="sng"/>
              <a:t>long-run supply curve for a constant-cost industry is perfectly elastic</a:t>
            </a:r>
            <a:r>
              <a:rPr lang="en-US" sz="3200"/>
              <a:t>. </a:t>
            </a:r>
          </a:p>
          <a:p>
            <a:endParaRPr lang="en-CA"/>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25</a:t>
            </a:fld>
            <a:endParaRPr lang="en-CA"/>
          </a:p>
        </p:txBody>
      </p:sp>
    </p:spTree>
    <p:extLst>
      <p:ext uri="{BB962C8B-B14F-4D97-AF65-F5344CB8AC3E}">
        <p14:creationId xmlns:p14="http://schemas.microsoft.com/office/powerpoint/2010/main" val="294605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Increasing Cost Industry</a:t>
            </a:r>
            <a:endParaRPr lang="en-CA"/>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pPr marL="0" indent="0">
              <a:buNone/>
            </a:pPr>
            <a:r>
              <a:rPr lang="en-US" sz="3600"/>
              <a:t>If strawberries are produced in an </a:t>
            </a:r>
            <a:r>
              <a:rPr lang="en-US" sz="3600" u="sng"/>
              <a:t>increasing-cost industry</a:t>
            </a:r>
            <a:r>
              <a:rPr lang="en-US" sz="3600"/>
              <a:t> (</a:t>
            </a:r>
            <a:r>
              <a:rPr lang="en-US" altLang="en-US" sz="3200"/>
              <a:t>an industry that is a major user of at least one resource)</a:t>
            </a:r>
            <a:r>
              <a:rPr lang="en-US" sz="3600"/>
              <a:t>:</a:t>
            </a:r>
          </a:p>
          <a:p>
            <a:pPr lvl="1">
              <a:buSzPct val="60000"/>
            </a:pPr>
            <a:r>
              <a:rPr lang="en-US" sz="3200"/>
              <a:t>A </a:t>
            </a:r>
            <a:r>
              <a:rPr lang="en-US" sz="3200" u="sng"/>
              <a:t>higher price of strawberries raises production and also resource prices</a:t>
            </a:r>
            <a:r>
              <a:rPr lang="en-US" sz="3200"/>
              <a:t>.</a:t>
            </a:r>
          </a:p>
          <a:p>
            <a:pPr lvl="1">
              <a:buSzPct val="60000"/>
            </a:pPr>
            <a:r>
              <a:rPr lang="en-US" sz="3200"/>
              <a:t>As new businesses enter the industry in the long run due to a higher price of strawberries, this price is gradually pushed back down to its lowest possible level, but this level is higher than it was originally.</a:t>
            </a:r>
          </a:p>
          <a:p>
            <a:pPr lvl="1">
              <a:buSzPct val="60000"/>
            </a:pPr>
            <a:r>
              <a:rPr lang="en-US" sz="3200"/>
              <a:t>Therefore the </a:t>
            </a:r>
            <a:r>
              <a:rPr lang="en-US" sz="3200" u="sng"/>
              <a:t>long-run supply curve for an increasing-cost industry is very elastic</a:t>
            </a:r>
            <a:r>
              <a:rPr lang="en-US" sz="3200"/>
              <a:t>.</a:t>
            </a:r>
          </a:p>
          <a:p>
            <a:endParaRPr lang="en-CA"/>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26</a:t>
            </a:fld>
            <a:endParaRPr lang="en-CA"/>
          </a:p>
        </p:txBody>
      </p:sp>
    </p:spTree>
    <p:extLst>
      <p:ext uri="{BB962C8B-B14F-4D97-AF65-F5344CB8AC3E}">
        <p14:creationId xmlns:p14="http://schemas.microsoft.com/office/powerpoint/2010/main" val="302334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Increasing and Constant Cost Industries</a:t>
            </a:r>
          </a:p>
        </p:txBody>
      </p:sp>
      <p:sp>
        <p:nvSpPr>
          <p:cNvPr id="3" name="Content Placeholder 2"/>
          <p:cNvSpPr>
            <a:spLocks noGrp="1"/>
          </p:cNvSpPr>
          <p:nvPr>
            <p:ph idx="1"/>
          </p:nvPr>
        </p:nvSpPr>
        <p:spPr/>
        <p:txBody>
          <a:bodyPr/>
          <a:lstStyle/>
          <a:p>
            <a:pPr>
              <a:defRPr/>
            </a:pPr>
            <a:r>
              <a:rPr lang="en-CA" sz="2400"/>
              <a:t>e.g. </a:t>
            </a:r>
            <a:r>
              <a:rPr lang="en-CA" sz="2400" u="sng"/>
              <a:t>Increasing cost industry</a:t>
            </a:r>
            <a:r>
              <a:rPr lang="en-CA" sz="2400"/>
              <a:t> - Farming can be an example of this because so many different factors can impact upon production costs during expansion e.g. specialized materials and equipment will differ between the types of produce such as seed, fertilizer, irrigation, yield per acre, sowing and harvesting equipment etc. </a:t>
            </a:r>
            <a:br>
              <a:rPr lang="en-CA" sz="2400"/>
            </a:br>
            <a:br>
              <a:rPr lang="en-CA" sz="2400"/>
            </a:br>
            <a:r>
              <a:rPr lang="en-CA" sz="2400" u="sng"/>
              <a:t>Constant cost industry</a:t>
            </a:r>
            <a:r>
              <a:rPr lang="en-CA" sz="2400"/>
              <a:t> - If you produce black leather shoes and you expand to produce brown leather shoes then it is reasonable that your average production costs will remain the same. </a:t>
            </a:r>
          </a:p>
          <a:p>
            <a:pPr>
              <a:defRPr/>
            </a:pPr>
            <a:endParaRPr lang="en-US" altLang="en-US" sz="1400"/>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27</a:t>
            </a:fld>
            <a:endParaRPr lang="en-CA"/>
          </a:p>
        </p:txBody>
      </p:sp>
    </p:spTree>
    <p:extLst>
      <p:ext uri="{BB962C8B-B14F-4D97-AF65-F5344CB8AC3E}">
        <p14:creationId xmlns:p14="http://schemas.microsoft.com/office/powerpoint/2010/main" val="175791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14400" y="301625"/>
            <a:ext cx="7769225" cy="11430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fontAlgn="auto" hangingPunct="1">
              <a:spcAft>
                <a:spcPts val="0"/>
              </a:spcAft>
              <a:defRPr/>
            </a:pPr>
            <a:r>
              <a:rPr lang="en-US" altLang="en-US" sz="3200"/>
              <a:t>Time and the Price Elasticity of Supply (b)</a:t>
            </a:r>
            <a:r>
              <a:rPr lang="en-US" altLang="en-US"/>
              <a:t> </a:t>
            </a:r>
            <a:br>
              <a:rPr lang="en-US" altLang="en-US"/>
            </a:br>
            <a:r>
              <a:rPr lang="en-US" altLang="en-US" sz="2000"/>
              <a:t>Figure 3.8, Page 63 (continued in part (e))</a:t>
            </a:r>
            <a:endParaRPr lang="en-US" altLang="en-US"/>
          </a:p>
        </p:txBody>
      </p:sp>
      <p:sp>
        <p:nvSpPr>
          <p:cNvPr id="51203" name="Line 3"/>
          <p:cNvSpPr>
            <a:spLocks noChangeShapeType="1"/>
          </p:cNvSpPr>
          <p:nvPr/>
        </p:nvSpPr>
        <p:spPr bwMode="auto">
          <a:xfrm>
            <a:off x="2147888" y="2795588"/>
            <a:ext cx="0" cy="1905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4" name="Line 4"/>
          <p:cNvSpPr>
            <a:spLocks noChangeShapeType="1"/>
          </p:cNvSpPr>
          <p:nvPr/>
        </p:nvSpPr>
        <p:spPr bwMode="auto">
          <a:xfrm>
            <a:off x="2057400" y="4591050"/>
            <a:ext cx="20716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5" name="Text Box 5"/>
          <p:cNvSpPr txBox="1">
            <a:spLocks noChangeArrowheads="1"/>
          </p:cNvSpPr>
          <p:nvPr/>
        </p:nvSpPr>
        <p:spPr bwMode="auto">
          <a:xfrm>
            <a:off x="1981200" y="1752600"/>
            <a:ext cx="181133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600" b="1">
                <a:latin typeface="Arial" panose="020B0604020202020204" pitchFamily="34" charset="0"/>
              </a:rPr>
              <a:t>Immediate-Run</a:t>
            </a:r>
          </a:p>
          <a:p>
            <a:pPr>
              <a:spcBef>
                <a:spcPct val="0"/>
              </a:spcBef>
              <a:buClrTx/>
              <a:buFontTx/>
              <a:buNone/>
            </a:pPr>
            <a:r>
              <a:rPr lang="fr-CA" altLang="en-US" sz="1600" b="1">
                <a:latin typeface="Arial" panose="020B0604020202020204" pitchFamily="34" charset="0"/>
              </a:rPr>
              <a:t>Supply Elasticity</a:t>
            </a:r>
          </a:p>
          <a:p>
            <a:pPr>
              <a:spcBef>
                <a:spcPct val="0"/>
              </a:spcBef>
              <a:buClrTx/>
              <a:buFontTx/>
              <a:buNone/>
            </a:pPr>
            <a:r>
              <a:rPr lang="fr-CA" altLang="en-US" sz="1600" b="1">
                <a:latin typeface="Arial" panose="020B0604020202020204" pitchFamily="34" charset="0"/>
              </a:rPr>
              <a:t>for Strawberries</a:t>
            </a:r>
            <a:endParaRPr lang="en-US" altLang="en-US" sz="1600" b="1">
              <a:latin typeface="Arial" panose="020B0604020202020204" pitchFamily="34" charset="0"/>
            </a:endParaRPr>
          </a:p>
        </p:txBody>
      </p:sp>
      <p:sp>
        <p:nvSpPr>
          <p:cNvPr id="51206" name="Line 6"/>
          <p:cNvSpPr>
            <a:spLocks noChangeShapeType="1"/>
          </p:cNvSpPr>
          <p:nvPr/>
        </p:nvSpPr>
        <p:spPr bwMode="auto">
          <a:xfrm flipH="1">
            <a:off x="2057400" y="2790825"/>
            <a:ext cx="88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7" name="Text Box 7"/>
          <p:cNvSpPr txBox="1">
            <a:spLocks noChangeArrowheads="1"/>
          </p:cNvSpPr>
          <p:nvPr/>
        </p:nvSpPr>
        <p:spPr bwMode="auto">
          <a:xfrm>
            <a:off x="1905000" y="4700588"/>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0</a:t>
            </a:r>
          </a:p>
        </p:txBody>
      </p:sp>
      <p:sp>
        <p:nvSpPr>
          <p:cNvPr id="44040" name="Text Box 8"/>
          <p:cNvSpPr txBox="1">
            <a:spLocks noChangeArrowheads="1"/>
          </p:cNvSpPr>
          <p:nvPr/>
        </p:nvSpPr>
        <p:spPr bwMode="auto">
          <a:xfrm>
            <a:off x="3216275" y="2746375"/>
            <a:ext cx="182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400" b="1">
                <a:latin typeface="Arial" panose="020B0604020202020204" pitchFamily="34" charset="0"/>
              </a:rPr>
              <a:t>S</a:t>
            </a:r>
            <a:r>
              <a:rPr lang="en-US" altLang="en-US" sz="1400" b="1" baseline="-25000">
                <a:latin typeface="Arial" panose="020B0604020202020204" pitchFamily="34" charset="0"/>
              </a:rPr>
              <a:t>1</a:t>
            </a:r>
          </a:p>
        </p:txBody>
      </p:sp>
      <p:sp>
        <p:nvSpPr>
          <p:cNvPr id="51209" name="Text Box 9"/>
          <p:cNvSpPr txBox="1">
            <a:spLocks noChangeArrowheads="1"/>
          </p:cNvSpPr>
          <p:nvPr/>
        </p:nvSpPr>
        <p:spPr bwMode="auto">
          <a:xfrm>
            <a:off x="2209800" y="5105400"/>
            <a:ext cx="1871663"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Quantity Supplied</a:t>
            </a:r>
          </a:p>
          <a:p>
            <a:pPr>
              <a:spcBef>
                <a:spcPct val="0"/>
              </a:spcBef>
              <a:buClrTx/>
              <a:buFontTx/>
              <a:buNone/>
            </a:pPr>
            <a:r>
              <a:rPr lang="en-US" altLang="en-US" sz="1400" b="1">
                <a:latin typeface="Arial" panose="020B0604020202020204" pitchFamily="34" charset="0"/>
              </a:rPr>
              <a:t>(kilograms per month)</a:t>
            </a:r>
          </a:p>
        </p:txBody>
      </p:sp>
      <p:sp>
        <p:nvSpPr>
          <p:cNvPr id="51210" name="Text Box 10"/>
          <p:cNvSpPr txBox="1">
            <a:spLocks noChangeArrowheads="1"/>
          </p:cNvSpPr>
          <p:nvPr/>
        </p:nvSpPr>
        <p:spPr bwMode="auto">
          <a:xfrm rot="-5400000">
            <a:off x="875506" y="3620294"/>
            <a:ext cx="18145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Price ($ per kilogram)</a:t>
            </a:r>
          </a:p>
        </p:txBody>
      </p:sp>
      <p:sp>
        <p:nvSpPr>
          <p:cNvPr id="44043" name="Text Box 11"/>
          <p:cNvSpPr txBox="1">
            <a:spLocks noChangeArrowheads="1"/>
          </p:cNvSpPr>
          <p:nvPr/>
        </p:nvSpPr>
        <p:spPr bwMode="auto">
          <a:xfrm>
            <a:off x="7807325" y="2562225"/>
            <a:ext cx="182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400" b="1">
                <a:latin typeface="Arial" panose="020B0604020202020204" pitchFamily="34" charset="0"/>
              </a:rPr>
              <a:t>S</a:t>
            </a:r>
            <a:r>
              <a:rPr lang="en-US" altLang="en-US" sz="1400" b="1" baseline="-25000">
                <a:latin typeface="Arial" panose="020B0604020202020204" pitchFamily="34" charset="0"/>
              </a:rPr>
              <a:t>2</a:t>
            </a:r>
          </a:p>
        </p:txBody>
      </p:sp>
      <p:sp>
        <p:nvSpPr>
          <p:cNvPr id="51212" name="Line 12"/>
          <p:cNvSpPr>
            <a:spLocks noChangeShapeType="1"/>
          </p:cNvSpPr>
          <p:nvPr/>
        </p:nvSpPr>
        <p:spPr bwMode="auto">
          <a:xfrm>
            <a:off x="3124200" y="4586288"/>
            <a:ext cx="0" cy="76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3" name="Text Box 13"/>
          <p:cNvSpPr txBox="1">
            <a:spLocks noChangeArrowheads="1"/>
          </p:cNvSpPr>
          <p:nvPr/>
        </p:nvSpPr>
        <p:spPr bwMode="auto">
          <a:xfrm>
            <a:off x="2819400" y="4700588"/>
            <a:ext cx="6397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750 000</a:t>
            </a:r>
          </a:p>
        </p:txBody>
      </p:sp>
      <p:sp>
        <p:nvSpPr>
          <p:cNvPr id="44046" name="Line 14"/>
          <p:cNvSpPr>
            <a:spLocks noChangeShapeType="1"/>
          </p:cNvSpPr>
          <p:nvPr/>
        </p:nvSpPr>
        <p:spPr bwMode="auto">
          <a:xfrm flipV="1">
            <a:off x="3124200" y="2776538"/>
            <a:ext cx="0" cy="1828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5" name="Text Box 15"/>
          <p:cNvSpPr txBox="1">
            <a:spLocks noChangeArrowheads="1"/>
          </p:cNvSpPr>
          <p:nvPr/>
        </p:nvSpPr>
        <p:spPr bwMode="auto">
          <a:xfrm>
            <a:off x="5426075" y="4700588"/>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0</a:t>
            </a:r>
          </a:p>
        </p:txBody>
      </p:sp>
      <p:sp>
        <p:nvSpPr>
          <p:cNvPr id="51216" name="Line 16"/>
          <p:cNvSpPr>
            <a:spLocks noChangeShapeType="1"/>
          </p:cNvSpPr>
          <p:nvPr/>
        </p:nvSpPr>
        <p:spPr bwMode="auto">
          <a:xfrm>
            <a:off x="5576888" y="2795588"/>
            <a:ext cx="0" cy="1905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7" name="Line 17"/>
          <p:cNvSpPr>
            <a:spLocks noChangeShapeType="1"/>
          </p:cNvSpPr>
          <p:nvPr/>
        </p:nvSpPr>
        <p:spPr bwMode="auto">
          <a:xfrm>
            <a:off x="5486400" y="4591050"/>
            <a:ext cx="2362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8" name="Text Box 18"/>
          <p:cNvSpPr txBox="1">
            <a:spLocks noChangeArrowheads="1"/>
          </p:cNvSpPr>
          <p:nvPr/>
        </p:nvSpPr>
        <p:spPr bwMode="auto">
          <a:xfrm>
            <a:off x="5410200" y="1752600"/>
            <a:ext cx="181133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600" b="1">
                <a:latin typeface="Arial" panose="020B0604020202020204" pitchFamily="34" charset="0"/>
              </a:rPr>
              <a:t>Short-Run</a:t>
            </a:r>
          </a:p>
          <a:p>
            <a:pPr>
              <a:spcBef>
                <a:spcPct val="0"/>
              </a:spcBef>
              <a:buClrTx/>
              <a:buFontTx/>
              <a:buNone/>
            </a:pPr>
            <a:r>
              <a:rPr lang="en-US" altLang="en-US" sz="1600" b="1">
                <a:latin typeface="Arial" panose="020B0604020202020204" pitchFamily="34" charset="0"/>
              </a:rPr>
              <a:t>Supply Elasticity</a:t>
            </a:r>
          </a:p>
          <a:p>
            <a:pPr>
              <a:spcBef>
                <a:spcPct val="0"/>
              </a:spcBef>
              <a:buClrTx/>
              <a:buFontTx/>
              <a:buNone/>
            </a:pPr>
            <a:r>
              <a:rPr lang="en-US" altLang="en-US" sz="1600" b="1">
                <a:latin typeface="Arial" panose="020B0604020202020204" pitchFamily="34" charset="0"/>
              </a:rPr>
              <a:t>For Strawberries</a:t>
            </a:r>
          </a:p>
        </p:txBody>
      </p:sp>
      <p:sp>
        <p:nvSpPr>
          <p:cNvPr id="51219" name="Line 19"/>
          <p:cNvSpPr>
            <a:spLocks noChangeShapeType="1"/>
          </p:cNvSpPr>
          <p:nvPr/>
        </p:nvSpPr>
        <p:spPr bwMode="auto">
          <a:xfrm>
            <a:off x="7620000" y="4586288"/>
            <a:ext cx="0" cy="76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20" name="Text Box 20"/>
          <p:cNvSpPr txBox="1">
            <a:spLocks noChangeArrowheads="1"/>
          </p:cNvSpPr>
          <p:nvPr/>
        </p:nvSpPr>
        <p:spPr bwMode="auto">
          <a:xfrm>
            <a:off x="7546975" y="4700588"/>
            <a:ext cx="19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11</a:t>
            </a:r>
          </a:p>
        </p:txBody>
      </p:sp>
      <p:sp>
        <p:nvSpPr>
          <p:cNvPr id="51221" name="Text Box 21"/>
          <p:cNvSpPr txBox="1">
            <a:spLocks noChangeArrowheads="1"/>
          </p:cNvSpPr>
          <p:nvPr/>
        </p:nvSpPr>
        <p:spPr bwMode="auto">
          <a:xfrm>
            <a:off x="5715000" y="5105400"/>
            <a:ext cx="2630488"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Quantity Supplied</a:t>
            </a:r>
          </a:p>
          <a:p>
            <a:pPr>
              <a:spcBef>
                <a:spcPct val="0"/>
              </a:spcBef>
              <a:buClrTx/>
              <a:buFontTx/>
              <a:buNone/>
            </a:pPr>
            <a:r>
              <a:rPr lang="en-US" altLang="en-US" sz="1400" b="1">
                <a:latin typeface="Arial" panose="020B0604020202020204" pitchFamily="34" charset="0"/>
              </a:rPr>
              <a:t>(millions of kilograms per year)</a:t>
            </a:r>
          </a:p>
        </p:txBody>
      </p:sp>
      <p:sp>
        <p:nvSpPr>
          <p:cNvPr id="51222" name="Text Box 22"/>
          <p:cNvSpPr txBox="1">
            <a:spLocks noChangeArrowheads="1"/>
          </p:cNvSpPr>
          <p:nvPr/>
        </p:nvSpPr>
        <p:spPr bwMode="auto">
          <a:xfrm rot="-5400000">
            <a:off x="3950494" y="3593306"/>
            <a:ext cx="19129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Price ($ per kilograms)</a:t>
            </a:r>
          </a:p>
        </p:txBody>
      </p:sp>
      <p:sp>
        <p:nvSpPr>
          <p:cNvPr id="51223" name="Line 23"/>
          <p:cNvSpPr>
            <a:spLocks noChangeShapeType="1"/>
          </p:cNvSpPr>
          <p:nvPr/>
        </p:nvSpPr>
        <p:spPr bwMode="auto">
          <a:xfrm flipH="1">
            <a:off x="5487988" y="2790825"/>
            <a:ext cx="88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24" name="Line 24"/>
          <p:cNvSpPr>
            <a:spLocks noChangeShapeType="1"/>
          </p:cNvSpPr>
          <p:nvPr/>
        </p:nvSpPr>
        <p:spPr bwMode="auto">
          <a:xfrm flipH="1">
            <a:off x="5486400" y="3200400"/>
            <a:ext cx="88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25" name="Text Box 25"/>
          <p:cNvSpPr txBox="1">
            <a:spLocks noChangeArrowheads="1"/>
          </p:cNvSpPr>
          <p:nvPr/>
        </p:nvSpPr>
        <p:spPr bwMode="auto">
          <a:xfrm>
            <a:off x="5116513" y="2667000"/>
            <a:ext cx="3444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400" b="1">
                <a:latin typeface="Arial" panose="020B0604020202020204" pitchFamily="34" charset="0"/>
              </a:rPr>
              <a:t>2.50</a:t>
            </a:r>
          </a:p>
        </p:txBody>
      </p:sp>
      <p:sp>
        <p:nvSpPr>
          <p:cNvPr id="51226" name="Text Box 26"/>
          <p:cNvSpPr txBox="1">
            <a:spLocks noChangeArrowheads="1"/>
          </p:cNvSpPr>
          <p:nvPr/>
        </p:nvSpPr>
        <p:spPr bwMode="auto">
          <a:xfrm>
            <a:off x="5116513" y="3124200"/>
            <a:ext cx="3444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400" b="1">
                <a:latin typeface="Arial" panose="020B0604020202020204" pitchFamily="34" charset="0"/>
              </a:rPr>
              <a:t>2.00</a:t>
            </a:r>
          </a:p>
        </p:txBody>
      </p:sp>
      <p:sp>
        <p:nvSpPr>
          <p:cNvPr id="51227" name="Line 27"/>
          <p:cNvSpPr>
            <a:spLocks noChangeShapeType="1"/>
          </p:cNvSpPr>
          <p:nvPr/>
        </p:nvSpPr>
        <p:spPr bwMode="auto">
          <a:xfrm>
            <a:off x="7251700" y="4586288"/>
            <a:ext cx="0" cy="76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28" name="Text Box 28"/>
          <p:cNvSpPr txBox="1">
            <a:spLocks noChangeArrowheads="1"/>
          </p:cNvSpPr>
          <p:nvPr/>
        </p:nvSpPr>
        <p:spPr bwMode="auto">
          <a:xfrm>
            <a:off x="7200900" y="4700588"/>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9</a:t>
            </a:r>
          </a:p>
        </p:txBody>
      </p:sp>
      <p:sp>
        <p:nvSpPr>
          <p:cNvPr id="44061" name="Line 29"/>
          <p:cNvSpPr>
            <a:spLocks noChangeShapeType="1"/>
          </p:cNvSpPr>
          <p:nvPr/>
        </p:nvSpPr>
        <p:spPr bwMode="auto">
          <a:xfrm>
            <a:off x="5572125" y="2790825"/>
            <a:ext cx="2047875"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2" name="Line 30"/>
          <p:cNvSpPr>
            <a:spLocks noChangeShapeType="1"/>
          </p:cNvSpPr>
          <p:nvPr/>
        </p:nvSpPr>
        <p:spPr bwMode="auto">
          <a:xfrm flipV="1">
            <a:off x="7620000" y="2781300"/>
            <a:ext cx="0" cy="180975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3" name="Line 31"/>
          <p:cNvSpPr>
            <a:spLocks noChangeShapeType="1"/>
          </p:cNvSpPr>
          <p:nvPr/>
        </p:nvSpPr>
        <p:spPr bwMode="auto">
          <a:xfrm>
            <a:off x="5572125" y="3200400"/>
            <a:ext cx="1666875"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4" name="Line 32"/>
          <p:cNvSpPr>
            <a:spLocks noChangeShapeType="1"/>
          </p:cNvSpPr>
          <p:nvPr/>
        </p:nvSpPr>
        <p:spPr bwMode="auto">
          <a:xfrm flipV="1">
            <a:off x="7248525" y="3200400"/>
            <a:ext cx="0" cy="139065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5" name="Line 33"/>
          <p:cNvSpPr>
            <a:spLocks noChangeShapeType="1"/>
          </p:cNvSpPr>
          <p:nvPr/>
        </p:nvSpPr>
        <p:spPr bwMode="auto">
          <a:xfrm flipV="1">
            <a:off x="6981825" y="2676525"/>
            <a:ext cx="742950" cy="8001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6" name="AutoShape 34"/>
          <p:cNvSpPr>
            <a:spLocks noChangeArrowheads="1"/>
          </p:cNvSpPr>
          <p:nvPr/>
        </p:nvSpPr>
        <p:spPr bwMode="auto">
          <a:xfrm>
            <a:off x="7210425" y="3162300"/>
            <a:ext cx="76200" cy="76200"/>
          </a:xfrm>
          <a:prstGeom prst="flowChartConnector">
            <a:avLst/>
          </a:prstGeom>
          <a:solidFill>
            <a:srgbClr val="FF33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endParaRPr lang="en-CA" altLang="en-US" sz="1800">
              <a:latin typeface="Arial" panose="020B0604020202020204" pitchFamily="34" charset="0"/>
            </a:endParaRPr>
          </a:p>
        </p:txBody>
      </p:sp>
      <p:sp>
        <p:nvSpPr>
          <p:cNvPr id="44067" name="AutoShape 35"/>
          <p:cNvSpPr>
            <a:spLocks noChangeArrowheads="1"/>
          </p:cNvSpPr>
          <p:nvPr/>
        </p:nvSpPr>
        <p:spPr bwMode="auto">
          <a:xfrm>
            <a:off x="7591425" y="2752725"/>
            <a:ext cx="76200" cy="76200"/>
          </a:xfrm>
          <a:prstGeom prst="flowChartConnector">
            <a:avLst/>
          </a:prstGeom>
          <a:solidFill>
            <a:srgbClr val="FF33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endParaRPr lang="en-CA" altLang="en-US" sz="1800">
              <a:latin typeface="Arial" panose="020B0604020202020204" pitchFamily="34" charset="0"/>
            </a:endParaRPr>
          </a:p>
        </p:txBody>
      </p:sp>
      <p:sp>
        <p:nvSpPr>
          <p:cNvPr id="51236" name="TextBox 1"/>
          <p:cNvSpPr txBox="1">
            <a:spLocks noChangeArrowheads="1"/>
          </p:cNvSpPr>
          <p:nvPr/>
        </p:nvSpPr>
        <p:spPr bwMode="auto">
          <a:xfrm>
            <a:off x="485804" y="5584825"/>
            <a:ext cx="8305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r>
              <a:rPr lang="en-CA" altLang="en-US" sz="1400">
                <a:latin typeface="Arial" panose="020B0604020202020204" pitchFamily="34" charset="0"/>
              </a:rPr>
              <a:t>The </a:t>
            </a:r>
            <a:r>
              <a:rPr lang="en-CA" altLang="en-US" sz="1400" u="sng">
                <a:latin typeface="Arial" panose="020B0604020202020204" pitchFamily="34" charset="0"/>
              </a:rPr>
              <a:t>immediate-run</a:t>
            </a:r>
            <a:r>
              <a:rPr lang="en-CA" altLang="en-US" sz="1400">
                <a:latin typeface="Arial" panose="020B0604020202020204" pitchFamily="34" charset="0"/>
              </a:rPr>
              <a:t> supply curve S</a:t>
            </a:r>
            <a:r>
              <a:rPr lang="en-CA" altLang="en-US" sz="1400" baseline="-25000">
                <a:latin typeface="Arial" panose="020B0604020202020204" pitchFamily="34" charset="0"/>
              </a:rPr>
              <a:t>1</a:t>
            </a:r>
            <a:r>
              <a:rPr lang="en-CA" altLang="en-US" sz="1400">
                <a:latin typeface="Arial" panose="020B0604020202020204" pitchFamily="34" charset="0"/>
              </a:rPr>
              <a:t> is perfectly inelastic since a price change does not affect quantity supplied.  The </a:t>
            </a:r>
            <a:r>
              <a:rPr lang="en-CA" altLang="en-US" sz="1400" u="sng">
                <a:latin typeface="Arial" panose="020B0604020202020204" pitchFamily="34" charset="0"/>
              </a:rPr>
              <a:t>short-run</a:t>
            </a:r>
            <a:r>
              <a:rPr lang="en-CA" altLang="en-US" sz="1400">
                <a:latin typeface="Arial" panose="020B0604020202020204" pitchFamily="34" charset="0"/>
              </a:rPr>
              <a:t> supply curve S</a:t>
            </a:r>
            <a:r>
              <a:rPr lang="en-CA" altLang="en-US" sz="1400" baseline="-25000">
                <a:latin typeface="Arial" panose="020B0604020202020204" pitchFamily="34" charset="0"/>
              </a:rPr>
              <a:t>2</a:t>
            </a:r>
            <a:r>
              <a:rPr lang="en-CA" altLang="en-US" sz="1400">
                <a:latin typeface="Arial" panose="020B0604020202020204" pitchFamily="34" charset="0"/>
              </a:rPr>
              <a:t> is either elastic or inelastic with quantity supplied varying in the same direction as price.  The </a:t>
            </a:r>
            <a:r>
              <a:rPr lang="en-CA" altLang="en-US" sz="1400" u="sng">
                <a:latin typeface="Arial" panose="020B0604020202020204" pitchFamily="34" charset="0"/>
              </a:rPr>
              <a:t>long-run</a:t>
            </a:r>
            <a:r>
              <a:rPr lang="en-CA" altLang="en-US" sz="1400">
                <a:latin typeface="Arial" panose="020B0604020202020204" pitchFamily="34" charset="0"/>
              </a:rPr>
              <a:t> supply curve S</a:t>
            </a:r>
            <a:r>
              <a:rPr lang="en-CA" altLang="en-US" sz="1400" baseline="-25000">
                <a:latin typeface="Arial" panose="020B0604020202020204" pitchFamily="34" charset="0"/>
              </a:rPr>
              <a:t>3</a:t>
            </a:r>
            <a:r>
              <a:rPr lang="en-CA" altLang="en-US" sz="1400">
                <a:latin typeface="Arial" panose="020B0604020202020204" pitchFamily="34" charset="0"/>
              </a:rPr>
              <a:t> shows the case of a </a:t>
            </a:r>
            <a:r>
              <a:rPr lang="en-CA" altLang="en-US" sz="1400" u="sng">
                <a:latin typeface="Arial" panose="020B0604020202020204" pitchFamily="34" charset="0"/>
              </a:rPr>
              <a:t>constant-cost industry</a:t>
            </a:r>
            <a:r>
              <a:rPr lang="en-CA" altLang="en-US" sz="1400">
                <a:latin typeface="Arial" panose="020B0604020202020204" pitchFamily="34" charset="0"/>
              </a:rPr>
              <a:t> where supply is perfectly elastic since price is constant for every possible quantity supplied. The </a:t>
            </a:r>
            <a:r>
              <a:rPr lang="en-CA" altLang="en-US" sz="1400" u="sng">
                <a:latin typeface="Arial" panose="020B0604020202020204" pitchFamily="34" charset="0"/>
              </a:rPr>
              <a:t>long-run</a:t>
            </a:r>
            <a:r>
              <a:rPr lang="en-CA" altLang="en-US" sz="1400">
                <a:latin typeface="Arial" panose="020B0604020202020204" pitchFamily="34" charset="0"/>
              </a:rPr>
              <a:t> supply curve S</a:t>
            </a:r>
            <a:r>
              <a:rPr lang="en-CA" altLang="en-US" sz="1400" baseline="-25000">
                <a:latin typeface="Arial" panose="020B0604020202020204" pitchFamily="34" charset="0"/>
              </a:rPr>
              <a:t>4</a:t>
            </a:r>
            <a:r>
              <a:rPr lang="en-CA" altLang="en-US" sz="1400">
                <a:latin typeface="Arial" panose="020B0604020202020204" pitchFamily="34" charset="0"/>
              </a:rPr>
              <a:t> shows the case of an </a:t>
            </a:r>
            <a:r>
              <a:rPr lang="en-CA" altLang="en-US" sz="1400" u="sng">
                <a:latin typeface="Arial" panose="020B0604020202020204" pitchFamily="34" charset="0"/>
              </a:rPr>
              <a:t>increasing-cost industry</a:t>
            </a:r>
            <a:r>
              <a:rPr lang="en-CA" altLang="en-US" sz="1400">
                <a:latin typeface="Arial" panose="020B0604020202020204" pitchFamily="34" charset="0"/>
              </a:rPr>
              <a:t> where price rises as quantity supplied expands. </a:t>
            </a:r>
            <a:r>
              <a:rPr lang="en-CA" altLang="en-US" sz="1100">
                <a:latin typeface="Arial" panose="020B0604020202020204" pitchFamily="34" charset="0"/>
                <a:hlinkClick r:id="rId3"/>
              </a:rPr>
              <a:t>http://www.investopedia.com/exam-guide/cfa-level-1/microeconomics/equilibrium-short-long-run.asp</a:t>
            </a:r>
            <a:endParaRPr lang="en-CA" altLang="en-US" sz="1100">
              <a:latin typeface="Arial" panose="020B0604020202020204" pitchFamily="34" charset="0"/>
            </a:endParaRPr>
          </a:p>
          <a:p>
            <a:pPr eaLnBrk="1" hangingPunct="1">
              <a:spcBef>
                <a:spcPct val="0"/>
              </a:spcBef>
              <a:buClrTx/>
              <a:buFontTx/>
              <a:buNone/>
            </a:pPr>
            <a:endParaRPr lang="en-CA" altLang="en-US" sz="1400">
              <a:latin typeface="Arial" panose="020B0604020202020204" pitchFamily="34" charset="0"/>
            </a:endParaRPr>
          </a:p>
        </p:txBody>
      </p:sp>
    </p:spTree>
    <p:extLst>
      <p:ext uri="{BB962C8B-B14F-4D97-AF65-F5344CB8AC3E}">
        <p14:creationId xmlns:p14="http://schemas.microsoft.com/office/powerpoint/2010/main" val="266009555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4046"/>
                                        </p:tgtEl>
                                        <p:attrNameLst>
                                          <p:attrName>style.visibility</p:attrName>
                                        </p:attrNameLst>
                                      </p:cBhvr>
                                      <p:to>
                                        <p:strVal val="visible"/>
                                      </p:to>
                                    </p:set>
                                    <p:animEffect transition="in" filter="wipe(down)">
                                      <p:cBhvr>
                                        <p:cTn id="7" dur="500"/>
                                        <p:tgtEl>
                                          <p:spTgt spid="44046"/>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4040"/>
                                        </p:tgtEl>
                                        <p:attrNameLst>
                                          <p:attrName>style.visibility</p:attrName>
                                        </p:attrNameLst>
                                      </p:cBhvr>
                                      <p:to>
                                        <p:strVal val="visible"/>
                                      </p:to>
                                    </p:set>
                                    <p:animEffect transition="in" filter="wipe(down)">
                                      <p:cBhvr>
                                        <p:cTn id="11" dur="500"/>
                                        <p:tgtEl>
                                          <p:spTgt spid="44040"/>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4066"/>
                                        </p:tgtEl>
                                        <p:attrNameLst>
                                          <p:attrName>style.visibility</p:attrName>
                                        </p:attrNameLst>
                                      </p:cBhvr>
                                      <p:to>
                                        <p:strVal val="visible"/>
                                      </p:to>
                                    </p:set>
                                    <p:animEffect transition="in" filter="wipe(down)">
                                      <p:cBhvr>
                                        <p:cTn id="15" dur="500"/>
                                        <p:tgtEl>
                                          <p:spTgt spid="44066"/>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44067"/>
                                        </p:tgtEl>
                                        <p:attrNameLst>
                                          <p:attrName>style.visibility</p:attrName>
                                        </p:attrNameLst>
                                      </p:cBhvr>
                                      <p:to>
                                        <p:strVal val="visible"/>
                                      </p:to>
                                    </p:set>
                                    <p:animEffect transition="in" filter="wipe(down)">
                                      <p:cBhvr>
                                        <p:cTn id="19" dur="500"/>
                                        <p:tgtEl>
                                          <p:spTgt spid="44067"/>
                                        </p:tgtEl>
                                      </p:cBhvr>
                                    </p:animEffect>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44065"/>
                                        </p:tgtEl>
                                        <p:attrNameLst>
                                          <p:attrName>style.visibility</p:attrName>
                                        </p:attrNameLst>
                                      </p:cBhvr>
                                      <p:to>
                                        <p:strVal val="visible"/>
                                      </p:to>
                                    </p:set>
                                    <p:animEffect transition="in" filter="wipe(down)">
                                      <p:cBhvr>
                                        <p:cTn id="23" dur="500"/>
                                        <p:tgtEl>
                                          <p:spTgt spid="44065"/>
                                        </p:tgtEl>
                                      </p:cBhvr>
                                    </p:animEffect>
                                  </p:childTnLst>
                                </p:cTn>
                              </p:par>
                            </p:childTnLst>
                          </p:cTn>
                        </p:par>
                        <p:par>
                          <p:cTn id="24" fill="hold" nodeType="afterGroup">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44043"/>
                                        </p:tgtEl>
                                        <p:attrNameLst>
                                          <p:attrName>style.visibility</p:attrName>
                                        </p:attrNameLst>
                                      </p:cBhvr>
                                      <p:to>
                                        <p:strVal val="visible"/>
                                      </p:to>
                                    </p:set>
                                    <p:animEffect transition="in" filter="wipe(down)">
                                      <p:cBhvr>
                                        <p:cTn id="27" dur="500"/>
                                        <p:tgtEl>
                                          <p:spTgt spid="44043"/>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44063"/>
                                        </p:tgtEl>
                                        <p:attrNameLst>
                                          <p:attrName>style.visibility</p:attrName>
                                        </p:attrNameLst>
                                      </p:cBhvr>
                                      <p:to>
                                        <p:strVal val="visible"/>
                                      </p:to>
                                    </p:set>
                                    <p:animEffect transition="in" filter="wipe(left)">
                                      <p:cBhvr>
                                        <p:cTn id="31" dur="500"/>
                                        <p:tgtEl>
                                          <p:spTgt spid="44063"/>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4064"/>
                                        </p:tgtEl>
                                        <p:attrNameLst>
                                          <p:attrName>style.visibility</p:attrName>
                                        </p:attrNameLst>
                                      </p:cBhvr>
                                      <p:to>
                                        <p:strVal val="visible"/>
                                      </p:to>
                                    </p:set>
                                    <p:animEffect transition="in" filter="wipe(down)">
                                      <p:cBhvr>
                                        <p:cTn id="34" dur="500"/>
                                        <p:tgtEl>
                                          <p:spTgt spid="44064"/>
                                        </p:tgtEl>
                                      </p:cBhvr>
                                    </p:animEffect>
                                  </p:childTnLst>
                                </p:cTn>
                              </p:par>
                            </p:childTnLst>
                          </p:cTn>
                        </p:par>
                        <p:par>
                          <p:cTn id="35" fill="hold" nodeType="afterGroup">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44061"/>
                                        </p:tgtEl>
                                        <p:attrNameLst>
                                          <p:attrName>style.visibility</p:attrName>
                                        </p:attrNameLst>
                                      </p:cBhvr>
                                      <p:to>
                                        <p:strVal val="visible"/>
                                      </p:to>
                                    </p:set>
                                    <p:animEffect transition="in" filter="wipe(left)">
                                      <p:cBhvr>
                                        <p:cTn id="38" dur="500"/>
                                        <p:tgtEl>
                                          <p:spTgt spid="44061"/>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44062"/>
                                        </p:tgtEl>
                                        <p:attrNameLst>
                                          <p:attrName>style.visibility</p:attrName>
                                        </p:attrNameLst>
                                      </p:cBhvr>
                                      <p:to>
                                        <p:strVal val="visible"/>
                                      </p:to>
                                    </p:set>
                                    <p:animEffect transition="in" filter="wipe(down)">
                                      <p:cBhvr>
                                        <p:cTn id="41" dur="500"/>
                                        <p:tgtEl>
                                          <p:spTgt spid="44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0" grpId="0"/>
      <p:bldP spid="44043" grpId="0"/>
      <p:bldP spid="44046" grpId="0" animBg="1"/>
      <p:bldP spid="44061" grpId="0" animBg="1"/>
      <p:bldP spid="44062" grpId="0" animBg="1"/>
      <p:bldP spid="44063" grpId="0" animBg="1"/>
      <p:bldP spid="44064" grpId="0" animBg="1"/>
      <p:bldP spid="44065" grpId="0" animBg="1"/>
      <p:bldP spid="44066" grpId="0" animBg="1"/>
      <p:bldP spid="4406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38200" y="301625"/>
            <a:ext cx="7845425" cy="1143000"/>
          </a:xfrm>
          <a:noFill/>
        </p:spPr>
        <p:txBody>
          <a:bodyPr lIns="90488" tIns="44450" rIns="90488" bIns="44450" anchor="ctr"/>
          <a:lstStyle/>
          <a:p>
            <a:pPr eaLnBrk="1" hangingPunct="1"/>
            <a:r>
              <a:rPr lang="en-US" sz="3200"/>
              <a:t>Time and the Price Elasticity of Supply (e) </a:t>
            </a:r>
            <a:br>
              <a:rPr lang="en-US" sz="3200"/>
            </a:br>
            <a:r>
              <a:rPr lang="en-US" sz="2000"/>
              <a:t>Figure 3.8, Page 71 (continued from part (b))</a:t>
            </a:r>
            <a:endParaRPr lang="en-US"/>
          </a:p>
        </p:txBody>
      </p:sp>
      <p:sp>
        <p:nvSpPr>
          <p:cNvPr id="33796" name="Line 3"/>
          <p:cNvSpPr>
            <a:spLocks noChangeShapeType="1"/>
          </p:cNvSpPr>
          <p:nvPr/>
        </p:nvSpPr>
        <p:spPr bwMode="auto">
          <a:xfrm>
            <a:off x="3367088" y="2719388"/>
            <a:ext cx="0" cy="1905000"/>
          </a:xfrm>
          <a:prstGeom prst="line">
            <a:avLst/>
          </a:prstGeom>
          <a:noFill/>
          <a:ln w="12700">
            <a:solidFill>
              <a:schemeClr val="tx1"/>
            </a:solidFill>
            <a:round/>
            <a:headEnd/>
            <a:tailEnd/>
          </a:ln>
        </p:spPr>
        <p:txBody>
          <a:bodyPr/>
          <a:lstStyle/>
          <a:p>
            <a:endParaRPr lang="en-CA"/>
          </a:p>
        </p:txBody>
      </p:sp>
      <p:sp>
        <p:nvSpPr>
          <p:cNvPr id="33797" name="Line 4"/>
          <p:cNvSpPr>
            <a:spLocks noChangeShapeType="1"/>
          </p:cNvSpPr>
          <p:nvPr/>
        </p:nvSpPr>
        <p:spPr bwMode="auto">
          <a:xfrm>
            <a:off x="3276600" y="4514850"/>
            <a:ext cx="2986088" cy="0"/>
          </a:xfrm>
          <a:prstGeom prst="line">
            <a:avLst/>
          </a:prstGeom>
          <a:noFill/>
          <a:ln w="12700">
            <a:solidFill>
              <a:schemeClr val="tx1"/>
            </a:solidFill>
            <a:round/>
            <a:headEnd/>
            <a:tailEnd/>
          </a:ln>
        </p:spPr>
        <p:txBody>
          <a:bodyPr/>
          <a:lstStyle/>
          <a:p>
            <a:endParaRPr lang="en-CA"/>
          </a:p>
        </p:txBody>
      </p:sp>
      <p:sp>
        <p:nvSpPr>
          <p:cNvPr id="33798" name="Text Box 5"/>
          <p:cNvSpPr txBox="1">
            <a:spLocks noChangeArrowheads="1"/>
          </p:cNvSpPr>
          <p:nvPr/>
        </p:nvSpPr>
        <p:spPr bwMode="auto">
          <a:xfrm>
            <a:off x="3200400" y="2057400"/>
            <a:ext cx="2825750" cy="336550"/>
          </a:xfrm>
          <a:prstGeom prst="rect">
            <a:avLst/>
          </a:prstGeom>
          <a:noFill/>
          <a:ln w="12700">
            <a:noFill/>
            <a:miter lim="800000"/>
            <a:headEnd/>
            <a:tailEnd/>
          </a:ln>
        </p:spPr>
        <p:txBody>
          <a:bodyPr wrap="none">
            <a:spAutoFit/>
          </a:bodyPr>
          <a:lstStyle/>
          <a:p>
            <a:pPr eaLnBrk="0" hangingPunct="0"/>
            <a:r>
              <a:rPr lang="en-US" sz="1600" b="1"/>
              <a:t>Long-Run Supply Elasticity</a:t>
            </a:r>
          </a:p>
        </p:txBody>
      </p:sp>
      <p:sp>
        <p:nvSpPr>
          <p:cNvPr id="33799" name="Text Box 6"/>
          <p:cNvSpPr txBox="1">
            <a:spLocks noChangeArrowheads="1"/>
          </p:cNvSpPr>
          <p:nvPr/>
        </p:nvSpPr>
        <p:spPr bwMode="auto">
          <a:xfrm>
            <a:off x="3216275" y="4624388"/>
            <a:ext cx="98425" cy="212725"/>
          </a:xfrm>
          <a:prstGeom prst="rect">
            <a:avLst/>
          </a:prstGeom>
          <a:noFill/>
          <a:ln w="12700">
            <a:noFill/>
            <a:miter lim="800000"/>
            <a:headEnd/>
            <a:tailEnd/>
          </a:ln>
        </p:spPr>
        <p:txBody>
          <a:bodyPr wrap="none" lIns="0" tIns="0" rIns="0" bIns="0">
            <a:spAutoFit/>
          </a:bodyPr>
          <a:lstStyle/>
          <a:p>
            <a:pPr eaLnBrk="0" hangingPunct="0"/>
            <a:r>
              <a:rPr lang="en-US" sz="1400" b="1"/>
              <a:t>0</a:t>
            </a:r>
          </a:p>
        </p:txBody>
      </p:sp>
      <p:sp>
        <p:nvSpPr>
          <p:cNvPr id="33800" name="Text Box 7"/>
          <p:cNvSpPr txBox="1">
            <a:spLocks noChangeArrowheads="1"/>
          </p:cNvSpPr>
          <p:nvPr/>
        </p:nvSpPr>
        <p:spPr bwMode="auto">
          <a:xfrm>
            <a:off x="3505200" y="5029200"/>
            <a:ext cx="2874963" cy="425450"/>
          </a:xfrm>
          <a:prstGeom prst="rect">
            <a:avLst/>
          </a:prstGeom>
          <a:noFill/>
          <a:ln w="12700">
            <a:noFill/>
            <a:miter lim="800000"/>
            <a:headEnd/>
            <a:tailEnd/>
          </a:ln>
        </p:spPr>
        <p:txBody>
          <a:bodyPr wrap="none" lIns="0" tIns="0" rIns="0" bIns="0">
            <a:spAutoFit/>
          </a:bodyPr>
          <a:lstStyle/>
          <a:p>
            <a:pPr eaLnBrk="0" hangingPunct="0"/>
            <a:r>
              <a:rPr lang="en-US" sz="1400" b="1"/>
              <a:t>Quantity Supplied</a:t>
            </a:r>
          </a:p>
          <a:p>
            <a:pPr eaLnBrk="0" hangingPunct="0"/>
            <a:r>
              <a:rPr lang="en-US" sz="1400" b="1"/>
              <a:t>(millions of kilograms per decade)</a:t>
            </a:r>
          </a:p>
        </p:txBody>
      </p:sp>
      <p:sp>
        <p:nvSpPr>
          <p:cNvPr id="33801" name="Text Box 8"/>
          <p:cNvSpPr txBox="1">
            <a:spLocks noChangeArrowheads="1"/>
          </p:cNvSpPr>
          <p:nvPr/>
        </p:nvSpPr>
        <p:spPr bwMode="auto">
          <a:xfrm rot="-5400000">
            <a:off x="1740694" y="3517106"/>
            <a:ext cx="1912938" cy="212725"/>
          </a:xfrm>
          <a:prstGeom prst="rect">
            <a:avLst/>
          </a:prstGeom>
          <a:noFill/>
          <a:ln w="12700">
            <a:noFill/>
            <a:miter lim="800000"/>
            <a:headEnd/>
            <a:tailEnd/>
          </a:ln>
        </p:spPr>
        <p:txBody>
          <a:bodyPr wrap="none" lIns="0" tIns="0" rIns="0" bIns="0">
            <a:spAutoFit/>
          </a:bodyPr>
          <a:lstStyle/>
          <a:p>
            <a:pPr eaLnBrk="0" hangingPunct="0"/>
            <a:r>
              <a:rPr lang="en-US" sz="1400" b="1"/>
              <a:t>Price ($ per kilograms)</a:t>
            </a:r>
          </a:p>
        </p:txBody>
      </p:sp>
      <p:sp>
        <p:nvSpPr>
          <p:cNvPr id="48137" name="Text Box 9"/>
          <p:cNvSpPr txBox="1">
            <a:spLocks noChangeArrowheads="1"/>
          </p:cNvSpPr>
          <p:nvPr/>
        </p:nvSpPr>
        <p:spPr bwMode="auto">
          <a:xfrm>
            <a:off x="6278563" y="2992438"/>
            <a:ext cx="187325" cy="215900"/>
          </a:xfrm>
          <a:prstGeom prst="rect">
            <a:avLst/>
          </a:prstGeom>
          <a:noFill/>
          <a:ln w="12700">
            <a:noFill/>
            <a:miter lim="800000"/>
            <a:headEnd/>
            <a:tailEnd/>
          </a:ln>
        </p:spPr>
        <p:txBody>
          <a:bodyPr wrap="none" lIns="0" tIns="0" rIns="0" bIns="0">
            <a:spAutoFit/>
          </a:bodyPr>
          <a:lstStyle/>
          <a:p>
            <a:pPr algn="r" eaLnBrk="0" hangingPunct="0"/>
            <a:r>
              <a:rPr lang="en-US" sz="1400" b="1"/>
              <a:t>S</a:t>
            </a:r>
            <a:r>
              <a:rPr lang="en-US" sz="1400" b="1" baseline="-25000"/>
              <a:t>3</a:t>
            </a:r>
          </a:p>
        </p:txBody>
      </p:sp>
      <p:sp>
        <p:nvSpPr>
          <p:cNvPr id="33803" name="Line 10"/>
          <p:cNvSpPr>
            <a:spLocks noChangeShapeType="1"/>
          </p:cNvSpPr>
          <p:nvPr/>
        </p:nvSpPr>
        <p:spPr bwMode="auto">
          <a:xfrm flipH="1">
            <a:off x="3278188" y="2714625"/>
            <a:ext cx="88900" cy="0"/>
          </a:xfrm>
          <a:prstGeom prst="line">
            <a:avLst/>
          </a:prstGeom>
          <a:noFill/>
          <a:ln w="12700">
            <a:solidFill>
              <a:schemeClr val="tx1"/>
            </a:solidFill>
            <a:round/>
            <a:headEnd/>
            <a:tailEnd/>
          </a:ln>
        </p:spPr>
        <p:txBody>
          <a:bodyPr/>
          <a:lstStyle/>
          <a:p>
            <a:endParaRPr lang="en-CA"/>
          </a:p>
        </p:txBody>
      </p:sp>
      <p:sp>
        <p:nvSpPr>
          <p:cNvPr id="33804" name="Line 11"/>
          <p:cNvSpPr>
            <a:spLocks noChangeShapeType="1"/>
          </p:cNvSpPr>
          <p:nvPr/>
        </p:nvSpPr>
        <p:spPr bwMode="auto">
          <a:xfrm flipH="1">
            <a:off x="3276600" y="3124200"/>
            <a:ext cx="88900" cy="0"/>
          </a:xfrm>
          <a:prstGeom prst="line">
            <a:avLst/>
          </a:prstGeom>
          <a:noFill/>
          <a:ln w="12700">
            <a:solidFill>
              <a:schemeClr val="tx1"/>
            </a:solidFill>
            <a:round/>
            <a:headEnd/>
            <a:tailEnd/>
          </a:ln>
        </p:spPr>
        <p:txBody>
          <a:bodyPr/>
          <a:lstStyle/>
          <a:p>
            <a:endParaRPr lang="en-CA"/>
          </a:p>
        </p:txBody>
      </p:sp>
      <p:sp>
        <p:nvSpPr>
          <p:cNvPr id="33805" name="Text Box 12"/>
          <p:cNvSpPr txBox="1">
            <a:spLocks noChangeArrowheads="1"/>
          </p:cNvSpPr>
          <p:nvPr/>
        </p:nvSpPr>
        <p:spPr bwMode="auto">
          <a:xfrm>
            <a:off x="2906713" y="3048000"/>
            <a:ext cx="344487" cy="212725"/>
          </a:xfrm>
          <a:prstGeom prst="rect">
            <a:avLst/>
          </a:prstGeom>
          <a:noFill/>
          <a:ln w="12700">
            <a:noFill/>
            <a:miter lim="800000"/>
            <a:headEnd/>
            <a:tailEnd/>
          </a:ln>
        </p:spPr>
        <p:txBody>
          <a:bodyPr wrap="none" lIns="0" tIns="0" rIns="0" bIns="0">
            <a:spAutoFit/>
          </a:bodyPr>
          <a:lstStyle/>
          <a:p>
            <a:pPr algn="r" eaLnBrk="0" hangingPunct="0"/>
            <a:r>
              <a:rPr lang="en-US" sz="1400" b="1"/>
              <a:t>2.00</a:t>
            </a:r>
          </a:p>
        </p:txBody>
      </p:sp>
      <p:sp>
        <p:nvSpPr>
          <p:cNvPr id="48141" name="Line 13"/>
          <p:cNvSpPr>
            <a:spLocks noChangeShapeType="1"/>
          </p:cNvSpPr>
          <p:nvPr/>
        </p:nvSpPr>
        <p:spPr bwMode="auto">
          <a:xfrm>
            <a:off x="3352800" y="3124200"/>
            <a:ext cx="2819400" cy="0"/>
          </a:xfrm>
          <a:prstGeom prst="line">
            <a:avLst/>
          </a:prstGeom>
          <a:noFill/>
          <a:ln w="28575">
            <a:solidFill>
              <a:srgbClr val="0000FF"/>
            </a:solidFill>
            <a:round/>
            <a:headEnd/>
            <a:tailEnd/>
          </a:ln>
        </p:spPr>
        <p:txBody>
          <a:bodyPr/>
          <a:lstStyle/>
          <a:p>
            <a:endParaRPr lang="en-CA"/>
          </a:p>
        </p:txBody>
      </p:sp>
      <p:sp>
        <p:nvSpPr>
          <p:cNvPr id="48142" name="Line 14"/>
          <p:cNvSpPr>
            <a:spLocks noChangeShapeType="1"/>
          </p:cNvSpPr>
          <p:nvPr/>
        </p:nvSpPr>
        <p:spPr bwMode="auto">
          <a:xfrm flipV="1">
            <a:off x="3367088" y="2846388"/>
            <a:ext cx="2798762" cy="1081087"/>
          </a:xfrm>
          <a:prstGeom prst="line">
            <a:avLst/>
          </a:prstGeom>
          <a:noFill/>
          <a:ln w="28575">
            <a:solidFill>
              <a:schemeClr val="accent1"/>
            </a:solidFill>
            <a:round/>
            <a:headEnd/>
            <a:tailEnd/>
          </a:ln>
        </p:spPr>
        <p:txBody>
          <a:bodyPr/>
          <a:lstStyle/>
          <a:p>
            <a:endParaRPr lang="en-CA"/>
          </a:p>
        </p:txBody>
      </p:sp>
      <p:sp>
        <p:nvSpPr>
          <p:cNvPr id="48143" name="Text Box 15"/>
          <p:cNvSpPr txBox="1">
            <a:spLocks noChangeArrowheads="1"/>
          </p:cNvSpPr>
          <p:nvPr/>
        </p:nvSpPr>
        <p:spPr bwMode="auto">
          <a:xfrm>
            <a:off x="6278563" y="2714625"/>
            <a:ext cx="187325" cy="215900"/>
          </a:xfrm>
          <a:prstGeom prst="rect">
            <a:avLst/>
          </a:prstGeom>
          <a:noFill/>
          <a:ln w="12700">
            <a:noFill/>
            <a:miter lim="800000"/>
            <a:headEnd/>
            <a:tailEnd/>
          </a:ln>
        </p:spPr>
        <p:txBody>
          <a:bodyPr wrap="none" lIns="0" tIns="0" rIns="0" bIns="0">
            <a:spAutoFit/>
          </a:bodyPr>
          <a:lstStyle/>
          <a:p>
            <a:pPr algn="r" eaLnBrk="0" hangingPunct="0"/>
            <a:r>
              <a:rPr lang="en-US" sz="1400" b="1"/>
              <a:t>S</a:t>
            </a:r>
            <a:r>
              <a:rPr lang="en-US" sz="1400" b="1" baseline="-25000"/>
              <a:t>4</a:t>
            </a:r>
          </a:p>
        </p:txBody>
      </p:sp>
      <p:grpSp>
        <p:nvGrpSpPr>
          <p:cNvPr id="2" name="Group 16"/>
          <p:cNvGrpSpPr>
            <a:grpSpLocks/>
          </p:cNvGrpSpPr>
          <p:nvPr/>
        </p:nvGrpSpPr>
        <p:grpSpPr bwMode="auto">
          <a:xfrm>
            <a:off x="6553200" y="2819400"/>
            <a:ext cx="1981200" cy="533400"/>
            <a:chOff x="4128" y="1746"/>
            <a:chExt cx="1248" cy="336"/>
          </a:xfrm>
        </p:grpSpPr>
        <p:sp>
          <p:nvSpPr>
            <p:cNvPr id="33813" name="AutoShape 17"/>
            <p:cNvSpPr>
              <a:spLocks noChangeArrowheads="1"/>
            </p:cNvSpPr>
            <p:nvPr/>
          </p:nvSpPr>
          <p:spPr bwMode="auto">
            <a:xfrm>
              <a:off x="4128" y="1746"/>
              <a:ext cx="1248" cy="336"/>
            </a:xfrm>
            <a:prstGeom prst="leftArrowCallout">
              <a:avLst>
                <a:gd name="adj1" fmla="val 25000"/>
                <a:gd name="adj2" fmla="val 25000"/>
                <a:gd name="adj3" fmla="val 61905"/>
                <a:gd name="adj4" fmla="val 66667"/>
              </a:avLst>
            </a:prstGeom>
            <a:solidFill>
              <a:schemeClr val="bg1"/>
            </a:solidFill>
            <a:ln w="12700">
              <a:solidFill>
                <a:schemeClr val="tx1"/>
              </a:solidFill>
              <a:miter lim="800000"/>
              <a:headEnd/>
              <a:tailEnd/>
            </a:ln>
          </p:spPr>
          <p:txBody>
            <a:bodyPr wrap="none" anchor="ctr"/>
            <a:lstStyle/>
            <a:p>
              <a:endParaRPr lang="en-US"/>
            </a:p>
          </p:txBody>
        </p:sp>
        <p:sp>
          <p:nvSpPr>
            <p:cNvPr id="33814" name="Text Box 18"/>
            <p:cNvSpPr txBox="1">
              <a:spLocks noChangeArrowheads="1"/>
            </p:cNvSpPr>
            <p:nvPr/>
          </p:nvSpPr>
          <p:spPr bwMode="auto">
            <a:xfrm>
              <a:off x="4589" y="1778"/>
              <a:ext cx="700" cy="268"/>
            </a:xfrm>
            <a:prstGeom prst="rect">
              <a:avLst/>
            </a:prstGeom>
            <a:noFill/>
            <a:ln w="12700">
              <a:noFill/>
              <a:miter lim="800000"/>
              <a:headEnd/>
              <a:tailEnd/>
            </a:ln>
          </p:spPr>
          <p:txBody>
            <a:bodyPr wrap="none" lIns="0" tIns="0" rIns="0" bIns="0">
              <a:spAutoFit/>
            </a:bodyPr>
            <a:lstStyle/>
            <a:p>
              <a:pPr eaLnBrk="0" hangingPunct="0"/>
              <a:r>
                <a:rPr lang="en-US" sz="1400" b="1"/>
                <a:t>Constant-</a:t>
              </a:r>
            </a:p>
            <a:p>
              <a:pPr eaLnBrk="0" hangingPunct="0"/>
              <a:r>
                <a:rPr lang="en-US" sz="1400" b="1"/>
                <a:t>cost Industry</a:t>
              </a:r>
            </a:p>
          </p:txBody>
        </p:sp>
      </p:grpSp>
      <p:grpSp>
        <p:nvGrpSpPr>
          <p:cNvPr id="3" name="Group 19"/>
          <p:cNvGrpSpPr>
            <a:grpSpLocks/>
          </p:cNvGrpSpPr>
          <p:nvPr/>
        </p:nvGrpSpPr>
        <p:grpSpPr bwMode="auto">
          <a:xfrm>
            <a:off x="4343400" y="3429000"/>
            <a:ext cx="1981200" cy="533400"/>
            <a:chOff x="4128" y="1746"/>
            <a:chExt cx="1248" cy="336"/>
          </a:xfrm>
        </p:grpSpPr>
        <p:sp>
          <p:nvSpPr>
            <p:cNvPr id="33811" name="AutoShape 20"/>
            <p:cNvSpPr>
              <a:spLocks noChangeArrowheads="1"/>
            </p:cNvSpPr>
            <p:nvPr/>
          </p:nvSpPr>
          <p:spPr bwMode="auto">
            <a:xfrm>
              <a:off x="4128" y="1746"/>
              <a:ext cx="1248" cy="336"/>
            </a:xfrm>
            <a:prstGeom prst="leftArrowCallout">
              <a:avLst>
                <a:gd name="adj1" fmla="val 25000"/>
                <a:gd name="adj2" fmla="val 25000"/>
                <a:gd name="adj3" fmla="val 61905"/>
                <a:gd name="adj4" fmla="val 66667"/>
              </a:avLst>
            </a:prstGeom>
            <a:solidFill>
              <a:schemeClr val="bg1"/>
            </a:solidFill>
            <a:ln w="12700">
              <a:solidFill>
                <a:schemeClr val="tx1"/>
              </a:solidFill>
              <a:miter lim="800000"/>
              <a:headEnd/>
              <a:tailEnd/>
            </a:ln>
          </p:spPr>
          <p:txBody>
            <a:bodyPr wrap="none" anchor="ctr"/>
            <a:lstStyle/>
            <a:p>
              <a:endParaRPr lang="en-US"/>
            </a:p>
          </p:txBody>
        </p:sp>
        <p:sp>
          <p:nvSpPr>
            <p:cNvPr id="33812" name="Text Box 21"/>
            <p:cNvSpPr txBox="1">
              <a:spLocks noChangeArrowheads="1"/>
            </p:cNvSpPr>
            <p:nvPr/>
          </p:nvSpPr>
          <p:spPr bwMode="auto">
            <a:xfrm>
              <a:off x="4589" y="1778"/>
              <a:ext cx="700" cy="268"/>
            </a:xfrm>
            <a:prstGeom prst="rect">
              <a:avLst/>
            </a:prstGeom>
            <a:noFill/>
            <a:ln w="12700">
              <a:noFill/>
              <a:miter lim="800000"/>
              <a:headEnd/>
              <a:tailEnd/>
            </a:ln>
          </p:spPr>
          <p:txBody>
            <a:bodyPr wrap="none" lIns="0" tIns="0" rIns="0" bIns="0">
              <a:spAutoFit/>
            </a:bodyPr>
            <a:lstStyle/>
            <a:p>
              <a:pPr eaLnBrk="0" hangingPunct="0"/>
              <a:r>
                <a:rPr lang="en-US" sz="1400" b="1"/>
                <a:t>Increasing-</a:t>
              </a:r>
            </a:p>
            <a:p>
              <a:pPr eaLnBrk="0" hangingPunct="0"/>
              <a:r>
                <a:rPr lang="en-US" sz="1400" b="1"/>
                <a:t>cost Industry</a:t>
              </a:r>
            </a:p>
          </p:txBody>
        </p:sp>
      </p:grpSp>
      <p:sp>
        <p:nvSpPr>
          <p:cNvPr id="24" name="Title 1"/>
          <p:cNvSpPr txBox="1">
            <a:spLocks/>
          </p:cNvSpPr>
          <p:nvPr/>
        </p:nvSpPr>
        <p:spPr>
          <a:xfrm>
            <a:off x="0" y="365127"/>
            <a:ext cx="9144000" cy="1325563"/>
          </a:xfrm>
          <a:prstGeom prst="rect">
            <a:avLst/>
          </a:prstGeom>
          <a:solidFill>
            <a:srgbClr val="A2988A"/>
          </a:solidFill>
        </p:spPr>
        <p:txBody>
          <a:bodyPr vert="horz" lIns="91440" tIns="45720" rIns="91440" bIns="45720" rtlCol="0" anchor="ctr">
            <a:normAutofit/>
          </a:bodyPr>
          <a:lstStyle>
            <a:lvl1pPr marL="274320" algn="l" defTabSz="685800" rtl="0" eaLnBrk="1" latinLnBrk="0" hangingPunct="1">
              <a:lnSpc>
                <a:spcPct val="90000"/>
              </a:lnSpc>
              <a:spcBef>
                <a:spcPct val="0"/>
              </a:spcBef>
              <a:buNone/>
              <a:defRPr sz="5000" kern="1200">
                <a:solidFill>
                  <a:srgbClr val="FFFFFF"/>
                </a:solidFill>
                <a:latin typeface="+mn-lt"/>
                <a:ea typeface="+mj-ea"/>
                <a:cs typeface="+mj-cs"/>
              </a:defRPr>
            </a:lvl1pPr>
          </a:lstStyle>
          <a:p>
            <a:pPr fontAlgn="auto">
              <a:spcAft>
                <a:spcPts val="0"/>
              </a:spcAft>
            </a:pPr>
            <a:r>
              <a:rPr lang="en-US"/>
              <a:t>In the Long Run </a:t>
            </a:r>
          </a:p>
          <a:p>
            <a:pPr fontAlgn="auto">
              <a:spcAft>
                <a:spcPts val="0"/>
              </a:spcAft>
            </a:pPr>
            <a:r>
              <a:rPr lang="en-US" sz="2400" b="1">
                <a:solidFill>
                  <a:srgbClr val="276F57"/>
                </a:solidFill>
              </a:rPr>
              <a:t>FIGURE 3.8</a:t>
            </a:r>
            <a:endParaRPr lang="en-CA" sz="2400" b="1">
              <a:solidFill>
                <a:srgbClr val="276F57"/>
              </a:solidFill>
            </a:endParaRPr>
          </a:p>
        </p:txBody>
      </p:sp>
      <p:sp>
        <p:nvSpPr>
          <p:cNvPr id="25" name="Footer Placeholder 3"/>
          <p:cNvSpPr>
            <a:spLocks noGrp="1"/>
          </p:cNvSpPr>
          <p:nvPr>
            <p:ph type="ftr" sz="quarter" idx="11"/>
          </p:nvPr>
        </p:nvSpPr>
        <p:spPr>
          <a:xfrm>
            <a:off x="3028950" y="6356352"/>
            <a:ext cx="3086100" cy="365125"/>
          </a:xfrm>
        </p:spPr>
        <p:txBody>
          <a:bodyPr/>
          <a:lstStyle/>
          <a:p>
            <a:r>
              <a:rPr lang="en-US"/>
              <a:t>© 2015 by McGraw-Hill Ryerson Ltd.</a:t>
            </a:r>
          </a:p>
        </p:txBody>
      </p:sp>
      <p:sp>
        <p:nvSpPr>
          <p:cNvPr id="26" name="Slide Number Placeholder 4"/>
          <p:cNvSpPr>
            <a:spLocks noGrp="1"/>
          </p:cNvSpPr>
          <p:nvPr>
            <p:ph type="sldNum" sz="quarter" idx="12"/>
          </p:nvPr>
        </p:nvSpPr>
        <p:spPr>
          <a:xfrm>
            <a:off x="6457950" y="6356352"/>
            <a:ext cx="2057400" cy="365125"/>
          </a:xfrm>
        </p:spPr>
        <p:txBody>
          <a:bodyPr/>
          <a:lstStyle/>
          <a:p>
            <a:fld id="{1014255D-3832-4121-927F-0DA5365C763B}" type="slidenum">
              <a:rPr lang="en-CA" smtClean="0"/>
              <a:t>29</a:t>
            </a:fld>
            <a:endParaRPr lang="en-CA"/>
          </a:p>
        </p:txBody>
      </p:sp>
    </p:spTree>
    <p:extLst>
      <p:ext uri="{BB962C8B-B14F-4D97-AF65-F5344CB8AC3E}">
        <p14:creationId xmlns:p14="http://schemas.microsoft.com/office/powerpoint/2010/main" val="32082395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41"/>
                                        </p:tgtEl>
                                        <p:attrNameLst>
                                          <p:attrName>style.visibility</p:attrName>
                                        </p:attrNameLst>
                                      </p:cBhvr>
                                      <p:to>
                                        <p:strVal val="visible"/>
                                      </p:to>
                                    </p:set>
                                    <p:animEffect transition="in" filter="wipe(left)">
                                      <p:cBhvr>
                                        <p:cTn id="7" dur="500"/>
                                        <p:tgtEl>
                                          <p:spTgt spid="4814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8137"/>
                                        </p:tgtEl>
                                        <p:attrNameLst>
                                          <p:attrName>style.visibility</p:attrName>
                                        </p:attrNameLst>
                                      </p:cBhvr>
                                      <p:to>
                                        <p:strVal val="visible"/>
                                      </p:to>
                                    </p:set>
                                    <p:animEffect transition="in" filter="wipe(left)">
                                      <p:cBhvr>
                                        <p:cTn id="11" dur="500"/>
                                        <p:tgtEl>
                                          <p:spTgt spid="48137"/>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right)">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8142"/>
                                        </p:tgtEl>
                                        <p:attrNameLst>
                                          <p:attrName>style.visibility</p:attrName>
                                        </p:attrNameLst>
                                      </p:cBhvr>
                                      <p:to>
                                        <p:strVal val="visible"/>
                                      </p:to>
                                    </p:set>
                                    <p:animEffect transition="in" filter="wipe(left)">
                                      <p:cBhvr>
                                        <p:cTn id="20" dur="500"/>
                                        <p:tgtEl>
                                          <p:spTgt spid="48142"/>
                                        </p:tgtEl>
                                      </p:cBhvr>
                                    </p:animEffect>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48143"/>
                                        </p:tgtEl>
                                        <p:attrNameLst>
                                          <p:attrName>style.visibility</p:attrName>
                                        </p:attrNameLst>
                                      </p:cBhvr>
                                      <p:to>
                                        <p:strVal val="visible"/>
                                      </p:to>
                                    </p:set>
                                    <p:animEffect transition="in" filter="wipe(down)">
                                      <p:cBhvr>
                                        <p:cTn id="24" dur="500"/>
                                        <p:tgtEl>
                                          <p:spTgt spid="48143"/>
                                        </p:tgtEl>
                                      </p:cBhvr>
                                    </p:animEffect>
                                  </p:childTnLst>
                                </p:cTn>
                              </p:par>
                            </p:childTnLst>
                          </p:cTn>
                        </p:par>
                        <p:par>
                          <p:cTn id="25" fill="hold">
                            <p:stCondLst>
                              <p:cond delay="1000"/>
                            </p:stCondLst>
                            <p:childTnLst>
                              <p:par>
                                <p:cTn id="26" presetID="22" presetClass="entr" presetSubtype="2"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right)">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p:bldP spid="48141" grpId="0" animBg="1"/>
      <p:bldP spid="48142" grpId="0" animBg="1"/>
      <p:bldP spid="4814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Learning Objectives</a:t>
            </a:r>
          </a:p>
        </p:txBody>
      </p:sp>
      <p:sp>
        <p:nvSpPr>
          <p:cNvPr id="3" name="Content Placeholder 2"/>
          <p:cNvSpPr>
            <a:spLocks noGrp="1"/>
          </p:cNvSpPr>
          <p:nvPr>
            <p:ph idx="1"/>
          </p:nvPr>
        </p:nvSpPr>
        <p:spPr/>
        <p:txBody>
          <a:bodyPr vert="horz" lIns="91440" tIns="45720" rIns="91440" bIns="45720" rtlCol="0" anchor="t">
            <a:normAutofit lnSpcReduction="10000"/>
          </a:bodyPr>
          <a:lstStyle/>
          <a:p>
            <a:pPr marL="533400" indent="-533400">
              <a:buNone/>
            </a:pPr>
            <a:r>
              <a:rPr lang="en-CA" sz="3600" dirty="0"/>
              <a:t>After this chapter, you will be able to:</a:t>
            </a:r>
          </a:p>
          <a:p>
            <a:pPr marL="914400" lvl="1" indent="-457200">
              <a:buSzPct val="60000"/>
            </a:pPr>
            <a:r>
              <a:rPr lang="en-CA" sz="3200" dirty="0"/>
              <a:t>describe price elasticity of demand, its relation to other demand elasticities, and its impact on sellers’ revenues</a:t>
            </a:r>
            <a:endParaRPr lang="en-CA" sz="3200" dirty="0">
              <a:cs typeface="Calibri"/>
            </a:endParaRPr>
          </a:p>
          <a:p>
            <a:pPr marL="914400" lvl="1" indent="-457200">
              <a:buSzPct val="60000"/>
            </a:pPr>
            <a:r>
              <a:rPr lang="en-CA" sz="3200" dirty="0"/>
              <a:t>define price elasticity of supply and the links between production periods and supply</a:t>
            </a:r>
            <a:endParaRPr lang="en-CA" sz="3200" dirty="0">
              <a:cs typeface="Calibri"/>
            </a:endParaRPr>
          </a:p>
          <a:p>
            <a:pPr marL="914400" lvl="1" indent="-457200">
              <a:buSzPct val="60000"/>
            </a:pPr>
            <a:r>
              <a:rPr lang="en-CA" sz="3200" dirty="0">
                <a:cs typeface="Calibri"/>
              </a:rPr>
              <a:t>VIDEO: </a:t>
            </a:r>
          </a:p>
          <a:p>
            <a:pPr marL="914400" lvl="1" indent="-457200">
              <a:buSzPct val="60000"/>
            </a:pPr>
            <a:r>
              <a:rPr lang="en-CA" sz="3200" dirty="0">
                <a:ea typeface="+mn-lt"/>
                <a:cs typeface="+mn-lt"/>
                <a:hlinkClick r:id="rId2"/>
              </a:rPr>
              <a:t>Elasticity Definition &amp; Explanation (investopedia.com)</a:t>
            </a:r>
            <a:endParaRPr lang="en-CA" sz="3200" dirty="0">
              <a:cs typeface="Calibri" panose="020F0502020204030204"/>
            </a:endParaRPr>
          </a:p>
          <a:p>
            <a:endParaRPr lang="en-CA">
              <a:cs typeface="Calibri" panose="020F0502020204030204"/>
            </a:endParaRPr>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3</a:t>
            </a:fld>
            <a:endParaRPr lang="en-CA"/>
          </a:p>
        </p:txBody>
      </p:sp>
    </p:spTree>
    <p:extLst>
      <p:ext uri="{BB962C8B-B14F-4D97-AF65-F5344CB8AC3E}">
        <p14:creationId xmlns:p14="http://schemas.microsoft.com/office/powerpoint/2010/main" val="97053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Calculating Price Elasticity of Supply</a:t>
            </a:r>
            <a:endParaRPr lang="en-CA"/>
          </a:p>
        </p:txBody>
      </p:sp>
      <p:sp>
        <p:nvSpPr>
          <p:cNvPr id="3" name="Content Placeholder 2"/>
          <p:cNvSpPr>
            <a:spLocks noGrp="1"/>
          </p:cNvSpPr>
          <p:nvPr>
            <p:ph idx="1"/>
          </p:nvPr>
        </p:nvSpPr>
        <p:spPr/>
        <p:txBody>
          <a:bodyPr>
            <a:normAutofit/>
          </a:bodyPr>
          <a:lstStyle/>
          <a:p>
            <a:pPr>
              <a:buSzPct val="60000"/>
            </a:pPr>
            <a:r>
              <a:rPr lang="en-US" sz="3600"/>
              <a:t>A numerical value for price elasticity of supply (</a:t>
            </a:r>
            <a:r>
              <a:rPr lang="en-US" sz="3600" err="1"/>
              <a:t>e</a:t>
            </a:r>
            <a:r>
              <a:rPr lang="en-US" sz="3600" baseline="-25000" err="1"/>
              <a:t>s</a:t>
            </a:r>
            <a:r>
              <a:rPr lang="en-US" sz="3600"/>
              <a:t>) is found by taking the ratio of the changes in quantity supplied and in price, each divided by its average value.</a:t>
            </a:r>
          </a:p>
          <a:p>
            <a:pPr>
              <a:buSzPct val="60000"/>
            </a:pPr>
            <a:r>
              <a:rPr lang="en-US" sz="3600"/>
              <a:t>In mathematical terms:</a:t>
            </a:r>
          </a:p>
          <a:p>
            <a:pPr>
              <a:buNone/>
            </a:pPr>
            <a:r>
              <a:rPr lang="en-US" sz="3600"/>
              <a:t>		</a:t>
            </a:r>
            <a:r>
              <a:rPr lang="en-US" sz="3600" err="1"/>
              <a:t>e</a:t>
            </a:r>
            <a:r>
              <a:rPr lang="en-US" sz="3600" baseline="-25000" err="1"/>
              <a:t>s</a:t>
            </a:r>
            <a:r>
              <a:rPr lang="en-US" sz="3600"/>
              <a:t> =          </a:t>
            </a:r>
            <a:r>
              <a:rPr lang="el-GR" sz="3600">
                <a:cs typeface="Arial" charset="0"/>
              </a:rPr>
              <a:t>Δ</a:t>
            </a:r>
            <a:r>
              <a:rPr lang="en-US" sz="3600">
                <a:cs typeface="Arial" charset="0"/>
              </a:rPr>
              <a:t>Q</a:t>
            </a:r>
            <a:r>
              <a:rPr lang="en-US" sz="3600" baseline="-25000">
                <a:cs typeface="Arial" charset="0"/>
              </a:rPr>
              <a:t>s</a:t>
            </a:r>
            <a:r>
              <a:rPr lang="en-US" sz="3600">
                <a:cs typeface="Arial" charset="0"/>
              </a:rPr>
              <a:t> ÷ average Q</a:t>
            </a:r>
            <a:r>
              <a:rPr lang="en-US" sz="3600" baseline="-25000">
                <a:cs typeface="Arial" charset="0"/>
              </a:rPr>
              <a:t>s</a:t>
            </a:r>
            <a:r>
              <a:rPr lang="en-US" sz="3600" u="sng">
                <a:cs typeface="Arial" charset="0"/>
              </a:rPr>
              <a:t>  </a:t>
            </a:r>
          </a:p>
          <a:p>
            <a:pPr>
              <a:buNone/>
            </a:pPr>
            <a:r>
              <a:rPr lang="en-US" sz="3600">
                <a:cs typeface="Arial" charset="0"/>
              </a:rPr>
              <a:t>     		     </a:t>
            </a:r>
            <a:r>
              <a:rPr lang="el-GR" sz="3600">
                <a:cs typeface="Arial" charset="0"/>
              </a:rPr>
              <a:t>Δ</a:t>
            </a:r>
            <a:r>
              <a:rPr lang="en-US" sz="3600">
                <a:cs typeface="Arial" charset="0"/>
              </a:rPr>
              <a:t>price ÷ average price</a:t>
            </a:r>
          </a:p>
          <a:p>
            <a:endParaRPr lang="en-CA" sz="3600"/>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30</a:t>
            </a:fld>
            <a:endParaRPr lang="en-CA"/>
          </a:p>
        </p:txBody>
      </p:sp>
      <p:sp>
        <p:nvSpPr>
          <p:cNvPr id="6" name="Line 4"/>
          <p:cNvSpPr>
            <a:spLocks noChangeShapeType="1"/>
          </p:cNvSpPr>
          <p:nvPr/>
        </p:nvSpPr>
        <p:spPr bwMode="auto">
          <a:xfrm>
            <a:off x="2724150" y="5105400"/>
            <a:ext cx="3733800" cy="0"/>
          </a:xfrm>
          <a:prstGeom prst="line">
            <a:avLst/>
          </a:prstGeom>
          <a:noFill/>
          <a:ln w="12700">
            <a:solidFill>
              <a:schemeClr val="tx1"/>
            </a:solidFill>
            <a:round/>
            <a:headEnd/>
            <a:tailEnd/>
          </a:ln>
        </p:spPr>
        <p:txBody>
          <a:bodyPr/>
          <a:lstStyle/>
          <a:p>
            <a:endParaRPr lang="en-CA"/>
          </a:p>
        </p:txBody>
      </p:sp>
    </p:spTree>
    <p:extLst>
      <p:ext uri="{BB962C8B-B14F-4D97-AF65-F5344CB8AC3E}">
        <p14:creationId xmlns:p14="http://schemas.microsoft.com/office/powerpoint/2010/main" val="3446373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Assignments</a:t>
            </a:r>
          </a:p>
        </p:txBody>
      </p:sp>
      <p:sp>
        <p:nvSpPr>
          <p:cNvPr id="3" name="Content Placeholder 2"/>
          <p:cNvSpPr>
            <a:spLocks noGrp="1"/>
          </p:cNvSpPr>
          <p:nvPr>
            <p:ph idx="1"/>
          </p:nvPr>
        </p:nvSpPr>
        <p:spPr/>
        <p:txBody>
          <a:bodyPr/>
          <a:lstStyle/>
          <a:p>
            <a:r>
              <a:rPr lang="en-US"/>
              <a:t>Page 74 Practice Problem 3.2</a:t>
            </a:r>
          </a:p>
          <a:p>
            <a:r>
              <a:rPr lang="en-US"/>
              <a:t>Page 77 #9, 10, 11, 12</a:t>
            </a:r>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31</a:t>
            </a:fld>
            <a:endParaRPr lang="en-CA"/>
          </a:p>
        </p:txBody>
      </p:sp>
    </p:spTree>
    <p:extLst>
      <p:ext uri="{BB962C8B-B14F-4D97-AF65-F5344CB8AC3E}">
        <p14:creationId xmlns:p14="http://schemas.microsoft.com/office/powerpoint/2010/main" val="682963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0" y="30163"/>
            <a:ext cx="9144000" cy="1112837"/>
          </a:xfrm>
        </p:spPr>
        <p:txBody>
          <a:bodyPr/>
          <a:lstStyle/>
          <a:p>
            <a:pPr eaLnBrk="1" fontAlgn="auto" hangingPunct="1">
              <a:spcAft>
                <a:spcPts val="0"/>
              </a:spcAft>
              <a:defRPr/>
            </a:pPr>
            <a:r>
              <a:rPr lang="en-US" altLang="en-US"/>
              <a:t>Excise Taxes</a:t>
            </a:r>
          </a:p>
        </p:txBody>
      </p:sp>
      <p:sp>
        <p:nvSpPr>
          <p:cNvPr id="99331" name="Rectangle 3"/>
          <p:cNvSpPr>
            <a:spLocks noGrp="1" noChangeArrowheads="1"/>
          </p:cNvSpPr>
          <p:nvPr>
            <p:ph idx="1"/>
          </p:nvPr>
        </p:nvSpPr>
        <p:spPr>
          <a:xfrm>
            <a:off x="914400" y="1447800"/>
            <a:ext cx="7924800" cy="4878388"/>
          </a:xfrm>
        </p:spPr>
        <p:txBody>
          <a:bodyPr rtlCol="0">
            <a:normAutofit fontScale="92500" lnSpcReduction="20000"/>
          </a:bodyPr>
          <a:lstStyle/>
          <a:p>
            <a:pPr marL="228600" indent="-228600" eaLnBrk="1" fontAlgn="auto" hangingPunct="1">
              <a:lnSpc>
                <a:spcPct val="90000"/>
              </a:lnSpc>
              <a:spcAft>
                <a:spcPts val="0"/>
              </a:spcAft>
              <a:defRPr/>
            </a:pPr>
            <a:r>
              <a:rPr lang="en-US" altLang="en-US" sz="2900"/>
              <a:t>An </a:t>
            </a:r>
            <a:r>
              <a:rPr lang="en-US" altLang="en-US" sz="2900" u="sng"/>
              <a:t>excise tax</a:t>
            </a:r>
            <a:r>
              <a:rPr lang="en-US" altLang="en-US" sz="2900"/>
              <a:t> is </a:t>
            </a:r>
            <a:r>
              <a:rPr lang="en-US" altLang="en-US" sz="2900" u="sng"/>
              <a:t>an indirect  tax charged on a particular product</a:t>
            </a:r>
          </a:p>
          <a:p>
            <a:pPr marL="228600" indent="-228600" eaLnBrk="1" fontAlgn="auto" hangingPunct="1">
              <a:lnSpc>
                <a:spcPct val="90000"/>
              </a:lnSpc>
              <a:spcAft>
                <a:spcPts val="0"/>
              </a:spcAft>
              <a:defRPr/>
            </a:pPr>
            <a:r>
              <a:rPr lang="en-US" sz="2900"/>
              <a:t>Excise taxes are considered an indirect form of taxation because the government does not directly apply the tax</a:t>
            </a:r>
          </a:p>
          <a:p>
            <a:pPr marL="228600" indent="-228600" eaLnBrk="1" fontAlgn="auto" hangingPunct="1">
              <a:lnSpc>
                <a:spcPct val="90000"/>
              </a:lnSpc>
              <a:spcAft>
                <a:spcPts val="0"/>
              </a:spcAft>
              <a:defRPr/>
            </a:pPr>
            <a:r>
              <a:rPr lang="en-US" sz="2900"/>
              <a:t>An intermediary, either the producer or merchant, is charged and then must pay the tax to the government</a:t>
            </a:r>
          </a:p>
          <a:p>
            <a:pPr>
              <a:defRPr/>
            </a:pPr>
            <a:r>
              <a:rPr lang="en-US" sz="2900"/>
              <a:t>These taxes can be categorized in two ways: </a:t>
            </a:r>
          </a:p>
          <a:p>
            <a:pPr lvl="1">
              <a:defRPr/>
            </a:pPr>
            <a:r>
              <a:rPr lang="en-US" sz="2600" u="sng"/>
              <a:t>Ad Valorem</a:t>
            </a:r>
            <a:r>
              <a:rPr lang="en-US" sz="2600"/>
              <a:t>: A fixed percentage is charged on a particular good. </a:t>
            </a:r>
          </a:p>
          <a:p>
            <a:pPr lvl="1">
              <a:defRPr/>
            </a:pPr>
            <a:r>
              <a:rPr lang="en-US" sz="2600" u="sng"/>
              <a:t>Specific</a:t>
            </a:r>
            <a:r>
              <a:rPr lang="en-US" sz="2600"/>
              <a:t>: A fixed dollar amount dependent upon the quantity purchased is charged. </a:t>
            </a:r>
          </a:p>
          <a:p>
            <a:pPr marL="342900" lvl="1" indent="0">
              <a:buNone/>
              <a:defRPr/>
            </a:pPr>
            <a:endParaRPr lang="en-US" sz="2600"/>
          </a:p>
          <a:p>
            <a:pPr marL="742950" lvl="1" indent="-285750" eaLnBrk="1" fontAlgn="auto" hangingPunct="1">
              <a:lnSpc>
                <a:spcPct val="90000"/>
              </a:lnSpc>
              <a:spcAft>
                <a:spcPts val="0"/>
              </a:spcAft>
              <a:defRPr/>
            </a:pPr>
            <a:r>
              <a:rPr lang="en-US" altLang="en-US" sz="1800">
                <a:hlinkClick r:id="rId3"/>
              </a:rPr>
              <a:t>http://www.investopedia.com/video/play/excise-tax/</a:t>
            </a:r>
            <a:endParaRPr lang="en-US" altLang="en-US" sz="1800">
              <a:hlinkClick r:id="rId4"/>
            </a:endParaRPr>
          </a:p>
          <a:p>
            <a:pPr marL="457200" lvl="1" indent="0" eaLnBrk="1" fontAlgn="auto" hangingPunct="1">
              <a:lnSpc>
                <a:spcPct val="90000"/>
              </a:lnSpc>
              <a:spcAft>
                <a:spcPts val="0"/>
              </a:spcAft>
              <a:buFont typeface="Arial" panose="020B0604020202020204" pitchFamily="34" charset="0"/>
              <a:buNone/>
              <a:defRPr/>
            </a:pPr>
            <a:endParaRPr lang="en-US" altLang="en-US" sz="1800">
              <a:hlinkClick r:id="rId4"/>
            </a:endParaRPr>
          </a:p>
          <a:p>
            <a:pPr marL="742950" lvl="1" indent="-274638" eaLnBrk="1" fontAlgn="auto" hangingPunct="1">
              <a:lnSpc>
                <a:spcPct val="90000"/>
              </a:lnSpc>
              <a:spcAft>
                <a:spcPts val="0"/>
              </a:spcAft>
              <a:defRPr/>
            </a:pPr>
            <a:r>
              <a:rPr lang="en-US" altLang="en-US" sz="1800">
                <a:hlinkClick r:id="rId4"/>
              </a:rPr>
              <a:t>http://www.youtube.com/watch?v=4cWoDJcgbHE&amp;safe=active</a:t>
            </a:r>
            <a:r>
              <a:rPr lang="en-US" altLang="en-US" sz="1800"/>
              <a:t>  (Mr. Clifford)</a:t>
            </a:r>
          </a:p>
          <a:p>
            <a:pPr marL="640080" lvl="1" eaLnBrk="1" fontAlgn="auto" hangingPunct="1">
              <a:lnSpc>
                <a:spcPct val="90000"/>
              </a:lnSpc>
              <a:spcAft>
                <a:spcPts val="0"/>
              </a:spcAft>
              <a:defRPr/>
            </a:pPr>
            <a:endParaRPr lang="en-US" altLang="en-US" sz="1800">
              <a:hlinkClick r:id="rId4"/>
            </a:endParaRPr>
          </a:p>
          <a:p>
            <a:pPr marL="457200" lvl="1" indent="0" eaLnBrk="1" fontAlgn="auto" hangingPunct="1">
              <a:lnSpc>
                <a:spcPct val="90000"/>
              </a:lnSpc>
              <a:spcAft>
                <a:spcPts val="0"/>
              </a:spcAft>
              <a:buFont typeface="Arial" panose="020B0604020202020204" pitchFamily="34" charset="0"/>
              <a:buNone/>
              <a:defRPr/>
            </a:pPr>
            <a:endParaRPr lang="en-US" altLang="en-US"/>
          </a:p>
        </p:txBody>
      </p:sp>
    </p:spTree>
    <p:extLst>
      <p:ext uri="{BB962C8B-B14F-4D97-AF65-F5344CB8AC3E}">
        <p14:creationId xmlns:p14="http://schemas.microsoft.com/office/powerpoint/2010/main" val="416482991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blinds(horizontal)">
                                      <p:cBhvr>
                                        <p:cTn id="7" dur="500"/>
                                        <p:tgtEl>
                                          <p:spTgt spid="993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9331">
                                            <p:txEl>
                                              <p:pRg st="1" end="1"/>
                                            </p:txEl>
                                          </p:spTgt>
                                        </p:tgtEl>
                                        <p:attrNameLst>
                                          <p:attrName>style.visibility</p:attrName>
                                        </p:attrNameLst>
                                      </p:cBhvr>
                                      <p:to>
                                        <p:strVal val="visible"/>
                                      </p:to>
                                    </p:set>
                                    <p:animEffect transition="in" filter="blinds(horizontal)">
                                      <p:cBhvr>
                                        <p:cTn id="12" dur="500"/>
                                        <p:tgtEl>
                                          <p:spTgt spid="993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9331">
                                            <p:txEl>
                                              <p:pRg st="2" end="2"/>
                                            </p:txEl>
                                          </p:spTgt>
                                        </p:tgtEl>
                                        <p:attrNameLst>
                                          <p:attrName>style.visibility</p:attrName>
                                        </p:attrNameLst>
                                      </p:cBhvr>
                                      <p:to>
                                        <p:strVal val="visible"/>
                                      </p:to>
                                    </p:set>
                                    <p:animEffect transition="in" filter="blinds(horizontal)">
                                      <p:cBhvr>
                                        <p:cTn id="17" dur="500"/>
                                        <p:tgtEl>
                                          <p:spTgt spid="993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9331">
                                            <p:txEl>
                                              <p:pRg st="3" end="3"/>
                                            </p:txEl>
                                          </p:spTgt>
                                        </p:tgtEl>
                                        <p:attrNameLst>
                                          <p:attrName>style.visibility</p:attrName>
                                        </p:attrNameLst>
                                      </p:cBhvr>
                                      <p:to>
                                        <p:strVal val="visible"/>
                                      </p:to>
                                    </p:set>
                                    <p:animEffect transition="in" filter="blinds(horizontal)">
                                      <p:cBhvr>
                                        <p:cTn id="22" dur="500"/>
                                        <p:tgtEl>
                                          <p:spTgt spid="993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9331">
                                            <p:txEl>
                                              <p:pRg st="4" end="4"/>
                                            </p:txEl>
                                          </p:spTgt>
                                        </p:tgtEl>
                                        <p:attrNameLst>
                                          <p:attrName>style.visibility</p:attrName>
                                        </p:attrNameLst>
                                      </p:cBhvr>
                                      <p:to>
                                        <p:strVal val="visible"/>
                                      </p:to>
                                    </p:set>
                                    <p:animEffect transition="in" filter="blinds(horizontal)">
                                      <p:cBhvr>
                                        <p:cTn id="27" dur="500"/>
                                        <p:tgtEl>
                                          <p:spTgt spid="993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9331">
                                            <p:txEl>
                                              <p:pRg st="5" end="5"/>
                                            </p:txEl>
                                          </p:spTgt>
                                        </p:tgtEl>
                                        <p:attrNameLst>
                                          <p:attrName>style.visibility</p:attrName>
                                        </p:attrNameLst>
                                      </p:cBhvr>
                                      <p:to>
                                        <p:strVal val="visible"/>
                                      </p:to>
                                    </p:set>
                                    <p:animEffect transition="in" filter="blinds(horizontal)">
                                      <p:cBhvr>
                                        <p:cTn id="32" dur="500"/>
                                        <p:tgtEl>
                                          <p:spTgt spid="9933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99331">
                                            <p:txEl>
                                              <p:pRg st="7" end="7"/>
                                            </p:txEl>
                                          </p:spTgt>
                                        </p:tgtEl>
                                        <p:attrNameLst>
                                          <p:attrName>style.visibility</p:attrName>
                                        </p:attrNameLst>
                                      </p:cBhvr>
                                      <p:to>
                                        <p:strVal val="visible"/>
                                      </p:to>
                                    </p:set>
                                    <p:animEffect transition="in" filter="blinds(horizontal)">
                                      <p:cBhvr>
                                        <p:cTn id="37" dur="500"/>
                                        <p:tgtEl>
                                          <p:spTgt spid="99331">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99331">
                                            <p:txEl>
                                              <p:pRg st="9" end="9"/>
                                            </p:txEl>
                                          </p:spTgt>
                                        </p:tgtEl>
                                        <p:attrNameLst>
                                          <p:attrName>style.visibility</p:attrName>
                                        </p:attrNameLst>
                                      </p:cBhvr>
                                      <p:to>
                                        <p:strVal val="visible"/>
                                      </p:to>
                                    </p:set>
                                    <p:animEffect transition="in" filter="blinds(horizontal)">
                                      <p:cBhvr>
                                        <p:cTn id="42" dur="500"/>
                                        <p:tgtEl>
                                          <p:spTgt spid="9933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4"/>
          <p:cNvSpPr>
            <a:spLocks noGrp="1" noChangeArrowheads="1"/>
          </p:cNvSpPr>
          <p:nvPr>
            <p:ph type="title"/>
          </p:nvPr>
        </p:nvSpPr>
        <p:spPr/>
        <p:txBody>
          <a:bodyPr/>
          <a:lstStyle/>
          <a:p>
            <a:pPr eaLnBrk="1" hangingPunct="1"/>
            <a:r>
              <a:rPr lang="en-US"/>
              <a:t>The Impact of an Excise Tax</a:t>
            </a:r>
            <a:br>
              <a:rPr lang="en-US"/>
            </a:br>
            <a:r>
              <a:rPr lang="en-US" sz="2400" b="1">
                <a:solidFill>
                  <a:srgbClr val="276F57"/>
                </a:solidFill>
              </a:rPr>
              <a:t>FIGURE 7.8</a:t>
            </a:r>
          </a:p>
        </p:txBody>
      </p:sp>
      <p:sp>
        <p:nvSpPr>
          <p:cNvPr id="96258" name="Rectangle 2"/>
          <p:cNvSpPr>
            <a:spLocks noChangeArrowheads="1"/>
          </p:cNvSpPr>
          <p:nvPr/>
        </p:nvSpPr>
        <p:spPr bwMode="auto">
          <a:xfrm>
            <a:off x="3097011" y="3636794"/>
            <a:ext cx="1906587" cy="238651"/>
          </a:xfrm>
          <a:prstGeom prst="rect">
            <a:avLst/>
          </a:prstGeom>
          <a:solidFill>
            <a:srgbClr val="339966"/>
          </a:solidFill>
          <a:ln w="12700" algn="ctr">
            <a:noFill/>
            <a:miter lim="800000"/>
            <a:headEnd/>
            <a:tailEnd/>
          </a:ln>
        </p:spPr>
        <p:txBody>
          <a:bodyPr wrap="none" anchor="ctr"/>
          <a:lstStyle/>
          <a:p>
            <a:endParaRPr lang="en-US"/>
          </a:p>
        </p:txBody>
      </p:sp>
      <p:sp>
        <p:nvSpPr>
          <p:cNvPr id="96259" name="Rectangle 3"/>
          <p:cNvSpPr>
            <a:spLocks noChangeArrowheads="1"/>
          </p:cNvSpPr>
          <p:nvPr/>
        </p:nvSpPr>
        <p:spPr bwMode="auto">
          <a:xfrm>
            <a:off x="3085961" y="3418491"/>
            <a:ext cx="1918976" cy="217509"/>
          </a:xfrm>
          <a:prstGeom prst="rect">
            <a:avLst/>
          </a:prstGeom>
          <a:solidFill>
            <a:srgbClr val="33CCCC"/>
          </a:solidFill>
          <a:ln w="12700" algn="ctr">
            <a:noFill/>
            <a:miter lim="800000"/>
            <a:headEnd/>
            <a:tailEnd/>
          </a:ln>
        </p:spPr>
        <p:txBody>
          <a:bodyPr wrap="none" anchor="ctr"/>
          <a:lstStyle/>
          <a:p>
            <a:endParaRPr lang="en-US"/>
          </a:p>
        </p:txBody>
      </p:sp>
      <p:sp>
        <p:nvSpPr>
          <p:cNvPr id="37977" name="Line 5"/>
          <p:cNvSpPr>
            <a:spLocks noChangeShapeType="1"/>
          </p:cNvSpPr>
          <p:nvPr/>
        </p:nvSpPr>
        <p:spPr bwMode="auto">
          <a:xfrm flipH="1">
            <a:off x="3079861" y="2944608"/>
            <a:ext cx="2886076" cy="1425575"/>
          </a:xfrm>
          <a:prstGeom prst="line">
            <a:avLst/>
          </a:prstGeom>
          <a:noFill/>
          <a:ln w="28575">
            <a:solidFill>
              <a:srgbClr val="FF0000"/>
            </a:solidFill>
            <a:round/>
            <a:headEnd/>
            <a:tailEnd/>
          </a:ln>
        </p:spPr>
        <p:txBody>
          <a:bodyPr/>
          <a:lstStyle/>
          <a:p>
            <a:endParaRPr lang="en-CA"/>
          </a:p>
        </p:txBody>
      </p:sp>
      <p:sp>
        <p:nvSpPr>
          <p:cNvPr id="37978" name="Text Box 6"/>
          <p:cNvSpPr txBox="1">
            <a:spLocks noChangeArrowheads="1"/>
          </p:cNvSpPr>
          <p:nvPr/>
        </p:nvSpPr>
        <p:spPr bwMode="auto">
          <a:xfrm>
            <a:off x="5959587" y="2679495"/>
            <a:ext cx="228600" cy="184150"/>
          </a:xfrm>
          <a:prstGeom prst="rect">
            <a:avLst/>
          </a:prstGeom>
          <a:noFill/>
          <a:ln w="12700">
            <a:noFill/>
            <a:miter lim="800000"/>
            <a:headEnd/>
            <a:tailEnd/>
          </a:ln>
        </p:spPr>
        <p:txBody>
          <a:bodyPr lIns="0" tIns="0" rIns="0" bIns="0">
            <a:spAutoFit/>
          </a:bodyPr>
          <a:lstStyle/>
          <a:p>
            <a:pPr algn="r" eaLnBrk="0" hangingPunct="0"/>
            <a:r>
              <a:rPr lang="en-US" sz="1200" b="1"/>
              <a:t>S</a:t>
            </a:r>
            <a:r>
              <a:rPr lang="en-US" sz="1200" b="1" baseline="-25000"/>
              <a:t>1</a:t>
            </a:r>
          </a:p>
        </p:txBody>
      </p:sp>
      <p:sp>
        <p:nvSpPr>
          <p:cNvPr id="37970" name="Line 8"/>
          <p:cNvSpPr>
            <a:spLocks noChangeShapeType="1"/>
          </p:cNvSpPr>
          <p:nvPr/>
        </p:nvSpPr>
        <p:spPr bwMode="auto">
          <a:xfrm flipV="1">
            <a:off x="5001761" y="3402616"/>
            <a:ext cx="0" cy="1763709"/>
          </a:xfrm>
          <a:prstGeom prst="line">
            <a:avLst/>
          </a:prstGeom>
          <a:noFill/>
          <a:ln w="12700">
            <a:solidFill>
              <a:schemeClr val="tx1"/>
            </a:solidFill>
            <a:prstDash val="dash"/>
            <a:round/>
            <a:headEnd/>
            <a:tailEnd/>
          </a:ln>
        </p:spPr>
        <p:txBody>
          <a:bodyPr/>
          <a:lstStyle/>
          <a:p>
            <a:endParaRPr lang="en-CA"/>
          </a:p>
        </p:txBody>
      </p:sp>
      <p:sp>
        <p:nvSpPr>
          <p:cNvPr id="37971" name="Line 9"/>
          <p:cNvSpPr>
            <a:spLocks noChangeShapeType="1"/>
          </p:cNvSpPr>
          <p:nvPr/>
        </p:nvSpPr>
        <p:spPr bwMode="auto">
          <a:xfrm>
            <a:off x="3079297" y="3415316"/>
            <a:ext cx="1944689" cy="0"/>
          </a:xfrm>
          <a:prstGeom prst="line">
            <a:avLst/>
          </a:prstGeom>
          <a:noFill/>
          <a:ln w="12700">
            <a:solidFill>
              <a:schemeClr val="tx1"/>
            </a:solidFill>
            <a:prstDash val="dash"/>
            <a:round/>
            <a:headEnd/>
            <a:tailEnd/>
          </a:ln>
        </p:spPr>
        <p:txBody>
          <a:bodyPr/>
          <a:lstStyle/>
          <a:p>
            <a:endParaRPr lang="en-CA"/>
          </a:p>
        </p:txBody>
      </p:sp>
      <p:sp>
        <p:nvSpPr>
          <p:cNvPr id="37972" name="Text Box 10"/>
          <p:cNvSpPr txBox="1">
            <a:spLocks noChangeArrowheads="1"/>
          </p:cNvSpPr>
          <p:nvPr/>
        </p:nvSpPr>
        <p:spPr bwMode="auto">
          <a:xfrm>
            <a:off x="4963661" y="3164491"/>
            <a:ext cx="76200" cy="182562"/>
          </a:xfrm>
          <a:prstGeom prst="rect">
            <a:avLst/>
          </a:prstGeom>
          <a:noFill/>
          <a:ln w="12700">
            <a:noFill/>
            <a:miter lim="800000"/>
            <a:headEnd/>
            <a:tailEnd/>
          </a:ln>
        </p:spPr>
        <p:txBody>
          <a:bodyPr lIns="0" tIns="0" rIns="0" bIns="0">
            <a:spAutoFit/>
          </a:bodyPr>
          <a:lstStyle/>
          <a:p>
            <a:pPr algn="r" eaLnBrk="0" hangingPunct="0"/>
            <a:r>
              <a:rPr lang="en-US" sz="1200" b="1"/>
              <a:t>a</a:t>
            </a:r>
            <a:endParaRPr lang="en-US" sz="1200" b="1" baseline="-25000"/>
          </a:p>
        </p:txBody>
      </p:sp>
      <p:sp>
        <p:nvSpPr>
          <p:cNvPr id="37973" name="Text Box 11"/>
          <p:cNvSpPr txBox="1">
            <a:spLocks noChangeArrowheads="1"/>
          </p:cNvSpPr>
          <p:nvPr/>
        </p:nvSpPr>
        <p:spPr bwMode="auto">
          <a:xfrm>
            <a:off x="4852536" y="3937602"/>
            <a:ext cx="76200" cy="182562"/>
          </a:xfrm>
          <a:prstGeom prst="rect">
            <a:avLst/>
          </a:prstGeom>
          <a:noFill/>
          <a:ln w="12700">
            <a:noFill/>
            <a:miter lim="800000"/>
            <a:headEnd/>
            <a:tailEnd/>
          </a:ln>
        </p:spPr>
        <p:txBody>
          <a:bodyPr lIns="0" tIns="0" rIns="0" bIns="0">
            <a:spAutoFit/>
          </a:bodyPr>
          <a:lstStyle/>
          <a:p>
            <a:pPr algn="r" eaLnBrk="0" hangingPunct="0"/>
            <a:r>
              <a:rPr lang="en-US" sz="1200" b="1"/>
              <a:t>d</a:t>
            </a:r>
            <a:endParaRPr lang="en-US" sz="1200" b="1" baseline="-25000"/>
          </a:p>
        </p:txBody>
      </p:sp>
      <p:sp>
        <p:nvSpPr>
          <p:cNvPr id="37974" name="Text Box 12"/>
          <p:cNvSpPr txBox="1">
            <a:spLocks noChangeArrowheads="1"/>
          </p:cNvSpPr>
          <p:nvPr/>
        </p:nvSpPr>
        <p:spPr bwMode="auto">
          <a:xfrm>
            <a:off x="3749223" y="3429603"/>
            <a:ext cx="76200" cy="182562"/>
          </a:xfrm>
          <a:prstGeom prst="rect">
            <a:avLst/>
          </a:prstGeom>
          <a:noFill/>
          <a:ln w="12700">
            <a:noFill/>
            <a:miter lim="800000"/>
            <a:headEnd/>
            <a:tailEnd/>
          </a:ln>
        </p:spPr>
        <p:txBody>
          <a:bodyPr lIns="0" tIns="0" rIns="0" bIns="0">
            <a:spAutoFit/>
          </a:bodyPr>
          <a:lstStyle/>
          <a:p>
            <a:pPr algn="r" eaLnBrk="0" hangingPunct="0"/>
            <a:r>
              <a:rPr lang="en-US" sz="1200" b="1"/>
              <a:t>A</a:t>
            </a:r>
            <a:endParaRPr lang="en-US" sz="1200" b="1" baseline="-25000"/>
          </a:p>
        </p:txBody>
      </p:sp>
      <p:sp>
        <p:nvSpPr>
          <p:cNvPr id="37975" name="Text Box 13"/>
          <p:cNvSpPr txBox="1">
            <a:spLocks noChangeArrowheads="1"/>
          </p:cNvSpPr>
          <p:nvPr/>
        </p:nvSpPr>
        <p:spPr bwMode="auto">
          <a:xfrm>
            <a:off x="3746048" y="3666140"/>
            <a:ext cx="76200" cy="182562"/>
          </a:xfrm>
          <a:prstGeom prst="rect">
            <a:avLst/>
          </a:prstGeom>
          <a:noFill/>
          <a:ln w="12700">
            <a:noFill/>
            <a:miter lim="800000"/>
            <a:headEnd/>
            <a:tailEnd/>
          </a:ln>
        </p:spPr>
        <p:txBody>
          <a:bodyPr lIns="0" tIns="0" rIns="0" bIns="0">
            <a:spAutoFit/>
          </a:bodyPr>
          <a:lstStyle/>
          <a:p>
            <a:pPr algn="r" eaLnBrk="0" hangingPunct="0"/>
            <a:r>
              <a:rPr lang="en-US" sz="1200" b="1"/>
              <a:t>B</a:t>
            </a:r>
            <a:endParaRPr lang="en-US" sz="1200" b="1" baseline="-25000"/>
          </a:p>
        </p:txBody>
      </p:sp>
      <p:sp>
        <p:nvSpPr>
          <p:cNvPr id="37976" name="Line 14"/>
          <p:cNvSpPr>
            <a:spLocks noChangeShapeType="1"/>
          </p:cNvSpPr>
          <p:nvPr/>
        </p:nvSpPr>
        <p:spPr bwMode="auto">
          <a:xfrm flipV="1">
            <a:off x="3093585" y="3875690"/>
            <a:ext cx="1882776" cy="0"/>
          </a:xfrm>
          <a:prstGeom prst="line">
            <a:avLst/>
          </a:prstGeom>
          <a:noFill/>
          <a:ln w="12700">
            <a:solidFill>
              <a:schemeClr val="tx1"/>
            </a:solidFill>
            <a:prstDash val="dash"/>
            <a:round/>
            <a:headEnd/>
            <a:tailEnd/>
          </a:ln>
        </p:spPr>
        <p:txBody>
          <a:bodyPr/>
          <a:lstStyle/>
          <a:p>
            <a:endParaRPr lang="en-CA"/>
          </a:p>
        </p:txBody>
      </p:sp>
      <p:sp>
        <p:nvSpPr>
          <p:cNvPr id="37896" name="Line 15"/>
          <p:cNvSpPr>
            <a:spLocks noChangeShapeType="1"/>
          </p:cNvSpPr>
          <p:nvPr/>
        </p:nvSpPr>
        <p:spPr bwMode="auto">
          <a:xfrm flipH="1" flipV="1">
            <a:off x="5504629" y="3675441"/>
            <a:ext cx="3544" cy="1404000"/>
          </a:xfrm>
          <a:prstGeom prst="line">
            <a:avLst/>
          </a:prstGeom>
          <a:noFill/>
          <a:ln w="12700">
            <a:solidFill>
              <a:schemeClr val="tx1"/>
            </a:solidFill>
            <a:prstDash val="dash"/>
            <a:round/>
            <a:headEnd/>
            <a:tailEnd/>
          </a:ln>
        </p:spPr>
        <p:txBody>
          <a:bodyPr/>
          <a:lstStyle/>
          <a:p>
            <a:endParaRPr lang="en-CA"/>
          </a:p>
        </p:txBody>
      </p:sp>
      <p:sp>
        <p:nvSpPr>
          <p:cNvPr id="37897" name="Line 16"/>
          <p:cNvSpPr>
            <a:spLocks noChangeShapeType="1"/>
          </p:cNvSpPr>
          <p:nvPr/>
        </p:nvSpPr>
        <p:spPr bwMode="auto">
          <a:xfrm>
            <a:off x="3079548" y="3636000"/>
            <a:ext cx="2412000" cy="0"/>
          </a:xfrm>
          <a:prstGeom prst="line">
            <a:avLst/>
          </a:prstGeom>
          <a:noFill/>
          <a:ln w="12700">
            <a:solidFill>
              <a:schemeClr val="tx1"/>
            </a:solidFill>
            <a:prstDash val="dash"/>
            <a:round/>
            <a:headEnd/>
            <a:tailEnd/>
          </a:ln>
        </p:spPr>
        <p:txBody>
          <a:bodyPr/>
          <a:lstStyle/>
          <a:p>
            <a:endParaRPr lang="en-CA"/>
          </a:p>
        </p:txBody>
      </p:sp>
      <p:sp>
        <p:nvSpPr>
          <p:cNvPr id="37922" name="Text Box 26"/>
          <p:cNvSpPr txBox="1">
            <a:spLocks noChangeArrowheads="1"/>
          </p:cNvSpPr>
          <p:nvPr/>
        </p:nvSpPr>
        <p:spPr bwMode="auto">
          <a:xfrm>
            <a:off x="2781098" y="5194691"/>
            <a:ext cx="152400" cy="182563"/>
          </a:xfrm>
          <a:prstGeom prst="rect">
            <a:avLst/>
          </a:prstGeom>
          <a:noFill/>
          <a:ln w="12700">
            <a:noFill/>
            <a:miter lim="800000"/>
            <a:headEnd/>
            <a:tailEnd/>
          </a:ln>
        </p:spPr>
        <p:txBody>
          <a:bodyPr lIns="0" tIns="0" rIns="0" bIns="0">
            <a:spAutoFit/>
          </a:bodyPr>
          <a:lstStyle/>
          <a:p>
            <a:pPr algn="r" eaLnBrk="0" hangingPunct="0"/>
            <a:r>
              <a:rPr lang="en-US" sz="1200"/>
              <a:t>0</a:t>
            </a:r>
          </a:p>
        </p:txBody>
      </p:sp>
      <p:sp>
        <p:nvSpPr>
          <p:cNvPr id="37923" name="Line 27"/>
          <p:cNvSpPr>
            <a:spLocks noChangeShapeType="1"/>
          </p:cNvSpPr>
          <p:nvPr/>
        </p:nvSpPr>
        <p:spPr bwMode="auto">
          <a:xfrm>
            <a:off x="3119235" y="2565783"/>
            <a:ext cx="2840038" cy="1295404"/>
          </a:xfrm>
          <a:prstGeom prst="line">
            <a:avLst/>
          </a:prstGeom>
          <a:noFill/>
          <a:ln w="28575">
            <a:solidFill>
              <a:srgbClr val="0000FF"/>
            </a:solidFill>
            <a:round/>
            <a:headEnd/>
            <a:tailEnd/>
          </a:ln>
        </p:spPr>
        <p:txBody>
          <a:bodyPr/>
          <a:lstStyle/>
          <a:p>
            <a:endParaRPr lang="en-CA"/>
          </a:p>
        </p:txBody>
      </p:sp>
      <p:sp>
        <p:nvSpPr>
          <p:cNvPr id="37924" name="Line 28"/>
          <p:cNvSpPr>
            <a:spLocks noChangeShapeType="1"/>
          </p:cNvSpPr>
          <p:nvPr/>
        </p:nvSpPr>
        <p:spPr bwMode="auto">
          <a:xfrm flipH="1">
            <a:off x="3097010" y="3365886"/>
            <a:ext cx="2936875" cy="1528767"/>
          </a:xfrm>
          <a:prstGeom prst="line">
            <a:avLst/>
          </a:prstGeom>
          <a:noFill/>
          <a:ln w="28575">
            <a:solidFill>
              <a:srgbClr val="FFC000"/>
            </a:solidFill>
            <a:round/>
            <a:headEnd/>
            <a:tailEnd/>
          </a:ln>
        </p:spPr>
        <p:txBody>
          <a:bodyPr/>
          <a:lstStyle/>
          <a:p>
            <a:endParaRPr lang="en-CA"/>
          </a:p>
        </p:txBody>
      </p:sp>
      <p:sp>
        <p:nvSpPr>
          <p:cNvPr id="37925" name="AutoShape 29"/>
          <p:cNvSpPr>
            <a:spLocks noChangeArrowheads="1"/>
          </p:cNvSpPr>
          <p:nvPr/>
        </p:nvSpPr>
        <p:spPr bwMode="auto">
          <a:xfrm>
            <a:off x="5465560" y="3599249"/>
            <a:ext cx="76200" cy="76200"/>
          </a:xfrm>
          <a:prstGeom prst="flowChartConnector">
            <a:avLst/>
          </a:prstGeom>
          <a:solidFill>
            <a:srgbClr val="FF3300"/>
          </a:solidFill>
          <a:ln w="12700">
            <a:noFill/>
            <a:round/>
            <a:headEnd/>
            <a:tailEnd/>
          </a:ln>
        </p:spPr>
        <p:txBody>
          <a:bodyPr wrap="none" anchor="ctr"/>
          <a:lstStyle/>
          <a:p>
            <a:endParaRPr lang="en-US"/>
          </a:p>
        </p:txBody>
      </p:sp>
      <p:sp>
        <p:nvSpPr>
          <p:cNvPr id="37926" name="Text Box 30"/>
          <p:cNvSpPr txBox="1">
            <a:spLocks noChangeArrowheads="1"/>
          </p:cNvSpPr>
          <p:nvPr/>
        </p:nvSpPr>
        <p:spPr bwMode="auto">
          <a:xfrm>
            <a:off x="5976735" y="3169035"/>
            <a:ext cx="228600" cy="184151"/>
          </a:xfrm>
          <a:prstGeom prst="rect">
            <a:avLst/>
          </a:prstGeom>
          <a:noFill/>
          <a:ln w="12700">
            <a:noFill/>
            <a:miter lim="800000"/>
            <a:headEnd/>
            <a:tailEnd/>
          </a:ln>
        </p:spPr>
        <p:txBody>
          <a:bodyPr lIns="0" tIns="0" rIns="0" bIns="0">
            <a:spAutoFit/>
          </a:bodyPr>
          <a:lstStyle/>
          <a:p>
            <a:pPr algn="r" eaLnBrk="0" hangingPunct="0"/>
            <a:r>
              <a:rPr lang="en-US" sz="1200" b="1"/>
              <a:t>S</a:t>
            </a:r>
            <a:r>
              <a:rPr lang="en-US" sz="1200" b="1" baseline="-25000"/>
              <a:t>0</a:t>
            </a:r>
          </a:p>
        </p:txBody>
      </p:sp>
      <p:sp>
        <p:nvSpPr>
          <p:cNvPr id="37927" name="Text Box 31"/>
          <p:cNvSpPr txBox="1">
            <a:spLocks noChangeArrowheads="1"/>
          </p:cNvSpPr>
          <p:nvPr/>
        </p:nvSpPr>
        <p:spPr bwMode="auto">
          <a:xfrm>
            <a:off x="5924348" y="3819912"/>
            <a:ext cx="228600" cy="184151"/>
          </a:xfrm>
          <a:prstGeom prst="rect">
            <a:avLst/>
          </a:prstGeom>
          <a:noFill/>
          <a:ln w="12700">
            <a:noFill/>
            <a:miter lim="800000"/>
            <a:headEnd/>
            <a:tailEnd/>
          </a:ln>
        </p:spPr>
        <p:txBody>
          <a:bodyPr lIns="0" tIns="0" rIns="0" bIns="0">
            <a:spAutoFit/>
          </a:bodyPr>
          <a:lstStyle/>
          <a:p>
            <a:pPr algn="r" eaLnBrk="0" hangingPunct="0"/>
            <a:r>
              <a:rPr lang="en-US" sz="1200" b="1"/>
              <a:t>D</a:t>
            </a:r>
            <a:endParaRPr lang="en-US" sz="1200" b="1" baseline="-25000"/>
          </a:p>
        </p:txBody>
      </p:sp>
      <p:sp>
        <p:nvSpPr>
          <p:cNvPr id="37928" name="Text Box 32"/>
          <p:cNvSpPr txBox="1">
            <a:spLocks noChangeArrowheads="1"/>
          </p:cNvSpPr>
          <p:nvPr/>
        </p:nvSpPr>
        <p:spPr bwMode="auto">
          <a:xfrm>
            <a:off x="3492298" y="5228028"/>
            <a:ext cx="0" cy="182563"/>
          </a:xfrm>
          <a:prstGeom prst="rect">
            <a:avLst/>
          </a:prstGeom>
          <a:noFill/>
          <a:ln w="12700">
            <a:noFill/>
            <a:miter lim="800000"/>
            <a:headEnd/>
            <a:tailEnd/>
          </a:ln>
        </p:spPr>
        <p:txBody>
          <a:bodyPr wrap="none" lIns="0" tIns="0" rIns="0" bIns="0" anchor="ctr">
            <a:spAutoFit/>
          </a:bodyPr>
          <a:lstStyle/>
          <a:p>
            <a:pPr eaLnBrk="0" hangingPunct="0"/>
            <a:endParaRPr lang="en-CA" sz="1200"/>
          </a:p>
        </p:txBody>
      </p:sp>
      <p:sp>
        <p:nvSpPr>
          <p:cNvPr id="37929" name="Text Box 33"/>
          <p:cNvSpPr txBox="1">
            <a:spLocks noChangeArrowheads="1"/>
          </p:cNvSpPr>
          <p:nvPr/>
        </p:nvSpPr>
        <p:spPr bwMode="auto">
          <a:xfrm>
            <a:off x="4562273" y="5228028"/>
            <a:ext cx="1588" cy="212726"/>
          </a:xfrm>
          <a:prstGeom prst="rect">
            <a:avLst/>
          </a:prstGeom>
          <a:noFill/>
          <a:ln w="12700">
            <a:noFill/>
            <a:miter lim="800000"/>
            <a:headEnd/>
            <a:tailEnd/>
          </a:ln>
        </p:spPr>
        <p:txBody>
          <a:bodyPr wrap="none" lIns="0" tIns="0" rIns="0" bIns="0" anchor="ctr">
            <a:spAutoFit/>
          </a:bodyPr>
          <a:lstStyle/>
          <a:p>
            <a:pPr eaLnBrk="0" hangingPunct="0"/>
            <a:endParaRPr lang="en-CA" sz="1400"/>
          </a:p>
        </p:txBody>
      </p:sp>
      <p:sp>
        <p:nvSpPr>
          <p:cNvPr id="37930" name="Text Box 34"/>
          <p:cNvSpPr txBox="1">
            <a:spLocks noChangeArrowheads="1"/>
          </p:cNvSpPr>
          <p:nvPr/>
        </p:nvSpPr>
        <p:spPr bwMode="auto">
          <a:xfrm>
            <a:off x="2784273" y="2422908"/>
            <a:ext cx="1588" cy="212726"/>
          </a:xfrm>
          <a:prstGeom prst="rect">
            <a:avLst/>
          </a:prstGeom>
          <a:noFill/>
          <a:ln w="12700">
            <a:noFill/>
            <a:miter lim="800000"/>
            <a:headEnd/>
            <a:tailEnd/>
          </a:ln>
        </p:spPr>
        <p:txBody>
          <a:bodyPr wrap="none" lIns="0" tIns="0" rIns="0" bIns="0">
            <a:spAutoFit/>
          </a:bodyPr>
          <a:lstStyle/>
          <a:p>
            <a:pPr eaLnBrk="0" hangingPunct="0"/>
            <a:endParaRPr lang="en-CA" sz="1400"/>
          </a:p>
        </p:txBody>
      </p:sp>
      <p:sp>
        <p:nvSpPr>
          <p:cNvPr id="37934" name="Line 38"/>
          <p:cNvSpPr>
            <a:spLocks noChangeShapeType="1"/>
          </p:cNvSpPr>
          <p:nvPr/>
        </p:nvSpPr>
        <p:spPr bwMode="auto">
          <a:xfrm>
            <a:off x="3079548" y="2499108"/>
            <a:ext cx="19050" cy="2667007"/>
          </a:xfrm>
          <a:prstGeom prst="line">
            <a:avLst/>
          </a:prstGeom>
          <a:noFill/>
          <a:ln w="12700">
            <a:solidFill>
              <a:schemeClr val="tx1"/>
            </a:solidFill>
            <a:round/>
            <a:headEnd/>
            <a:tailEnd/>
          </a:ln>
        </p:spPr>
        <p:txBody>
          <a:bodyPr/>
          <a:lstStyle/>
          <a:p>
            <a:endParaRPr lang="en-CA"/>
          </a:p>
        </p:txBody>
      </p:sp>
      <p:sp>
        <p:nvSpPr>
          <p:cNvPr id="37935" name="Line 39"/>
          <p:cNvSpPr>
            <a:spLocks noChangeShapeType="1"/>
          </p:cNvSpPr>
          <p:nvPr/>
        </p:nvSpPr>
        <p:spPr bwMode="auto">
          <a:xfrm>
            <a:off x="3430385" y="5077215"/>
            <a:ext cx="0" cy="76200"/>
          </a:xfrm>
          <a:prstGeom prst="line">
            <a:avLst/>
          </a:prstGeom>
          <a:noFill/>
          <a:ln w="12700">
            <a:solidFill>
              <a:schemeClr val="tx1"/>
            </a:solidFill>
            <a:round/>
            <a:headEnd/>
            <a:tailEnd/>
          </a:ln>
        </p:spPr>
        <p:txBody>
          <a:bodyPr/>
          <a:lstStyle/>
          <a:p>
            <a:endParaRPr lang="en-CA"/>
          </a:p>
        </p:txBody>
      </p:sp>
      <p:sp>
        <p:nvSpPr>
          <p:cNvPr id="37936" name="Line 40"/>
          <p:cNvSpPr>
            <a:spLocks noChangeShapeType="1"/>
          </p:cNvSpPr>
          <p:nvPr/>
        </p:nvSpPr>
        <p:spPr bwMode="auto">
          <a:xfrm>
            <a:off x="3963785" y="5089915"/>
            <a:ext cx="0" cy="76200"/>
          </a:xfrm>
          <a:prstGeom prst="line">
            <a:avLst/>
          </a:prstGeom>
          <a:noFill/>
          <a:ln w="12700">
            <a:solidFill>
              <a:schemeClr val="tx1"/>
            </a:solidFill>
            <a:round/>
            <a:headEnd/>
            <a:tailEnd/>
          </a:ln>
        </p:spPr>
        <p:txBody>
          <a:bodyPr/>
          <a:lstStyle/>
          <a:p>
            <a:endParaRPr lang="en-CA"/>
          </a:p>
        </p:txBody>
      </p:sp>
      <p:sp>
        <p:nvSpPr>
          <p:cNvPr id="37937" name="Line 41"/>
          <p:cNvSpPr>
            <a:spLocks noChangeShapeType="1"/>
          </p:cNvSpPr>
          <p:nvPr/>
        </p:nvSpPr>
        <p:spPr bwMode="auto">
          <a:xfrm>
            <a:off x="4497185" y="5089915"/>
            <a:ext cx="0" cy="76200"/>
          </a:xfrm>
          <a:prstGeom prst="line">
            <a:avLst/>
          </a:prstGeom>
          <a:noFill/>
          <a:ln w="12700">
            <a:solidFill>
              <a:schemeClr val="tx1"/>
            </a:solidFill>
            <a:round/>
            <a:headEnd/>
            <a:tailEnd/>
          </a:ln>
        </p:spPr>
        <p:txBody>
          <a:bodyPr/>
          <a:lstStyle/>
          <a:p>
            <a:endParaRPr lang="en-CA"/>
          </a:p>
        </p:txBody>
      </p:sp>
      <p:sp>
        <p:nvSpPr>
          <p:cNvPr id="37938" name="Line 42"/>
          <p:cNvSpPr>
            <a:spLocks noChangeShapeType="1"/>
          </p:cNvSpPr>
          <p:nvPr/>
        </p:nvSpPr>
        <p:spPr bwMode="auto">
          <a:xfrm>
            <a:off x="5003598" y="5094678"/>
            <a:ext cx="0" cy="79375"/>
          </a:xfrm>
          <a:prstGeom prst="line">
            <a:avLst/>
          </a:prstGeom>
          <a:noFill/>
          <a:ln w="12700">
            <a:solidFill>
              <a:schemeClr val="tx1"/>
            </a:solidFill>
            <a:round/>
            <a:headEnd/>
            <a:tailEnd/>
          </a:ln>
        </p:spPr>
        <p:txBody>
          <a:bodyPr/>
          <a:lstStyle/>
          <a:p>
            <a:endParaRPr lang="en-CA"/>
          </a:p>
        </p:txBody>
      </p:sp>
      <p:sp>
        <p:nvSpPr>
          <p:cNvPr id="37939" name="Line 43"/>
          <p:cNvSpPr>
            <a:spLocks noChangeShapeType="1"/>
          </p:cNvSpPr>
          <p:nvPr/>
        </p:nvSpPr>
        <p:spPr bwMode="auto">
          <a:xfrm>
            <a:off x="5510010" y="5089915"/>
            <a:ext cx="0" cy="76200"/>
          </a:xfrm>
          <a:prstGeom prst="line">
            <a:avLst/>
          </a:prstGeom>
          <a:noFill/>
          <a:ln w="12700">
            <a:solidFill>
              <a:schemeClr val="tx1"/>
            </a:solidFill>
            <a:round/>
            <a:headEnd/>
            <a:tailEnd/>
          </a:ln>
        </p:spPr>
        <p:txBody>
          <a:bodyPr/>
          <a:lstStyle/>
          <a:p>
            <a:endParaRPr lang="en-CA"/>
          </a:p>
        </p:txBody>
      </p:sp>
      <p:sp>
        <p:nvSpPr>
          <p:cNvPr id="37940" name="Line 44"/>
          <p:cNvSpPr>
            <a:spLocks noChangeShapeType="1"/>
          </p:cNvSpPr>
          <p:nvPr/>
        </p:nvSpPr>
        <p:spPr bwMode="auto">
          <a:xfrm>
            <a:off x="5997373" y="5089915"/>
            <a:ext cx="0" cy="76200"/>
          </a:xfrm>
          <a:prstGeom prst="line">
            <a:avLst/>
          </a:prstGeom>
          <a:noFill/>
          <a:ln w="12700">
            <a:solidFill>
              <a:schemeClr val="tx1"/>
            </a:solidFill>
            <a:round/>
            <a:headEnd/>
            <a:tailEnd/>
          </a:ln>
        </p:spPr>
        <p:txBody>
          <a:bodyPr/>
          <a:lstStyle/>
          <a:p>
            <a:endParaRPr lang="en-CA"/>
          </a:p>
        </p:txBody>
      </p:sp>
      <p:sp>
        <p:nvSpPr>
          <p:cNvPr id="37941" name="Line 45"/>
          <p:cNvSpPr>
            <a:spLocks noChangeShapeType="1"/>
          </p:cNvSpPr>
          <p:nvPr/>
        </p:nvSpPr>
        <p:spPr bwMode="auto">
          <a:xfrm>
            <a:off x="3003348" y="3100772"/>
            <a:ext cx="76200" cy="0"/>
          </a:xfrm>
          <a:prstGeom prst="line">
            <a:avLst/>
          </a:prstGeom>
          <a:noFill/>
          <a:ln w="12700">
            <a:solidFill>
              <a:schemeClr val="tx1"/>
            </a:solidFill>
            <a:round/>
            <a:headEnd/>
            <a:tailEnd/>
          </a:ln>
        </p:spPr>
        <p:txBody>
          <a:bodyPr/>
          <a:lstStyle/>
          <a:p>
            <a:endParaRPr lang="en-CA"/>
          </a:p>
        </p:txBody>
      </p:sp>
      <p:sp>
        <p:nvSpPr>
          <p:cNvPr id="37942" name="Line 46"/>
          <p:cNvSpPr>
            <a:spLocks noChangeShapeType="1"/>
          </p:cNvSpPr>
          <p:nvPr/>
        </p:nvSpPr>
        <p:spPr bwMode="auto">
          <a:xfrm>
            <a:off x="3003348" y="3665924"/>
            <a:ext cx="76200" cy="0"/>
          </a:xfrm>
          <a:prstGeom prst="line">
            <a:avLst/>
          </a:prstGeom>
          <a:noFill/>
          <a:ln w="12700">
            <a:solidFill>
              <a:schemeClr val="tx1"/>
            </a:solidFill>
            <a:round/>
            <a:headEnd/>
            <a:tailEnd/>
          </a:ln>
        </p:spPr>
        <p:txBody>
          <a:bodyPr/>
          <a:lstStyle/>
          <a:p>
            <a:endParaRPr lang="en-CA"/>
          </a:p>
        </p:txBody>
      </p:sp>
      <p:sp>
        <p:nvSpPr>
          <p:cNvPr id="37943" name="Line 47"/>
          <p:cNvSpPr>
            <a:spLocks noChangeShapeType="1"/>
          </p:cNvSpPr>
          <p:nvPr/>
        </p:nvSpPr>
        <p:spPr bwMode="auto">
          <a:xfrm>
            <a:off x="3020810" y="4188213"/>
            <a:ext cx="76200" cy="0"/>
          </a:xfrm>
          <a:prstGeom prst="line">
            <a:avLst/>
          </a:prstGeom>
          <a:noFill/>
          <a:ln w="12700">
            <a:solidFill>
              <a:schemeClr val="tx1"/>
            </a:solidFill>
            <a:round/>
            <a:headEnd/>
            <a:tailEnd/>
          </a:ln>
        </p:spPr>
        <p:txBody>
          <a:bodyPr/>
          <a:lstStyle/>
          <a:p>
            <a:endParaRPr lang="en-CA"/>
          </a:p>
        </p:txBody>
      </p:sp>
      <p:sp>
        <p:nvSpPr>
          <p:cNvPr id="37945" name="Line 49"/>
          <p:cNvSpPr>
            <a:spLocks noChangeShapeType="1"/>
          </p:cNvSpPr>
          <p:nvPr/>
        </p:nvSpPr>
        <p:spPr bwMode="auto">
          <a:xfrm>
            <a:off x="3012873" y="4700977"/>
            <a:ext cx="76200" cy="0"/>
          </a:xfrm>
          <a:prstGeom prst="line">
            <a:avLst/>
          </a:prstGeom>
          <a:noFill/>
          <a:ln w="12700">
            <a:solidFill>
              <a:schemeClr val="tx1"/>
            </a:solidFill>
            <a:round/>
            <a:headEnd/>
            <a:tailEnd/>
          </a:ln>
        </p:spPr>
        <p:txBody>
          <a:bodyPr/>
          <a:lstStyle/>
          <a:p>
            <a:endParaRPr lang="en-CA"/>
          </a:p>
        </p:txBody>
      </p:sp>
      <p:sp>
        <p:nvSpPr>
          <p:cNvPr id="37948" name="Text Box 52"/>
          <p:cNvSpPr txBox="1">
            <a:spLocks noChangeArrowheads="1"/>
          </p:cNvSpPr>
          <p:nvPr/>
        </p:nvSpPr>
        <p:spPr bwMode="auto">
          <a:xfrm>
            <a:off x="2627110" y="3548449"/>
            <a:ext cx="304800" cy="182563"/>
          </a:xfrm>
          <a:prstGeom prst="rect">
            <a:avLst/>
          </a:prstGeom>
          <a:noFill/>
          <a:ln w="12700">
            <a:noFill/>
            <a:miter lim="800000"/>
            <a:headEnd/>
            <a:tailEnd/>
          </a:ln>
        </p:spPr>
        <p:txBody>
          <a:bodyPr lIns="0" tIns="0" rIns="0" bIns="0">
            <a:spAutoFit/>
          </a:bodyPr>
          <a:lstStyle/>
          <a:p>
            <a:pPr algn="r" eaLnBrk="0" hangingPunct="0"/>
            <a:r>
              <a:rPr lang="en-US" sz="1200"/>
              <a:t>3.00</a:t>
            </a:r>
          </a:p>
        </p:txBody>
      </p:sp>
      <p:sp>
        <p:nvSpPr>
          <p:cNvPr id="37949" name="Text Box 53"/>
          <p:cNvSpPr txBox="1">
            <a:spLocks noChangeArrowheads="1"/>
          </p:cNvSpPr>
          <p:nvPr/>
        </p:nvSpPr>
        <p:spPr bwMode="auto">
          <a:xfrm>
            <a:off x="2641398" y="3829437"/>
            <a:ext cx="304800" cy="182563"/>
          </a:xfrm>
          <a:prstGeom prst="rect">
            <a:avLst/>
          </a:prstGeom>
          <a:noFill/>
          <a:ln w="12700">
            <a:noFill/>
            <a:miter lim="800000"/>
            <a:headEnd/>
            <a:tailEnd/>
          </a:ln>
        </p:spPr>
        <p:txBody>
          <a:bodyPr lIns="0" tIns="0" rIns="0" bIns="0">
            <a:spAutoFit/>
          </a:bodyPr>
          <a:lstStyle/>
          <a:p>
            <a:pPr algn="r" eaLnBrk="0" hangingPunct="0"/>
            <a:r>
              <a:rPr lang="en-US" sz="1200"/>
              <a:t>2.50</a:t>
            </a:r>
          </a:p>
        </p:txBody>
      </p:sp>
      <p:sp>
        <p:nvSpPr>
          <p:cNvPr id="37950" name="Text Box 54"/>
          <p:cNvSpPr txBox="1">
            <a:spLocks noChangeArrowheads="1"/>
          </p:cNvSpPr>
          <p:nvPr/>
        </p:nvSpPr>
        <p:spPr bwMode="auto">
          <a:xfrm>
            <a:off x="2658860" y="4110425"/>
            <a:ext cx="304800" cy="182563"/>
          </a:xfrm>
          <a:prstGeom prst="rect">
            <a:avLst/>
          </a:prstGeom>
          <a:noFill/>
          <a:ln w="12700">
            <a:noFill/>
            <a:miter lim="800000"/>
            <a:headEnd/>
            <a:tailEnd/>
          </a:ln>
        </p:spPr>
        <p:txBody>
          <a:bodyPr lIns="0" tIns="0" rIns="0" bIns="0">
            <a:spAutoFit/>
          </a:bodyPr>
          <a:lstStyle/>
          <a:p>
            <a:pPr algn="r" eaLnBrk="0" hangingPunct="0"/>
            <a:r>
              <a:rPr lang="en-US" sz="1200"/>
              <a:t>2.00</a:t>
            </a:r>
          </a:p>
        </p:txBody>
      </p:sp>
      <p:sp>
        <p:nvSpPr>
          <p:cNvPr id="37952" name="Text Box 56"/>
          <p:cNvSpPr txBox="1">
            <a:spLocks noChangeArrowheads="1"/>
          </p:cNvSpPr>
          <p:nvPr/>
        </p:nvSpPr>
        <p:spPr bwMode="auto">
          <a:xfrm>
            <a:off x="2627110" y="4610489"/>
            <a:ext cx="304800" cy="182563"/>
          </a:xfrm>
          <a:prstGeom prst="rect">
            <a:avLst/>
          </a:prstGeom>
          <a:noFill/>
          <a:ln w="12700">
            <a:noFill/>
            <a:miter lim="800000"/>
            <a:headEnd/>
            <a:tailEnd/>
          </a:ln>
        </p:spPr>
        <p:txBody>
          <a:bodyPr lIns="0" tIns="0" rIns="0" bIns="0">
            <a:spAutoFit/>
          </a:bodyPr>
          <a:lstStyle/>
          <a:p>
            <a:pPr algn="r" eaLnBrk="0" hangingPunct="0"/>
            <a:r>
              <a:rPr lang="en-US" sz="1200"/>
              <a:t>1.00</a:t>
            </a:r>
          </a:p>
        </p:txBody>
      </p:sp>
      <p:sp>
        <p:nvSpPr>
          <p:cNvPr id="37953" name="Text Box 57"/>
          <p:cNvSpPr txBox="1">
            <a:spLocks noChangeArrowheads="1"/>
          </p:cNvSpPr>
          <p:nvPr/>
        </p:nvSpPr>
        <p:spPr bwMode="auto">
          <a:xfrm>
            <a:off x="2625523" y="3294448"/>
            <a:ext cx="304800" cy="182563"/>
          </a:xfrm>
          <a:prstGeom prst="rect">
            <a:avLst/>
          </a:prstGeom>
          <a:noFill/>
          <a:ln w="12700">
            <a:noFill/>
            <a:miter lim="800000"/>
            <a:headEnd/>
            <a:tailEnd/>
          </a:ln>
        </p:spPr>
        <p:txBody>
          <a:bodyPr lIns="0" tIns="0" rIns="0" bIns="0">
            <a:spAutoFit/>
          </a:bodyPr>
          <a:lstStyle/>
          <a:p>
            <a:pPr algn="r" eaLnBrk="0" hangingPunct="0"/>
            <a:r>
              <a:rPr lang="en-US" sz="1200"/>
              <a:t>3.50</a:t>
            </a:r>
          </a:p>
        </p:txBody>
      </p:sp>
      <p:sp>
        <p:nvSpPr>
          <p:cNvPr id="37954" name="Text Box 58"/>
          <p:cNvSpPr txBox="1">
            <a:spLocks noChangeArrowheads="1"/>
          </p:cNvSpPr>
          <p:nvPr/>
        </p:nvSpPr>
        <p:spPr bwMode="auto">
          <a:xfrm>
            <a:off x="3317673" y="5234378"/>
            <a:ext cx="152400" cy="182563"/>
          </a:xfrm>
          <a:prstGeom prst="rect">
            <a:avLst/>
          </a:prstGeom>
          <a:noFill/>
          <a:ln w="12700">
            <a:noFill/>
            <a:miter lim="800000"/>
            <a:headEnd/>
            <a:tailEnd/>
          </a:ln>
        </p:spPr>
        <p:txBody>
          <a:bodyPr lIns="0" tIns="0" rIns="0" bIns="0">
            <a:spAutoFit/>
          </a:bodyPr>
          <a:lstStyle/>
          <a:p>
            <a:pPr algn="r" eaLnBrk="0" hangingPunct="0"/>
            <a:r>
              <a:rPr lang="en-US" sz="1200"/>
              <a:t>1</a:t>
            </a:r>
          </a:p>
        </p:txBody>
      </p:sp>
      <p:sp>
        <p:nvSpPr>
          <p:cNvPr id="37955" name="Text Box 59"/>
          <p:cNvSpPr txBox="1">
            <a:spLocks noChangeArrowheads="1"/>
          </p:cNvSpPr>
          <p:nvPr/>
        </p:nvSpPr>
        <p:spPr bwMode="auto">
          <a:xfrm>
            <a:off x="3865360" y="5239141"/>
            <a:ext cx="152400" cy="182563"/>
          </a:xfrm>
          <a:prstGeom prst="rect">
            <a:avLst/>
          </a:prstGeom>
          <a:noFill/>
          <a:ln w="12700">
            <a:noFill/>
            <a:miter lim="800000"/>
            <a:headEnd/>
            <a:tailEnd/>
          </a:ln>
        </p:spPr>
        <p:txBody>
          <a:bodyPr lIns="0" tIns="0" rIns="0" bIns="0">
            <a:spAutoFit/>
          </a:bodyPr>
          <a:lstStyle/>
          <a:p>
            <a:pPr algn="r" eaLnBrk="0" hangingPunct="0"/>
            <a:r>
              <a:rPr lang="en-US" sz="1200"/>
              <a:t>3</a:t>
            </a:r>
          </a:p>
        </p:txBody>
      </p:sp>
      <p:sp>
        <p:nvSpPr>
          <p:cNvPr id="37956" name="Text Box 60"/>
          <p:cNvSpPr txBox="1">
            <a:spLocks noChangeArrowheads="1"/>
          </p:cNvSpPr>
          <p:nvPr/>
        </p:nvSpPr>
        <p:spPr bwMode="auto">
          <a:xfrm>
            <a:off x="4387648" y="5234378"/>
            <a:ext cx="152400" cy="182563"/>
          </a:xfrm>
          <a:prstGeom prst="rect">
            <a:avLst/>
          </a:prstGeom>
          <a:noFill/>
          <a:ln w="12700">
            <a:noFill/>
            <a:miter lim="800000"/>
            <a:headEnd/>
            <a:tailEnd/>
          </a:ln>
        </p:spPr>
        <p:txBody>
          <a:bodyPr lIns="0" tIns="0" rIns="0" bIns="0">
            <a:spAutoFit/>
          </a:bodyPr>
          <a:lstStyle/>
          <a:p>
            <a:pPr algn="r" eaLnBrk="0" hangingPunct="0"/>
            <a:r>
              <a:rPr lang="en-US" sz="1200"/>
              <a:t>5</a:t>
            </a:r>
          </a:p>
        </p:txBody>
      </p:sp>
      <p:sp>
        <p:nvSpPr>
          <p:cNvPr id="37957" name="Text Box 61"/>
          <p:cNvSpPr txBox="1">
            <a:spLocks noChangeArrowheads="1"/>
          </p:cNvSpPr>
          <p:nvPr/>
        </p:nvSpPr>
        <p:spPr bwMode="auto">
          <a:xfrm>
            <a:off x="4908348" y="5234378"/>
            <a:ext cx="152400" cy="182563"/>
          </a:xfrm>
          <a:prstGeom prst="rect">
            <a:avLst/>
          </a:prstGeom>
          <a:noFill/>
          <a:ln w="12700">
            <a:noFill/>
            <a:miter lim="800000"/>
            <a:headEnd/>
            <a:tailEnd/>
          </a:ln>
        </p:spPr>
        <p:txBody>
          <a:bodyPr lIns="0" tIns="0" rIns="0" bIns="0">
            <a:spAutoFit/>
          </a:bodyPr>
          <a:lstStyle/>
          <a:p>
            <a:pPr algn="r" eaLnBrk="0" hangingPunct="0"/>
            <a:r>
              <a:rPr lang="en-US" sz="1200"/>
              <a:t>7</a:t>
            </a:r>
          </a:p>
        </p:txBody>
      </p:sp>
      <p:sp>
        <p:nvSpPr>
          <p:cNvPr id="37958" name="Text Box 62"/>
          <p:cNvSpPr txBox="1">
            <a:spLocks noChangeArrowheads="1"/>
          </p:cNvSpPr>
          <p:nvPr/>
        </p:nvSpPr>
        <p:spPr bwMode="auto">
          <a:xfrm>
            <a:off x="5417935" y="5234378"/>
            <a:ext cx="152400" cy="182563"/>
          </a:xfrm>
          <a:prstGeom prst="rect">
            <a:avLst/>
          </a:prstGeom>
          <a:noFill/>
          <a:ln w="12700">
            <a:noFill/>
            <a:miter lim="800000"/>
            <a:headEnd/>
            <a:tailEnd/>
          </a:ln>
        </p:spPr>
        <p:txBody>
          <a:bodyPr lIns="0" tIns="0" rIns="0" bIns="0">
            <a:spAutoFit/>
          </a:bodyPr>
          <a:lstStyle/>
          <a:p>
            <a:pPr algn="r" eaLnBrk="0" hangingPunct="0"/>
            <a:r>
              <a:rPr lang="en-US" sz="1200"/>
              <a:t>9</a:t>
            </a:r>
          </a:p>
        </p:txBody>
      </p:sp>
      <p:sp>
        <p:nvSpPr>
          <p:cNvPr id="37960" name="Text Box 64"/>
          <p:cNvSpPr txBox="1">
            <a:spLocks noChangeArrowheads="1"/>
          </p:cNvSpPr>
          <p:nvPr/>
        </p:nvSpPr>
        <p:spPr bwMode="auto">
          <a:xfrm>
            <a:off x="5846560" y="5239141"/>
            <a:ext cx="228600" cy="182563"/>
          </a:xfrm>
          <a:prstGeom prst="rect">
            <a:avLst/>
          </a:prstGeom>
          <a:noFill/>
          <a:ln w="12700">
            <a:noFill/>
            <a:miter lim="800000"/>
            <a:headEnd/>
            <a:tailEnd/>
          </a:ln>
        </p:spPr>
        <p:txBody>
          <a:bodyPr lIns="0" tIns="0" rIns="0" bIns="0">
            <a:spAutoFit/>
          </a:bodyPr>
          <a:lstStyle/>
          <a:p>
            <a:pPr algn="r" eaLnBrk="0" hangingPunct="0"/>
            <a:r>
              <a:rPr lang="en-US" sz="1200"/>
              <a:t>11</a:t>
            </a:r>
          </a:p>
        </p:txBody>
      </p:sp>
      <p:sp>
        <p:nvSpPr>
          <p:cNvPr id="37963" name="Rectangle 67"/>
          <p:cNvSpPr>
            <a:spLocks noChangeArrowheads="1"/>
          </p:cNvSpPr>
          <p:nvPr/>
        </p:nvSpPr>
        <p:spPr bwMode="auto">
          <a:xfrm>
            <a:off x="3584373" y="5523304"/>
            <a:ext cx="2949575" cy="304801"/>
          </a:xfrm>
          <a:prstGeom prst="rect">
            <a:avLst/>
          </a:prstGeom>
          <a:noFill/>
          <a:ln w="12700">
            <a:noFill/>
            <a:miter lim="800000"/>
            <a:headEnd/>
            <a:tailEnd/>
          </a:ln>
        </p:spPr>
        <p:txBody>
          <a:bodyPr wrap="none">
            <a:spAutoFit/>
          </a:bodyPr>
          <a:lstStyle/>
          <a:p>
            <a:pPr algn="ctr" eaLnBrk="0" hangingPunct="0"/>
            <a:r>
              <a:rPr lang="en-US" sz="1400" b="1"/>
              <a:t>Quantity (millions of kg per year)</a:t>
            </a:r>
          </a:p>
        </p:txBody>
      </p:sp>
      <p:sp>
        <p:nvSpPr>
          <p:cNvPr id="37964" name="Rectangle 68"/>
          <p:cNvSpPr>
            <a:spLocks noChangeArrowheads="1"/>
          </p:cNvSpPr>
          <p:nvPr/>
        </p:nvSpPr>
        <p:spPr bwMode="auto">
          <a:xfrm rot="16200000">
            <a:off x="1471408" y="3589724"/>
            <a:ext cx="1465267" cy="304800"/>
          </a:xfrm>
          <a:prstGeom prst="rect">
            <a:avLst/>
          </a:prstGeom>
          <a:noFill/>
          <a:ln w="12700">
            <a:noFill/>
            <a:miter lim="800000"/>
            <a:headEnd/>
            <a:tailEnd/>
          </a:ln>
        </p:spPr>
        <p:txBody>
          <a:bodyPr wrap="none">
            <a:spAutoFit/>
          </a:bodyPr>
          <a:lstStyle/>
          <a:p>
            <a:pPr algn="ctr" eaLnBrk="0" hangingPunct="0"/>
            <a:r>
              <a:rPr lang="en-US" sz="1400" b="1"/>
              <a:t>Price ($ per kg)</a:t>
            </a:r>
          </a:p>
        </p:txBody>
      </p:sp>
      <p:sp>
        <p:nvSpPr>
          <p:cNvPr id="37965" name="Text Box 69"/>
          <p:cNvSpPr txBox="1">
            <a:spLocks noChangeArrowheads="1"/>
          </p:cNvSpPr>
          <p:nvPr/>
        </p:nvSpPr>
        <p:spPr bwMode="auto">
          <a:xfrm>
            <a:off x="3366885" y="2041907"/>
            <a:ext cx="2722563" cy="244476"/>
          </a:xfrm>
          <a:prstGeom prst="rect">
            <a:avLst/>
          </a:prstGeom>
          <a:noFill/>
          <a:ln w="12700">
            <a:noFill/>
            <a:miter lim="800000"/>
            <a:headEnd/>
            <a:tailEnd/>
          </a:ln>
        </p:spPr>
        <p:txBody>
          <a:bodyPr wrap="none" lIns="0" tIns="0" rIns="0" bIns="0">
            <a:spAutoFit/>
          </a:bodyPr>
          <a:lstStyle/>
          <a:p>
            <a:pPr algn="ctr" eaLnBrk="0" hangingPunct="0"/>
            <a:r>
              <a:rPr lang="en-US" sz="1600" b="1"/>
              <a:t>The Impact of an Excise Tax</a:t>
            </a:r>
          </a:p>
        </p:txBody>
      </p:sp>
      <p:sp>
        <p:nvSpPr>
          <p:cNvPr id="37966" name="Line 70"/>
          <p:cNvSpPr>
            <a:spLocks noChangeShapeType="1"/>
          </p:cNvSpPr>
          <p:nvPr/>
        </p:nvSpPr>
        <p:spPr bwMode="auto">
          <a:xfrm>
            <a:off x="6737148" y="5089915"/>
            <a:ext cx="0" cy="76200"/>
          </a:xfrm>
          <a:prstGeom prst="line">
            <a:avLst/>
          </a:prstGeom>
          <a:noFill/>
          <a:ln w="12700">
            <a:solidFill>
              <a:schemeClr val="tx1"/>
            </a:solidFill>
            <a:round/>
            <a:headEnd/>
            <a:tailEnd/>
          </a:ln>
        </p:spPr>
        <p:txBody>
          <a:bodyPr/>
          <a:lstStyle/>
          <a:p>
            <a:endParaRPr lang="en-CA"/>
          </a:p>
        </p:txBody>
      </p:sp>
      <p:sp>
        <p:nvSpPr>
          <p:cNvPr id="37967" name="Text Box 71"/>
          <p:cNvSpPr txBox="1">
            <a:spLocks noChangeArrowheads="1"/>
          </p:cNvSpPr>
          <p:nvPr/>
        </p:nvSpPr>
        <p:spPr bwMode="auto">
          <a:xfrm>
            <a:off x="2609648" y="3010285"/>
            <a:ext cx="304800" cy="182563"/>
          </a:xfrm>
          <a:prstGeom prst="rect">
            <a:avLst/>
          </a:prstGeom>
          <a:noFill/>
          <a:ln w="12700">
            <a:noFill/>
            <a:miter lim="800000"/>
            <a:headEnd/>
            <a:tailEnd/>
          </a:ln>
        </p:spPr>
        <p:txBody>
          <a:bodyPr lIns="0" tIns="0" rIns="0" bIns="0">
            <a:spAutoFit/>
          </a:bodyPr>
          <a:lstStyle/>
          <a:p>
            <a:pPr algn="r" eaLnBrk="0" hangingPunct="0"/>
            <a:r>
              <a:rPr lang="en-US" sz="1200"/>
              <a:t>4.00</a:t>
            </a:r>
          </a:p>
        </p:txBody>
      </p:sp>
      <p:sp>
        <p:nvSpPr>
          <p:cNvPr id="37968" name="Line 72"/>
          <p:cNvSpPr>
            <a:spLocks noChangeShapeType="1"/>
          </p:cNvSpPr>
          <p:nvPr/>
        </p:nvSpPr>
        <p:spPr bwMode="auto">
          <a:xfrm>
            <a:off x="3003348" y="2727709"/>
            <a:ext cx="76200" cy="0"/>
          </a:xfrm>
          <a:prstGeom prst="line">
            <a:avLst/>
          </a:prstGeom>
          <a:noFill/>
          <a:ln w="12700">
            <a:solidFill>
              <a:schemeClr val="tx1"/>
            </a:solidFill>
            <a:round/>
            <a:headEnd/>
            <a:tailEnd/>
          </a:ln>
        </p:spPr>
        <p:txBody>
          <a:bodyPr/>
          <a:lstStyle/>
          <a:p>
            <a:endParaRPr lang="en-CA"/>
          </a:p>
        </p:txBody>
      </p:sp>
      <p:sp>
        <p:nvSpPr>
          <p:cNvPr id="37969" name="Text Box 73"/>
          <p:cNvSpPr txBox="1">
            <a:spLocks noChangeArrowheads="1"/>
          </p:cNvSpPr>
          <p:nvPr/>
        </p:nvSpPr>
        <p:spPr bwMode="auto">
          <a:xfrm>
            <a:off x="5394123" y="3659574"/>
            <a:ext cx="76200" cy="182563"/>
          </a:xfrm>
          <a:prstGeom prst="rect">
            <a:avLst/>
          </a:prstGeom>
          <a:noFill/>
          <a:ln w="12700">
            <a:noFill/>
            <a:miter lim="800000"/>
            <a:headEnd/>
            <a:tailEnd/>
          </a:ln>
        </p:spPr>
        <p:txBody>
          <a:bodyPr lIns="0" tIns="0" rIns="0" bIns="0">
            <a:spAutoFit/>
          </a:bodyPr>
          <a:lstStyle/>
          <a:p>
            <a:pPr algn="r" eaLnBrk="0" hangingPunct="0"/>
            <a:r>
              <a:rPr lang="en-US" sz="1200" b="1"/>
              <a:t>c</a:t>
            </a:r>
            <a:endParaRPr lang="en-US" sz="1200" b="1" baseline="-25000"/>
          </a:p>
        </p:txBody>
      </p:sp>
      <p:sp>
        <p:nvSpPr>
          <p:cNvPr id="37901" name="Line 84"/>
          <p:cNvSpPr>
            <a:spLocks noChangeShapeType="1"/>
          </p:cNvSpPr>
          <p:nvPr/>
        </p:nvSpPr>
        <p:spPr bwMode="auto">
          <a:xfrm>
            <a:off x="2930634" y="5154197"/>
            <a:ext cx="3790950" cy="0"/>
          </a:xfrm>
          <a:prstGeom prst="line">
            <a:avLst/>
          </a:prstGeom>
          <a:noFill/>
          <a:ln w="12700">
            <a:solidFill>
              <a:schemeClr val="tx1"/>
            </a:solidFill>
            <a:round/>
            <a:headEnd/>
            <a:tailEnd/>
          </a:ln>
        </p:spPr>
        <p:txBody>
          <a:bodyPr/>
          <a:lstStyle/>
          <a:p>
            <a:endParaRPr lang="en-CA"/>
          </a:p>
        </p:txBody>
      </p:sp>
      <p:sp>
        <p:nvSpPr>
          <p:cNvPr id="37903" name="Text Box 86"/>
          <p:cNvSpPr txBox="1">
            <a:spLocks noChangeArrowheads="1"/>
          </p:cNvSpPr>
          <p:nvPr/>
        </p:nvSpPr>
        <p:spPr bwMode="auto">
          <a:xfrm flipH="1">
            <a:off x="4560688" y="2930887"/>
            <a:ext cx="996951" cy="184150"/>
          </a:xfrm>
          <a:prstGeom prst="rect">
            <a:avLst/>
          </a:prstGeom>
          <a:noFill/>
          <a:ln w="12700">
            <a:noFill/>
            <a:miter lim="800000"/>
            <a:headEnd/>
            <a:tailEnd/>
          </a:ln>
        </p:spPr>
        <p:txBody>
          <a:bodyPr wrap="square" lIns="0" tIns="0" rIns="0" bIns="0">
            <a:spAutoFit/>
          </a:bodyPr>
          <a:lstStyle/>
          <a:p>
            <a:pPr algn="r" eaLnBrk="0" hangingPunct="0"/>
            <a:r>
              <a:rPr lang="en-US" sz="1200" b="1"/>
              <a:t>b</a:t>
            </a:r>
            <a:endParaRPr lang="en-US" sz="1200" b="1" baseline="-25000"/>
          </a:p>
        </p:txBody>
      </p:sp>
      <p:grpSp>
        <p:nvGrpSpPr>
          <p:cNvPr id="7" name="Group 87"/>
          <p:cNvGrpSpPr>
            <a:grpSpLocks/>
          </p:cNvGrpSpPr>
          <p:nvPr/>
        </p:nvGrpSpPr>
        <p:grpSpPr bwMode="auto">
          <a:xfrm>
            <a:off x="5487789" y="3222987"/>
            <a:ext cx="228600" cy="360363"/>
            <a:chOff x="4043" y="1832"/>
            <a:chExt cx="144" cy="227"/>
          </a:xfrm>
        </p:grpSpPr>
        <p:sp>
          <p:nvSpPr>
            <p:cNvPr id="37905" name="Line 88"/>
            <p:cNvSpPr>
              <a:spLocks noChangeShapeType="1"/>
            </p:cNvSpPr>
            <p:nvPr/>
          </p:nvSpPr>
          <p:spPr bwMode="auto">
            <a:xfrm flipH="1" flipV="1">
              <a:off x="4053" y="1832"/>
              <a:ext cx="0" cy="227"/>
            </a:xfrm>
            <a:prstGeom prst="line">
              <a:avLst/>
            </a:prstGeom>
            <a:noFill/>
            <a:ln w="12700">
              <a:solidFill>
                <a:schemeClr val="tx1"/>
              </a:solidFill>
              <a:round/>
              <a:headEnd/>
              <a:tailEnd type="triangle" w="med" len="med"/>
            </a:ln>
          </p:spPr>
          <p:txBody>
            <a:bodyPr/>
            <a:lstStyle/>
            <a:p>
              <a:endParaRPr lang="en-CA"/>
            </a:p>
          </p:txBody>
        </p:sp>
        <p:sp>
          <p:nvSpPr>
            <p:cNvPr id="37906" name="Text Box 89"/>
            <p:cNvSpPr txBox="1">
              <a:spLocks noChangeArrowheads="1"/>
            </p:cNvSpPr>
            <p:nvPr/>
          </p:nvSpPr>
          <p:spPr bwMode="auto">
            <a:xfrm>
              <a:off x="4043" y="1892"/>
              <a:ext cx="144" cy="115"/>
            </a:xfrm>
            <a:prstGeom prst="rect">
              <a:avLst/>
            </a:prstGeom>
            <a:noFill/>
            <a:ln w="12700">
              <a:noFill/>
              <a:miter lim="800000"/>
              <a:headEnd/>
              <a:tailEnd/>
            </a:ln>
          </p:spPr>
          <p:txBody>
            <a:bodyPr lIns="0" tIns="0" rIns="0" bIns="0">
              <a:spAutoFit/>
            </a:bodyPr>
            <a:lstStyle/>
            <a:p>
              <a:pPr algn="r" eaLnBrk="0" hangingPunct="0"/>
              <a:r>
                <a:rPr lang="en-US" sz="1200" b="1"/>
                <a:t>$1</a:t>
              </a:r>
              <a:endParaRPr lang="en-US" sz="1200" b="1" baseline="-25000"/>
            </a:p>
          </p:txBody>
        </p:sp>
      </p:grpSp>
      <p:sp>
        <p:nvSpPr>
          <p:cNvPr id="90" name="Footer Placeholder 3"/>
          <p:cNvSpPr>
            <a:spLocks noGrp="1"/>
          </p:cNvSpPr>
          <p:nvPr>
            <p:ph type="ftr" sz="quarter" idx="11"/>
          </p:nvPr>
        </p:nvSpPr>
        <p:spPr>
          <a:xfrm>
            <a:off x="3028950" y="6356352"/>
            <a:ext cx="3086100" cy="365125"/>
          </a:xfrm>
        </p:spPr>
        <p:txBody>
          <a:bodyPr/>
          <a:lstStyle/>
          <a:p>
            <a:r>
              <a:rPr lang="en-US"/>
              <a:t>© 2015 by McGraw-Hill Ryerson Ltd.</a:t>
            </a:r>
          </a:p>
        </p:txBody>
      </p:sp>
      <p:sp>
        <p:nvSpPr>
          <p:cNvPr id="91" name="Slide Number Placeholder 4"/>
          <p:cNvSpPr>
            <a:spLocks noGrp="1"/>
          </p:cNvSpPr>
          <p:nvPr>
            <p:ph type="sldNum" sz="quarter" idx="12"/>
          </p:nvPr>
        </p:nvSpPr>
        <p:spPr>
          <a:xfrm>
            <a:off x="6457950" y="6356352"/>
            <a:ext cx="2057400" cy="365125"/>
          </a:xfrm>
        </p:spPr>
        <p:txBody>
          <a:bodyPr/>
          <a:lstStyle/>
          <a:p>
            <a:fld id="{3A2A0A56-89D6-4475-A3EB-D9A8A299F2E2}" type="slidenum">
              <a:rPr lang="en-CA" smtClean="0"/>
              <a:t>33</a:t>
            </a:fld>
            <a:endParaRPr lang="en-CA"/>
          </a:p>
        </p:txBody>
      </p:sp>
      <p:sp>
        <p:nvSpPr>
          <p:cNvPr id="101" name="Text Box 71"/>
          <p:cNvSpPr txBox="1">
            <a:spLocks noChangeArrowheads="1"/>
          </p:cNvSpPr>
          <p:nvPr/>
        </p:nvSpPr>
        <p:spPr bwMode="auto">
          <a:xfrm>
            <a:off x="2609640" y="2556784"/>
            <a:ext cx="304800" cy="184666"/>
          </a:xfrm>
          <a:prstGeom prst="rect">
            <a:avLst/>
          </a:prstGeom>
          <a:noFill/>
          <a:ln w="12700">
            <a:noFill/>
            <a:miter lim="800000"/>
            <a:headEnd/>
            <a:tailEnd/>
          </a:ln>
        </p:spPr>
        <p:txBody>
          <a:bodyPr lIns="0" tIns="0" rIns="0" bIns="0">
            <a:spAutoFit/>
          </a:bodyPr>
          <a:lstStyle/>
          <a:p>
            <a:pPr algn="r" eaLnBrk="0" hangingPunct="0"/>
            <a:r>
              <a:rPr lang="en-US" sz="1200"/>
              <a:t>5.00</a:t>
            </a:r>
          </a:p>
        </p:txBody>
      </p:sp>
      <p:sp>
        <p:nvSpPr>
          <p:cNvPr id="103" name="AutoShape 29"/>
          <p:cNvSpPr>
            <a:spLocks noChangeArrowheads="1"/>
          </p:cNvSpPr>
          <p:nvPr/>
        </p:nvSpPr>
        <p:spPr bwMode="auto">
          <a:xfrm>
            <a:off x="5456035" y="3145822"/>
            <a:ext cx="76200" cy="76200"/>
          </a:xfrm>
          <a:prstGeom prst="flowChartConnector">
            <a:avLst/>
          </a:prstGeom>
          <a:solidFill>
            <a:srgbClr val="FF3300"/>
          </a:solidFill>
          <a:ln w="12700">
            <a:noFill/>
            <a:round/>
            <a:headEnd/>
            <a:tailEnd/>
          </a:ln>
        </p:spPr>
        <p:txBody>
          <a:bodyPr wrap="none" anchor="ctr"/>
          <a:lstStyle/>
          <a:p>
            <a:endParaRPr lang="en-US"/>
          </a:p>
        </p:txBody>
      </p:sp>
      <p:sp>
        <p:nvSpPr>
          <p:cNvPr id="5" name="Isosceles Triangle 4"/>
          <p:cNvSpPr/>
          <p:nvPr/>
        </p:nvSpPr>
        <p:spPr>
          <a:xfrm rot="5400000">
            <a:off x="4989439" y="3419243"/>
            <a:ext cx="474950" cy="469356"/>
          </a:xfrm>
          <a:prstGeom prst="triangle">
            <a:avLst/>
          </a:prstGeom>
          <a:solidFill>
            <a:schemeClr val="accent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0" name="Text Box 73"/>
          <p:cNvSpPr txBox="1">
            <a:spLocks noChangeArrowheads="1"/>
          </p:cNvSpPr>
          <p:nvPr/>
        </p:nvSpPr>
        <p:spPr bwMode="auto">
          <a:xfrm>
            <a:off x="5109317" y="3543667"/>
            <a:ext cx="76200" cy="184666"/>
          </a:xfrm>
          <a:prstGeom prst="rect">
            <a:avLst/>
          </a:prstGeom>
          <a:noFill/>
          <a:ln w="12700">
            <a:noFill/>
            <a:miter lim="800000"/>
            <a:headEnd/>
            <a:tailEnd/>
          </a:ln>
        </p:spPr>
        <p:txBody>
          <a:bodyPr lIns="0" tIns="0" rIns="0" bIns="0">
            <a:spAutoFit/>
          </a:bodyPr>
          <a:lstStyle/>
          <a:p>
            <a:pPr algn="r" eaLnBrk="0" hangingPunct="0"/>
            <a:r>
              <a:rPr lang="en-US" sz="1200" b="1"/>
              <a:t>C</a:t>
            </a:r>
            <a:endParaRPr lang="en-US" sz="1200" b="1" baseline="-25000"/>
          </a:p>
        </p:txBody>
      </p:sp>
      <p:sp>
        <p:nvSpPr>
          <p:cNvPr id="102" name="AutoShape 29"/>
          <p:cNvSpPr>
            <a:spLocks noChangeArrowheads="1"/>
          </p:cNvSpPr>
          <p:nvPr/>
        </p:nvSpPr>
        <p:spPr bwMode="auto">
          <a:xfrm>
            <a:off x="4963661" y="3842751"/>
            <a:ext cx="76200" cy="76200"/>
          </a:xfrm>
          <a:prstGeom prst="flowChartConnector">
            <a:avLst/>
          </a:prstGeom>
          <a:solidFill>
            <a:srgbClr val="FF3300"/>
          </a:solidFill>
          <a:ln w="12700">
            <a:noFill/>
            <a:round/>
            <a:headEnd/>
            <a:tailEnd/>
          </a:ln>
        </p:spPr>
        <p:txBody>
          <a:bodyPr wrap="none" anchor="ctr"/>
          <a:lstStyle/>
          <a:p>
            <a:endParaRPr lang="en-US"/>
          </a:p>
        </p:txBody>
      </p:sp>
      <p:sp>
        <p:nvSpPr>
          <p:cNvPr id="96339" name="AutoShape 83"/>
          <p:cNvSpPr>
            <a:spLocks noChangeArrowheads="1"/>
          </p:cNvSpPr>
          <p:nvPr/>
        </p:nvSpPr>
        <p:spPr bwMode="auto">
          <a:xfrm flipV="1">
            <a:off x="4968612" y="3385098"/>
            <a:ext cx="75600" cy="75600"/>
          </a:xfrm>
          <a:prstGeom prst="flowChartConnector">
            <a:avLst/>
          </a:prstGeom>
          <a:solidFill>
            <a:srgbClr val="FF3300"/>
          </a:solidFill>
          <a:ln w="12700">
            <a:noFill/>
            <a:round/>
            <a:headEnd/>
            <a:tailEnd/>
          </a:ln>
        </p:spPr>
        <p:txBody>
          <a:bodyPr wrap="none" anchor="ctr"/>
          <a:lstStyle/>
          <a:p>
            <a:endParaRPr lang="en-US"/>
          </a:p>
        </p:txBody>
      </p:sp>
    </p:spTree>
    <p:extLst>
      <p:ext uri="{BB962C8B-B14F-4D97-AF65-F5344CB8AC3E}">
        <p14:creationId xmlns:p14="http://schemas.microsoft.com/office/powerpoint/2010/main" val="72489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924"/>
                                        </p:tgtEl>
                                        <p:attrNameLst>
                                          <p:attrName>style.visibility</p:attrName>
                                        </p:attrNameLst>
                                      </p:cBhvr>
                                      <p:to>
                                        <p:strVal val="visible"/>
                                      </p:to>
                                    </p:set>
                                    <p:animEffect transition="in" filter="fade">
                                      <p:cBhvr>
                                        <p:cTn id="7" dur="1000"/>
                                        <p:tgtEl>
                                          <p:spTgt spid="37924"/>
                                        </p:tgtEl>
                                      </p:cBhvr>
                                    </p:animEffect>
                                    <p:anim calcmode="lin" valueType="num">
                                      <p:cBhvr>
                                        <p:cTn id="8" dur="1000" fill="hold"/>
                                        <p:tgtEl>
                                          <p:spTgt spid="37924"/>
                                        </p:tgtEl>
                                        <p:attrNameLst>
                                          <p:attrName>ppt_x</p:attrName>
                                        </p:attrNameLst>
                                      </p:cBhvr>
                                      <p:tavLst>
                                        <p:tav tm="0">
                                          <p:val>
                                            <p:strVal val="#ppt_x"/>
                                          </p:val>
                                        </p:tav>
                                        <p:tav tm="100000">
                                          <p:val>
                                            <p:strVal val="#ppt_x"/>
                                          </p:val>
                                        </p:tav>
                                      </p:tavLst>
                                    </p:anim>
                                    <p:anim calcmode="lin" valueType="num">
                                      <p:cBhvr>
                                        <p:cTn id="9" dur="1000" fill="hold"/>
                                        <p:tgtEl>
                                          <p:spTgt spid="3792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37896"/>
                                        </p:tgtEl>
                                        <p:attrNameLst>
                                          <p:attrName>style.visibility</p:attrName>
                                        </p:attrNameLst>
                                      </p:cBhvr>
                                      <p:to>
                                        <p:strVal val="visible"/>
                                      </p:to>
                                    </p:set>
                                    <p:animEffect transition="in" filter="wipe(down)">
                                      <p:cBhvr>
                                        <p:cTn id="13" dur="500"/>
                                        <p:tgtEl>
                                          <p:spTgt spid="37896"/>
                                        </p:tgtEl>
                                      </p:cBhvr>
                                    </p:animEffect>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7977"/>
                                        </p:tgtEl>
                                        <p:attrNameLst>
                                          <p:attrName>style.visibility</p:attrName>
                                        </p:attrNameLst>
                                      </p:cBhvr>
                                      <p:to>
                                        <p:strVal val="visible"/>
                                      </p:to>
                                    </p:set>
                                    <p:animEffect transition="in" filter="fade">
                                      <p:cBhvr>
                                        <p:cTn id="17" dur="1000"/>
                                        <p:tgtEl>
                                          <p:spTgt spid="37977"/>
                                        </p:tgtEl>
                                      </p:cBhvr>
                                    </p:animEffect>
                                    <p:anim calcmode="lin" valueType="num">
                                      <p:cBhvr>
                                        <p:cTn id="18" dur="1000" fill="hold"/>
                                        <p:tgtEl>
                                          <p:spTgt spid="37977"/>
                                        </p:tgtEl>
                                        <p:attrNameLst>
                                          <p:attrName>ppt_x</p:attrName>
                                        </p:attrNameLst>
                                      </p:cBhvr>
                                      <p:tavLst>
                                        <p:tav tm="0">
                                          <p:val>
                                            <p:strVal val="#ppt_x"/>
                                          </p:val>
                                        </p:tav>
                                        <p:tav tm="100000">
                                          <p:val>
                                            <p:strVal val="#ppt_x"/>
                                          </p:val>
                                        </p:tav>
                                      </p:tavLst>
                                    </p:anim>
                                    <p:anim calcmode="lin" valueType="num">
                                      <p:cBhvr>
                                        <p:cTn id="19" dur="1000" fill="hold"/>
                                        <p:tgtEl>
                                          <p:spTgt spid="37977"/>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4"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childTnLst>
                          </p:cTn>
                        </p:par>
                        <p:par>
                          <p:cTn id="24" fill="hold">
                            <p:stCondLst>
                              <p:cond delay="3000"/>
                            </p:stCondLst>
                            <p:childTnLst>
                              <p:par>
                                <p:cTn id="25" presetID="22" presetClass="entr" presetSubtype="4" fill="hold" grpId="0" nodeType="afterEffect">
                                  <p:stCondLst>
                                    <p:cond delay="0"/>
                                  </p:stCondLst>
                                  <p:childTnLst>
                                    <p:set>
                                      <p:cBhvr>
                                        <p:cTn id="26" dur="1" fill="hold">
                                          <p:stCondLst>
                                            <p:cond delay="0"/>
                                          </p:stCondLst>
                                        </p:cTn>
                                        <p:tgtEl>
                                          <p:spTgt spid="37897"/>
                                        </p:tgtEl>
                                        <p:attrNameLst>
                                          <p:attrName>style.visibility</p:attrName>
                                        </p:attrNameLst>
                                      </p:cBhvr>
                                      <p:to>
                                        <p:strVal val="visible"/>
                                      </p:to>
                                    </p:set>
                                    <p:animEffect transition="in" filter="wipe(down)">
                                      <p:cBhvr>
                                        <p:cTn id="27" dur="500"/>
                                        <p:tgtEl>
                                          <p:spTgt spid="37897"/>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37923"/>
                                        </p:tgtEl>
                                        <p:attrNameLst>
                                          <p:attrName>style.visibility</p:attrName>
                                        </p:attrNameLst>
                                      </p:cBhvr>
                                      <p:to>
                                        <p:strVal val="visible"/>
                                      </p:to>
                                    </p:set>
                                    <p:animEffect transition="in" filter="fade">
                                      <p:cBhvr>
                                        <p:cTn id="31" dur="1000"/>
                                        <p:tgtEl>
                                          <p:spTgt spid="37923"/>
                                        </p:tgtEl>
                                      </p:cBhvr>
                                    </p:animEffect>
                                    <p:anim calcmode="lin" valueType="num">
                                      <p:cBhvr>
                                        <p:cTn id="32" dur="1000" fill="hold"/>
                                        <p:tgtEl>
                                          <p:spTgt spid="37923"/>
                                        </p:tgtEl>
                                        <p:attrNameLst>
                                          <p:attrName>ppt_x</p:attrName>
                                        </p:attrNameLst>
                                      </p:cBhvr>
                                      <p:tavLst>
                                        <p:tav tm="0">
                                          <p:val>
                                            <p:strVal val="#ppt_x"/>
                                          </p:val>
                                        </p:tav>
                                        <p:tav tm="100000">
                                          <p:val>
                                            <p:strVal val="#ppt_x"/>
                                          </p:val>
                                        </p:tav>
                                      </p:tavLst>
                                    </p:anim>
                                    <p:anim calcmode="lin" valueType="num">
                                      <p:cBhvr>
                                        <p:cTn id="33" dur="1000" fill="hold"/>
                                        <p:tgtEl>
                                          <p:spTgt spid="37923"/>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4" fill="hold" grpId="0" nodeType="afterEffect">
                                  <p:stCondLst>
                                    <p:cond delay="0"/>
                                  </p:stCondLst>
                                  <p:childTnLst>
                                    <p:set>
                                      <p:cBhvr>
                                        <p:cTn id="36" dur="1" fill="hold">
                                          <p:stCondLst>
                                            <p:cond delay="0"/>
                                          </p:stCondLst>
                                        </p:cTn>
                                        <p:tgtEl>
                                          <p:spTgt spid="37925"/>
                                        </p:tgtEl>
                                        <p:attrNameLst>
                                          <p:attrName>style.visibility</p:attrName>
                                        </p:attrNameLst>
                                      </p:cBhvr>
                                      <p:to>
                                        <p:strVal val="visible"/>
                                      </p:to>
                                    </p:set>
                                    <p:animEffect transition="in" filter="wipe(down)">
                                      <p:cBhvr>
                                        <p:cTn id="37" dur="500"/>
                                        <p:tgtEl>
                                          <p:spTgt spid="37925"/>
                                        </p:tgtEl>
                                      </p:cBhvr>
                                    </p:animEffect>
                                  </p:childTnLst>
                                </p:cTn>
                              </p:par>
                            </p:childTnLst>
                          </p:cTn>
                        </p:par>
                        <p:par>
                          <p:cTn id="38" fill="hold">
                            <p:stCondLst>
                              <p:cond delay="5000"/>
                            </p:stCondLst>
                            <p:childTnLst>
                              <p:par>
                                <p:cTn id="39" presetID="22" presetClass="entr" presetSubtype="4" fill="hold" grpId="0" nodeType="afterEffect">
                                  <p:stCondLst>
                                    <p:cond delay="0"/>
                                  </p:stCondLst>
                                  <p:childTnLst>
                                    <p:set>
                                      <p:cBhvr>
                                        <p:cTn id="40" dur="1" fill="hold">
                                          <p:stCondLst>
                                            <p:cond delay="0"/>
                                          </p:stCondLst>
                                        </p:cTn>
                                        <p:tgtEl>
                                          <p:spTgt spid="37926"/>
                                        </p:tgtEl>
                                        <p:attrNameLst>
                                          <p:attrName>style.visibility</p:attrName>
                                        </p:attrNameLst>
                                      </p:cBhvr>
                                      <p:to>
                                        <p:strVal val="visible"/>
                                      </p:to>
                                    </p:set>
                                    <p:animEffect transition="in" filter="wipe(down)">
                                      <p:cBhvr>
                                        <p:cTn id="41" dur="500"/>
                                        <p:tgtEl>
                                          <p:spTgt spid="37926"/>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37927"/>
                                        </p:tgtEl>
                                        <p:attrNameLst>
                                          <p:attrName>style.visibility</p:attrName>
                                        </p:attrNameLst>
                                      </p:cBhvr>
                                      <p:to>
                                        <p:strVal val="visible"/>
                                      </p:to>
                                    </p:set>
                                    <p:animEffect transition="in" filter="wipe(down)">
                                      <p:cBhvr>
                                        <p:cTn id="45" dur="500"/>
                                        <p:tgtEl>
                                          <p:spTgt spid="37927"/>
                                        </p:tgtEl>
                                      </p:cBhvr>
                                    </p:animEffect>
                                  </p:childTnLst>
                                </p:cTn>
                              </p:par>
                            </p:childTnLst>
                          </p:cTn>
                        </p:par>
                        <p:par>
                          <p:cTn id="46" fill="hold">
                            <p:stCondLst>
                              <p:cond delay="6500"/>
                            </p:stCondLst>
                            <p:childTnLst>
                              <p:par>
                                <p:cTn id="47" presetID="22" presetClass="entr" presetSubtype="4" fill="hold" grpId="0" nodeType="afterEffect">
                                  <p:stCondLst>
                                    <p:cond delay="0"/>
                                  </p:stCondLst>
                                  <p:childTnLst>
                                    <p:set>
                                      <p:cBhvr>
                                        <p:cTn id="48" dur="1" fill="hold">
                                          <p:stCondLst>
                                            <p:cond delay="0"/>
                                          </p:stCondLst>
                                        </p:cTn>
                                        <p:tgtEl>
                                          <p:spTgt spid="37978"/>
                                        </p:tgtEl>
                                        <p:attrNameLst>
                                          <p:attrName>style.visibility</p:attrName>
                                        </p:attrNameLst>
                                      </p:cBhvr>
                                      <p:to>
                                        <p:strVal val="visible"/>
                                      </p:to>
                                    </p:set>
                                    <p:animEffect transition="in" filter="wipe(down)">
                                      <p:cBhvr>
                                        <p:cTn id="49" dur="500"/>
                                        <p:tgtEl>
                                          <p:spTgt spid="37978"/>
                                        </p:tgtEl>
                                      </p:cBhvr>
                                    </p:animEffect>
                                  </p:childTnLst>
                                </p:cTn>
                              </p:par>
                            </p:childTnLst>
                          </p:cTn>
                        </p:par>
                        <p:par>
                          <p:cTn id="50" fill="hold">
                            <p:stCondLst>
                              <p:cond delay="7000"/>
                            </p:stCondLst>
                            <p:childTnLst>
                              <p:par>
                                <p:cTn id="51" presetID="1" presetClass="entr" presetSubtype="0" fill="hold" grpId="0" nodeType="afterEffect">
                                  <p:stCondLst>
                                    <p:cond delay="0"/>
                                  </p:stCondLst>
                                  <p:childTnLst>
                                    <p:set>
                                      <p:cBhvr>
                                        <p:cTn id="52" dur="1" fill="hold">
                                          <p:stCondLst>
                                            <p:cond delay="0"/>
                                          </p:stCondLst>
                                        </p:cTn>
                                        <p:tgtEl>
                                          <p:spTgt spid="96339"/>
                                        </p:tgtEl>
                                        <p:attrNameLst>
                                          <p:attrName>style.visibility</p:attrName>
                                        </p:attrNameLst>
                                      </p:cBhvr>
                                      <p:to>
                                        <p:strVal val="visible"/>
                                      </p:to>
                                    </p:set>
                                  </p:childTnLst>
                                </p:cTn>
                              </p:par>
                            </p:childTnLst>
                          </p:cTn>
                        </p:par>
                        <p:par>
                          <p:cTn id="53" fill="hold">
                            <p:stCondLst>
                              <p:cond delay="7000"/>
                            </p:stCondLst>
                            <p:childTnLst>
                              <p:par>
                                <p:cTn id="54" presetID="22" presetClass="entr" presetSubtype="4" fill="hold" grpId="0" nodeType="afterEffect">
                                  <p:stCondLst>
                                    <p:cond delay="0"/>
                                  </p:stCondLst>
                                  <p:childTnLst>
                                    <p:set>
                                      <p:cBhvr>
                                        <p:cTn id="55" dur="1" fill="hold">
                                          <p:stCondLst>
                                            <p:cond delay="0"/>
                                          </p:stCondLst>
                                        </p:cTn>
                                        <p:tgtEl>
                                          <p:spTgt spid="37969"/>
                                        </p:tgtEl>
                                        <p:attrNameLst>
                                          <p:attrName>style.visibility</p:attrName>
                                        </p:attrNameLst>
                                      </p:cBhvr>
                                      <p:to>
                                        <p:strVal val="visible"/>
                                      </p:to>
                                    </p:set>
                                    <p:animEffect transition="in" filter="wipe(down)">
                                      <p:cBhvr>
                                        <p:cTn id="56" dur="500"/>
                                        <p:tgtEl>
                                          <p:spTgt spid="37969"/>
                                        </p:tgtEl>
                                      </p:cBhvr>
                                    </p:animEffect>
                                  </p:childTnLst>
                                </p:cTn>
                              </p:par>
                            </p:childTnLst>
                          </p:cTn>
                        </p:par>
                        <p:par>
                          <p:cTn id="57" fill="hold">
                            <p:stCondLst>
                              <p:cond delay="7500"/>
                            </p:stCondLst>
                            <p:childTnLst>
                              <p:par>
                                <p:cTn id="58" presetID="22" presetClass="entr" presetSubtype="4" fill="hold" grpId="0" nodeType="afterEffect">
                                  <p:stCondLst>
                                    <p:cond delay="0"/>
                                  </p:stCondLst>
                                  <p:childTnLst>
                                    <p:set>
                                      <p:cBhvr>
                                        <p:cTn id="59" dur="1" fill="hold">
                                          <p:stCondLst>
                                            <p:cond delay="0"/>
                                          </p:stCondLst>
                                        </p:cTn>
                                        <p:tgtEl>
                                          <p:spTgt spid="37903"/>
                                        </p:tgtEl>
                                        <p:attrNameLst>
                                          <p:attrName>style.visibility</p:attrName>
                                        </p:attrNameLst>
                                      </p:cBhvr>
                                      <p:to>
                                        <p:strVal val="visible"/>
                                      </p:to>
                                    </p:set>
                                    <p:animEffect transition="in" filter="wipe(down)">
                                      <p:cBhvr>
                                        <p:cTn id="60" dur="500"/>
                                        <p:tgtEl>
                                          <p:spTgt spid="37903"/>
                                        </p:tgtEl>
                                      </p:cBhvr>
                                    </p:animEffect>
                                  </p:childTnLst>
                                </p:cTn>
                              </p:par>
                            </p:childTnLst>
                          </p:cTn>
                        </p:par>
                        <p:par>
                          <p:cTn id="61" fill="hold">
                            <p:stCondLst>
                              <p:cond delay="8000"/>
                            </p:stCondLst>
                            <p:childTnLst>
                              <p:par>
                                <p:cTn id="62" presetID="22" presetClass="entr" presetSubtype="4" fill="hold" grpId="0" nodeType="afterEffect">
                                  <p:stCondLst>
                                    <p:cond delay="0"/>
                                  </p:stCondLst>
                                  <p:childTnLst>
                                    <p:set>
                                      <p:cBhvr>
                                        <p:cTn id="63" dur="1" fill="hold">
                                          <p:stCondLst>
                                            <p:cond delay="0"/>
                                          </p:stCondLst>
                                        </p:cTn>
                                        <p:tgtEl>
                                          <p:spTgt spid="102"/>
                                        </p:tgtEl>
                                        <p:attrNameLst>
                                          <p:attrName>style.visibility</p:attrName>
                                        </p:attrNameLst>
                                      </p:cBhvr>
                                      <p:to>
                                        <p:strVal val="visible"/>
                                      </p:to>
                                    </p:set>
                                    <p:animEffect transition="in" filter="wipe(down)">
                                      <p:cBhvr>
                                        <p:cTn id="64" dur="500"/>
                                        <p:tgtEl>
                                          <p:spTgt spid="102"/>
                                        </p:tgtEl>
                                      </p:cBhvr>
                                    </p:animEffect>
                                  </p:childTnLst>
                                </p:cTn>
                              </p:par>
                            </p:childTnLst>
                          </p:cTn>
                        </p:par>
                        <p:par>
                          <p:cTn id="65" fill="hold">
                            <p:stCondLst>
                              <p:cond delay="8500"/>
                            </p:stCondLst>
                            <p:childTnLst>
                              <p:par>
                                <p:cTn id="66" presetID="22" presetClass="entr" presetSubtype="4" fill="hold" grpId="0" nodeType="afterEffect">
                                  <p:stCondLst>
                                    <p:cond delay="0"/>
                                  </p:stCondLst>
                                  <p:childTnLst>
                                    <p:set>
                                      <p:cBhvr>
                                        <p:cTn id="67" dur="1" fill="hold">
                                          <p:stCondLst>
                                            <p:cond delay="0"/>
                                          </p:stCondLst>
                                        </p:cTn>
                                        <p:tgtEl>
                                          <p:spTgt spid="37973"/>
                                        </p:tgtEl>
                                        <p:attrNameLst>
                                          <p:attrName>style.visibility</p:attrName>
                                        </p:attrNameLst>
                                      </p:cBhvr>
                                      <p:to>
                                        <p:strVal val="visible"/>
                                      </p:to>
                                    </p:set>
                                    <p:animEffect transition="in" filter="wipe(down)">
                                      <p:cBhvr>
                                        <p:cTn id="68" dur="500"/>
                                        <p:tgtEl>
                                          <p:spTgt spid="37973"/>
                                        </p:tgtEl>
                                      </p:cBhvr>
                                    </p:animEffect>
                                  </p:childTnLst>
                                </p:cTn>
                              </p:par>
                            </p:childTnLst>
                          </p:cTn>
                        </p:par>
                        <p:par>
                          <p:cTn id="69" fill="hold">
                            <p:stCondLst>
                              <p:cond delay="9000"/>
                            </p:stCondLst>
                            <p:childTnLst>
                              <p:par>
                                <p:cTn id="70" presetID="22" presetClass="entr" presetSubtype="4" fill="hold" grpId="0" nodeType="afterEffect">
                                  <p:stCondLst>
                                    <p:cond delay="0"/>
                                  </p:stCondLst>
                                  <p:childTnLst>
                                    <p:set>
                                      <p:cBhvr>
                                        <p:cTn id="71" dur="1" fill="hold">
                                          <p:stCondLst>
                                            <p:cond delay="0"/>
                                          </p:stCondLst>
                                        </p:cTn>
                                        <p:tgtEl>
                                          <p:spTgt spid="103"/>
                                        </p:tgtEl>
                                        <p:attrNameLst>
                                          <p:attrName>style.visibility</p:attrName>
                                        </p:attrNameLst>
                                      </p:cBhvr>
                                      <p:to>
                                        <p:strVal val="visible"/>
                                      </p:to>
                                    </p:set>
                                    <p:animEffect transition="in" filter="wipe(down)">
                                      <p:cBhvr>
                                        <p:cTn id="72" dur="500"/>
                                        <p:tgtEl>
                                          <p:spTgt spid="103"/>
                                        </p:tgtEl>
                                      </p:cBhvr>
                                    </p:animEffect>
                                  </p:childTnLst>
                                </p:cTn>
                              </p:par>
                            </p:childTnLst>
                          </p:cTn>
                        </p:par>
                        <p:par>
                          <p:cTn id="73" fill="hold">
                            <p:stCondLst>
                              <p:cond delay="9500"/>
                            </p:stCondLst>
                            <p:childTnLst>
                              <p:par>
                                <p:cTn id="74" presetID="22" presetClass="entr" presetSubtype="4" fill="hold" grpId="0" nodeType="afterEffect">
                                  <p:stCondLst>
                                    <p:cond delay="0"/>
                                  </p:stCondLst>
                                  <p:childTnLst>
                                    <p:set>
                                      <p:cBhvr>
                                        <p:cTn id="75" dur="1" fill="hold">
                                          <p:stCondLst>
                                            <p:cond delay="0"/>
                                          </p:stCondLst>
                                        </p:cTn>
                                        <p:tgtEl>
                                          <p:spTgt spid="37972"/>
                                        </p:tgtEl>
                                        <p:attrNameLst>
                                          <p:attrName>style.visibility</p:attrName>
                                        </p:attrNameLst>
                                      </p:cBhvr>
                                      <p:to>
                                        <p:strVal val="visible"/>
                                      </p:to>
                                    </p:set>
                                    <p:animEffect transition="in" filter="wipe(down)">
                                      <p:cBhvr>
                                        <p:cTn id="76" dur="500"/>
                                        <p:tgtEl>
                                          <p:spTgt spid="37972"/>
                                        </p:tgtEl>
                                      </p:cBhvr>
                                    </p:animEffect>
                                  </p:childTnLst>
                                </p:cTn>
                              </p:par>
                            </p:childTnLst>
                          </p:cTn>
                        </p:par>
                        <p:par>
                          <p:cTn id="77" fill="hold">
                            <p:stCondLst>
                              <p:cond delay="10000"/>
                            </p:stCondLst>
                            <p:childTnLst>
                              <p:par>
                                <p:cTn id="78" presetID="22" presetClass="entr" presetSubtype="4" fill="hold" grpId="0" nodeType="afterEffect">
                                  <p:stCondLst>
                                    <p:cond delay="0"/>
                                  </p:stCondLst>
                                  <p:childTnLst>
                                    <p:set>
                                      <p:cBhvr>
                                        <p:cTn id="79" dur="1" fill="hold">
                                          <p:stCondLst>
                                            <p:cond delay="0"/>
                                          </p:stCondLst>
                                        </p:cTn>
                                        <p:tgtEl>
                                          <p:spTgt spid="37970"/>
                                        </p:tgtEl>
                                        <p:attrNameLst>
                                          <p:attrName>style.visibility</p:attrName>
                                        </p:attrNameLst>
                                      </p:cBhvr>
                                      <p:to>
                                        <p:strVal val="visible"/>
                                      </p:to>
                                    </p:set>
                                    <p:animEffect transition="in" filter="wipe(down)">
                                      <p:cBhvr>
                                        <p:cTn id="80" dur="500"/>
                                        <p:tgtEl>
                                          <p:spTgt spid="37970"/>
                                        </p:tgtEl>
                                      </p:cBhvr>
                                    </p:animEffect>
                                  </p:childTnLst>
                                </p:cTn>
                              </p:par>
                            </p:childTnLst>
                          </p:cTn>
                        </p:par>
                        <p:par>
                          <p:cTn id="81" fill="hold">
                            <p:stCondLst>
                              <p:cond delay="10500"/>
                            </p:stCondLst>
                            <p:childTnLst>
                              <p:par>
                                <p:cTn id="82" presetID="22" presetClass="entr" presetSubtype="4" fill="hold" grpId="0" nodeType="afterEffect">
                                  <p:stCondLst>
                                    <p:cond delay="0"/>
                                  </p:stCondLst>
                                  <p:childTnLst>
                                    <p:set>
                                      <p:cBhvr>
                                        <p:cTn id="83" dur="1" fill="hold">
                                          <p:stCondLst>
                                            <p:cond delay="0"/>
                                          </p:stCondLst>
                                        </p:cTn>
                                        <p:tgtEl>
                                          <p:spTgt spid="37971"/>
                                        </p:tgtEl>
                                        <p:attrNameLst>
                                          <p:attrName>style.visibility</p:attrName>
                                        </p:attrNameLst>
                                      </p:cBhvr>
                                      <p:to>
                                        <p:strVal val="visible"/>
                                      </p:to>
                                    </p:set>
                                    <p:animEffect transition="in" filter="wipe(down)">
                                      <p:cBhvr>
                                        <p:cTn id="84" dur="500"/>
                                        <p:tgtEl>
                                          <p:spTgt spid="37971"/>
                                        </p:tgtEl>
                                      </p:cBhvr>
                                    </p:animEffect>
                                  </p:childTnLst>
                                </p:cTn>
                              </p:par>
                            </p:childTnLst>
                          </p:cTn>
                        </p:par>
                        <p:par>
                          <p:cTn id="85" fill="hold">
                            <p:stCondLst>
                              <p:cond delay="11000"/>
                            </p:stCondLst>
                            <p:childTnLst>
                              <p:par>
                                <p:cTn id="86" presetID="22" presetClass="entr" presetSubtype="4" fill="hold" grpId="0" nodeType="afterEffect">
                                  <p:stCondLst>
                                    <p:cond delay="0"/>
                                  </p:stCondLst>
                                  <p:childTnLst>
                                    <p:set>
                                      <p:cBhvr>
                                        <p:cTn id="87" dur="1" fill="hold">
                                          <p:stCondLst>
                                            <p:cond delay="0"/>
                                          </p:stCondLst>
                                        </p:cTn>
                                        <p:tgtEl>
                                          <p:spTgt spid="37976"/>
                                        </p:tgtEl>
                                        <p:attrNameLst>
                                          <p:attrName>style.visibility</p:attrName>
                                        </p:attrNameLst>
                                      </p:cBhvr>
                                      <p:to>
                                        <p:strVal val="visible"/>
                                      </p:to>
                                    </p:set>
                                    <p:animEffect transition="in" filter="wipe(down)">
                                      <p:cBhvr>
                                        <p:cTn id="88" dur="500"/>
                                        <p:tgtEl>
                                          <p:spTgt spid="37976"/>
                                        </p:tgtEl>
                                      </p:cBhvr>
                                    </p:animEffect>
                                  </p:childTnLst>
                                </p:cTn>
                              </p:par>
                            </p:childTnLst>
                          </p:cTn>
                        </p:par>
                        <p:par>
                          <p:cTn id="89" fill="hold">
                            <p:stCondLst>
                              <p:cond delay="11500"/>
                            </p:stCondLst>
                            <p:childTnLst>
                              <p:par>
                                <p:cTn id="90" presetID="22" presetClass="entr" presetSubtype="4" fill="hold" grpId="0" nodeType="afterEffect">
                                  <p:stCondLst>
                                    <p:cond delay="0"/>
                                  </p:stCondLst>
                                  <p:childTnLst>
                                    <p:set>
                                      <p:cBhvr>
                                        <p:cTn id="91" dur="1" fill="hold">
                                          <p:stCondLst>
                                            <p:cond delay="0"/>
                                          </p:stCondLst>
                                        </p:cTn>
                                        <p:tgtEl>
                                          <p:spTgt spid="96259"/>
                                        </p:tgtEl>
                                        <p:attrNameLst>
                                          <p:attrName>style.visibility</p:attrName>
                                        </p:attrNameLst>
                                      </p:cBhvr>
                                      <p:to>
                                        <p:strVal val="visible"/>
                                      </p:to>
                                    </p:set>
                                    <p:animEffect transition="in" filter="wipe(down)">
                                      <p:cBhvr>
                                        <p:cTn id="92" dur="500"/>
                                        <p:tgtEl>
                                          <p:spTgt spid="96259"/>
                                        </p:tgtEl>
                                      </p:cBhvr>
                                    </p:animEffect>
                                  </p:childTnLst>
                                </p:cTn>
                              </p:par>
                            </p:childTnLst>
                          </p:cTn>
                        </p:par>
                        <p:par>
                          <p:cTn id="93" fill="hold">
                            <p:stCondLst>
                              <p:cond delay="12000"/>
                            </p:stCondLst>
                            <p:childTnLst>
                              <p:par>
                                <p:cTn id="94" presetID="22" presetClass="entr" presetSubtype="4" fill="hold" grpId="0" nodeType="afterEffect">
                                  <p:stCondLst>
                                    <p:cond delay="0"/>
                                  </p:stCondLst>
                                  <p:childTnLst>
                                    <p:set>
                                      <p:cBhvr>
                                        <p:cTn id="95" dur="1" fill="hold">
                                          <p:stCondLst>
                                            <p:cond delay="0"/>
                                          </p:stCondLst>
                                        </p:cTn>
                                        <p:tgtEl>
                                          <p:spTgt spid="37974"/>
                                        </p:tgtEl>
                                        <p:attrNameLst>
                                          <p:attrName>style.visibility</p:attrName>
                                        </p:attrNameLst>
                                      </p:cBhvr>
                                      <p:to>
                                        <p:strVal val="visible"/>
                                      </p:to>
                                    </p:set>
                                    <p:animEffect transition="in" filter="wipe(down)">
                                      <p:cBhvr>
                                        <p:cTn id="96" dur="500"/>
                                        <p:tgtEl>
                                          <p:spTgt spid="37974"/>
                                        </p:tgtEl>
                                      </p:cBhvr>
                                    </p:animEffect>
                                  </p:childTnLst>
                                </p:cTn>
                              </p:par>
                            </p:childTnLst>
                          </p:cTn>
                        </p:par>
                        <p:par>
                          <p:cTn id="97" fill="hold">
                            <p:stCondLst>
                              <p:cond delay="12500"/>
                            </p:stCondLst>
                            <p:childTnLst>
                              <p:par>
                                <p:cTn id="98" presetID="22" presetClass="entr" presetSubtype="4" fill="hold" grpId="0" nodeType="afterEffect">
                                  <p:stCondLst>
                                    <p:cond delay="0"/>
                                  </p:stCondLst>
                                  <p:childTnLst>
                                    <p:set>
                                      <p:cBhvr>
                                        <p:cTn id="99" dur="1" fill="hold">
                                          <p:stCondLst>
                                            <p:cond delay="0"/>
                                          </p:stCondLst>
                                        </p:cTn>
                                        <p:tgtEl>
                                          <p:spTgt spid="96258"/>
                                        </p:tgtEl>
                                        <p:attrNameLst>
                                          <p:attrName>style.visibility</p:attrName>
                                        </p:attrNameLst>
                                      </p:cBhvr>
                                      <p:to>
                                        <p:strVal val="visible"/>
                                      </p:to>
                                    </p:set>
                                    <p:animEffect transition="in" filter="wipe(down)">
                                      <p:cBhvr>
                                        <p:cTn id="100" dur="500"/>
                                        <p:tgtEl>
                                          <p:spTgt spid="96258"/>
                                        </p:tgtEl>
                                      </p:cBhvr>
                                    </p:animEffect>
                                  </p:childTnLst>
                                </p:cTn>
                              </p:par>
                            </p:childTnLst>
                          </p:cTn>
                        </p:par>
                        <p:par>
                          <p:cTn id="101" fill="hold">
                            <p:stCondLst>
                              <p:cond delay="13000"/>
                            </p:stCondLst>
                            <p:childTnLst>
                              <p:par>
                                <p:cTn id="102" presetID="22" presetClass="entr" presetSubtype="4" fill="hold" grpId="0" nodeType="afterEffect">
                                  <p:stCondLst>
                                    <p:cond delay="0"/>
                                  </p:stCondLst>
                                  <p:childTnLst>
                                    <p:set>
                                      <p:cBhvr>
                                        <p:cTn id="103" dur="1" fill="hold">
                                          <p:stCondLst>
                                            <p:cond delay="0"/>
                                          </p:stCondLst>
                                        </p:cTn>
                                        <p:tgtEl>
                                          <p:spTgt spid="37975"/>
                                        </p:tgtEl>
                                        <p:attrNameLst>
                                          <p:attrName>style.visibility</p:attrName>
                                        </p:attrNameLst>
                                      </p:cBhvr>
                                      <p:to>
                                        <p:strVal val="visible"/>
                                      </p:to>
                                    </p:set>
                                    <p:animEffect transition="in" filter="wipe(down)">
                                      <p:cBhvr>
                                        <p:cTn id="104" dur="500"/>
                                        <p:tgtEl>
                                          <p:spTgt spid="37975"/>
                                        </p:tgtEl>
                                      </p:cBhvr>
                                    </p:animEffect>
                                  </p:childTnLst>
                                </p:cTn>
                              </p:par>
                            </p:childTnLst>
                          </p:cTn>
                        </p:par>
                        <p:par>
                          <p:cTn id="105" fill="hold">
                            <p:stCondLst>
                              <p:cond delay="13500"/>
                            </p:stCondLst>
                            <p:childTnLst>
                              <p:par>
                                <p:cTn id="106" presetID="22" presetClass="entr" presetSubtype="4" fill="hold" grpId="0" nodeType="afterEffect">
                                  <p:stCondLst>
                                    <p:cond delay="0"/>
                                  </p:stCondLst>
                                  <p:childTnLst>
                                    <p:set>
                                      <p:cBhvr>
                                        <p:cTn id="107" dur="1" fill="hold">
                                          <p:stCondLst>
                                            <p:cond delay="0"/>
                                          </p:stCondLst>
                                        </p:cTn>
                                        <p:tgtEl>
                                          <p:spTgt spid="5"/>
                                        </p:tgtEl>
                                        <p:attrNameLst>
                                          <p:attrName>style.visibility</p:attrName>
                                        </p:attrNameLst>
                                      </p:cBhvr>
                                      <p:to>
                                        <p:strVal val="visible"/>
                                      </p:to>
                                    </p:set>
                                    <p:animEffect transition="in" filter="wipe(down)">
                                      <p:cBhvr>
                                        <p:cTn id="108" dur="500"/>
                                        <p:tgtEl>
                                          <p:spTgt spid="5"/>
                                        </p:tgtEl>
                                      </p:cBhvr>
                                    </p:animEffect>
                                  </p:childTnLst>
                                </p:cTn>
                              </p:par>
                            </p:childTnLst>
                          </p:cTn>
                        </p:par>
                        <p:par>
                          <p:cTn id="109" fill="hold">
                            <p:stCondLst>
                              <p:cond delay="14000"/>
                            </p:stCondLst>
                            <p:childTnLst>
                              <p:par>
                                <p:cTn id="110" presetID="22" presetClass="entr" presetSubtype="4" fill="hold" grpId="0" nodeType="afterEffect">
                                  <p:stCondLst>
                                    <p:cond delay="0"/>
                                  </p:stCondLst>
                                  <p:childTnLst>
                                    <p:set>
                                      <p:cBhvr>
                                        <p:cTn id="111" dur="1" fill="hold">
                                          <p:stCondLst>
                                            <p:cond delay="0"/>
                                          </p:stCondLst>
                                        </p:cTn>
                                        <p:tgtEl>
                                          <p:spTgt spid="70"/>
                                        </p:tgtEl>
                                        <p:attrNameLst>
                                          <p:attrName>style.visibility</p:attrName>
                                        </p:attrNameLst>
                                      </p:cBhvr>
                                      <p:to>
                                        <p:strVal val="visible"/>
                                      </p:to>
                                    </p:set>
                                    <p:animEffect transition="in" filter="wipe(down)">
                                      <p:cBhvr>
                                        <p:cTn id="112"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nimBg="1"/>
      <p:bldP spid="96259" grpId="0" animBg="1"/>
      <p:bldP spid="37977" grpId="0" animBg="1"/>
      <p:bldP spid="37978" grpId="0"/>
      <p:bldP spid="37970" grpId="0" animBg="1"/>
      <p:bldP spid="37971" grpId="0" animBg="1"/>
      <p:bldP spid="37972" grpId="0"/>
      <p:bldP spid="37973" grpId="0"/>
      <p:bldP spid="37974" grpId="0"/>
      <p:bldP spid="37975" grpId="0"/>
      <p:bldP spid="37976" grpId="0" animBg="1"/>
      <p:bldP spid="37896" grpId="0" animBg="1"/>
      <p:bldP spid="37897" grpId="0" animBg="1"/>
      <p:bldP spid="37923" grpId="0" animBg="1"/>
      <p:bldP spid="37924" grpId="0" animBg="1"/>
      <p:bldP spid="37925" grpId="0" animBg="1"/>
      <p:bldP spid="37926" grpId="0"/>
      <p:bldP spid="37927" grpId="0"/>
      <p:bldP spid="37969" grpId="0"/>
      <p:bldP spid="37903" grpId="0"/>
      <p:bldP spid="103" grpId="0" animBg="1"/>
      <p:bldP spid="5" grpId="0" animBg="1"/>
      <p:bldP spid="70" grpId="0"/>
      <p:bldP spid="102" grpId="0" animBg="1"/>
      <p:bldP spid="9633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Explanation of Figure 7.8</a:t>
            </a:r>
          </a:p>
        </p:txBody>
      </p:sp>
      <p:sp>
        <p:nvSpPr>
          <p:cNvPr id="3" name="Content Placeholder 2"/>
          <p:cNvSpPr>
            <a:spLocks noGrp="1"/>
          </p:cNvSpPr>
          <p:nvPr>
            <p:ph idx="1"/>
          </p:nvPr>
        </p:nvSpPr>
        <p:spPr/>
        <p:txBody>
          <a:bodyPr/>
          <a:lstStyle/>
          <a:p>
            <a:r>
              <a:rPr lang="en-CA"/>
              <a:t>A $1 excise tax/kg causes the supply curve seen by strawberry consumers to shift to S</a:t>
            </a:r>
            <a:r>
              <a:rPr lang="en-CA" baseline="-25000"/>
              <a:t>1</a:t>
            </a:r>
          </a:p>
          <a:p>
            <a:r>
              <a:rPr lang="en-CA"/>
              <a:t>At the initial equilibrium, consumers pay a price of $4 (point b) and producers receive a price of $3 (point c)</a:t>
            </a:r>
          </a:p>
          <a:p>
            <a:r>
              <a:rPr lang="en-CA"/>
              <a:t>At the new equilibrium, consumers pay a price of $3.50</a:t>
            </a:r>
          </a:p>
          <a:p>
            <a:r>
              <a:rPr lang="en-CA"/>
              <a:t>Producers receive a price of $2.50</a:t>
            </a:r>
          </a:p>
          <a:p>
            <a:r>
              <a:rPr lang="en-CA"/>
              <a:t>The total tax payment is equally divided—Area A paid by consumers and Area B by producers</a:t>
            </a:r>
          </a:p>
          <a:p>
            <a:pPr marL="0" indent="0">
              <a:buNone/>
            </a:pPr>
            <a:endParaRPr lang="en-CA"/>
          </a:p>
        </p:txBody>
      </p:sp>
      <p:sp>
        <p:nvSpPr>
          <p:cNvPr id="5" name="Slide Number Placeholder 4"/>
          <p:cNvSpPr>
            <a:spLocks noGrp="1"/>
          </p:cNvSpPr>
          <p:nvPr>
            <p:ph type="sldNum" sz="quarter" idx="12"/>
          </p:nvPr>
        </p:nvSpPr>
        <p:spPr/>
        <p:txBody>
          <a:bodyPr/>
          <a:lstStyle/>
          <a:p>
            <a:fld id="{CE305F03-1ED0-49DB-B297-4DFE5DE1419A}" type="slidenum">
              <a:rPr lang="en-CA" smtClean="0"/>
              <a:pPr/>
              <a:t>34</a:t>
            </a:fld>
            <a:endParaRPr lang="en-CA"/>
          </a:p>
        </p:txBody>
      </p:sp>
    </p:spTree>
    <p:extLst>
      <p:ext uri="{BB962C8B-B14F-4D97-AF65-F5344CB8AC3E}">
        <p14:creationId xmlns:p14="http://schemas.microsoft.com/office/powerpoint/2010/main" val="16448845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fontAlgn="auto" hangingPunct="1">
              <a:spcAft>
                <a:spcPts val="0"/>
              </a:spcAft>
              <a:defRPr/>
            </a:pPr>
            <a:r>
              <a:rPr lang="en-US" altLang="en-US"/>
              <a:t>The Effect of Elasticity</a:t>
            </a:r>
          </a:p>
        </p:txBody>
      </p:sp>
      <p:sp>
        <p:nvSpPr>
          <p:cNvPr id="110595" name="Rectangle 3"/>
          <p:cNvSpPr>
            <a:spLocks noGrp="1" noChangeArrowheads="1"/>
          </p:cNvSpPr>
          <p:nvPr>
            <p:ph idx="1"/>
          </p:nvPr>
        </p:nvSpPr>
        <p:spPr/>
        <p:txBody>
          <a:bodyPr/>
          <a:lstStyle/>
          <a:p>
            <a:r>
              <a:rPr lang="en-US" altLang="en-US"/>
              <a:t>For a given supply curve, </a:t>
            </a:r>
            <a:r>
              <a:rPr lang="en-US" altLang="en-US" u="sng"/>
              <a:t>the more elastic the </a:t>
            </a:r>
            <a:r>
              <a:rPr lang="en-US" altLang="en-US" b="1" u="sng"/>
              <a:t>demand curve </a:t>
            </a:r>
            <a:r>
              <a:rPr lang="en-US" altLang="en-US" u="sng"/>
              <a:t>the greater the proportion of an excise tax paid by </a:t>
            </a:r>
            <a:r>
              <a:rPr lang="en-US" altLang="en-US" b="1" u="sng"/>
              <a:t>producers</a:t>
            </a:r>
            <a:r>
              <a:rPr lang="en-US" altLang="en-US"/>
              <a:t>.</a:t>
            </a:r>
          </a:p>
          <a:p>
            <a:r>
              <a:rPr lang="en-US" altLang="en-US"/>
              <a:t>For a given demand curve, </a:t>
            </a:r>
            <a:r>
              <a:rPr lang="en-US" altLang="en-US" u="sng"/>
              <a:t>the more elastic the </a:t>
            </a:r>
            <a:r>
              <a:rPr lang="en-US" altLang="en-US" b="1" u="sng"/>
              <a:t>supply curve </a:t>
            </a:r>
            <a:r>
              <a:rPr lang="en-US" altLang="en-US" u="sng"/>
              <a:t>the greater the proportion of an excise tax paid by </a:t>
            </a:r>
            <a:r>
              <a:rPr lang="en-US" altLang="en-US" b="1" u="sng"/>
              <a:t>consumers</a:t>
            </a:r>
            <a:r>
              <a:rPr lang="en-US" altLang="en-US"/>
              <a:t>.</a:t>
            </a:r>
          </a:p>
          <a:p>
            <a:pPr eaLnBrk="1" hangingPunct="1"/>
            <a:endParaRPr lang="en-US" altLang="en-US"/>
          </a:p>
        </p:txBody>
      </p:sp>
    </p:spTree>
    <p:extLst>
      <p:ext uri="{BB962C8B-B14F-4D97-AF65-F5344CB8AC3E}">
        <p14:creationId xmlns:p14="http://schemas.microsoft.com/office/powerpoint/2010/main" val="143592113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Effect transition="in" filter="blinds(horizontal)">
                                      <p:cBhvr>
                                        <p:cTn id="7" dur="500"/>
                                        <p:tgtEl>
                                          <p:spTgt spid="1105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0595">
                                            <p:txEl>
                                              <p:pRg st="1" end="1"/>
                                            </p:txEl>
                                          </p:spTgt>
                                        </p:tgtEl>
                                        <p:attrNameLst>
                                          <p:attrName>style.visibility</p:attrName>
                                        </p:attrNameLst>
                                      </p:cBhvr>
                                      <p:to>
                                        <p:strVal val="visible"/>
                                      </p:to>
                                    </p:set>
                                    <p:animEffect transition="in" filter="blinds(horizontal)">
                                      <p:cBhvr>
                                        <p:cTn id="12" dur="500"/>
                                        <p:tgtEl>
                                          <p:spTgt spid="1105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444626" y="3429001"/>
            <a:ext cx="5546725" cy="609600"/>
            <a:chOff x="912" y="2160"/>
            <a:chExt cx="3494" cy="384"/>
          </a:xfrm>
        </p:grpSpPr>
        <p:sp>
          <p:nvSpPr>
            <p:cNvPr id="40019" name="Rectangle 3"/>
            <p:cNvSpPr>
              <a:spLocks noChangeArrowheads="1"/>
            </p:cNvSpPr>
            <p:nvPr/>
          </p:nvSpPr>
          <p:spPr bwMode="auto">
            <a:xfrm>
              <a:off x="3290" y="2172"/>
              <a:ext cx="1116" cy="205"/>
            </a:xfrm>
            <a:prstGeom prst="rect">
              <a:avLst/>
            </a:prstGeom>
            <a:solidFill>
              <a:srgbClr val="008080"/>
            </a:solidFill>
            <a:ln w="12700" algn="ctr">
              <a:noFill/>
              <a:miter lim="800000"/>
              <a:headEnd/>
              <a:tailEnd/>
            </a:ln>
          </p:spPr>
          <p:txBody>
            <a:bodyPr wrap="none" anchor="ctr"/>
            <a:lstStyle/>
            <a:p>
              <a:endParaRPr lang="en-US"/>
            </a:p>
          </p:txBody>
        </p:sp>
        <p:sp>
          <p:nvSpPr>
            <p:cNvPr id="40020" name="Rectangle 4"/>
            <p:cNvSpPr>
              <a:spLocks noChangeArrowheads="1"/>
            </p:cNvSpPr>
            <p:nvPr/>
          </p:nvSpPr>
          <p:spPr bwMode="auto">
            <a:xfrm>
              <a:off x="912" y="2160"/>
              <a:ext cx="720" cy="384"/>
            </a:xfrm>
            <a:prstGeom prst="rect">
              <a:avLst/>
            </a:prstGeom>
            <a:solidFill>
              <a:srgbClr val="008080"/>
            </a:solidFill>
            <a:ln w="12700" algn="ctr">
              <a:noFill/>
              <a:miter lim="800000"/>
              <a:headEnd/>
              <a:tailEnd/>
            </a:ln>
          </p:spPr>
          <p:txBody>
            <a:bodyPr wrap="none" anchor="ctr"/>
            <a:lstStyle/>
            <a:p>
              <a:endParaRPr lang="en-US"/>
            </a:p>
          </p:txBody>
        </p:sp>
      </p:grpSp>
      <p:grpSp>
        <p:nvGrpSpPr>
          <p:cNvPr id="3" name="Group 5"/>
          <p:cNvGrpSpPr>
            <a:grpSpLocks/>
          </p:cNvGrpSpPr>
          <p:nvPr/>
        </p:nvGrpSpPr>
        <p:grpSpPr bwMode="auto">
          <a:xfrm>
            <a:off x="1447800" y="2895600"/>
            <a:ext cx="5537200" cy="558800"/>
            <a:chOff x="912" y="1824"/>
            <a:chExt cx="3488" cy="352"/>
          </a:xfrm>
        </p:grpSpPr>
        <p:sp>
          <p:nvSpPr>
            <p:cNvPr id="40017" name="Rectangle 6"/>
            <p:cNvSpPr>
              <a:spLocks noChangeArrowheads="1"/>
            </p:cNvSpPr>
            <p:nvPr/>
          </p:nvSpPr>
          <p:spPr bwMode="auto">
            <a:xfrm>
              <a:off x="3284" y="1824"/>
              <a:ext cx="1116" cy="352"/>
            </a:xfrm>
            <a:prstGeom prst="rect">
              <a:avLst/>
            </a:prstGeom>
            <a:solidFill>
              <a:srgbClr val="00FFFF"/>
            </a:solidFill>
            <a:ln w="12700" algn="ctr">
              <a:noFill/>
              <a:miter lim="800000"/>
              <a:headEnd/>
              <a:tailEnd/>
            </a:ln>
          </p:spPr>
          <p:txBody>
            <a:bodyPr wrap="none" anchor="ctr"/>
            <a:lstStyle/>
            <a:p>
              <a:endParaRPr lang="en-US"/>
            </a:p>
          </p:txBody>
        </p:sp>
        <p:sp>
          <p:nvSpPr>
            <p:cNvPr id="40018" name="Rectangle 7"/>
            <p:cNvSpPr>
              <a:spLocks noChangeArrowheads="1"/>
            </p:cNvSpPr>
            <p:nvPr/>
          </p:nvSpPr>
          <p:spPr bwMode="auto">
            <a:xfrm>
              <a:off x="912" y="2000"/>
              <a:ext cx="728" cy="176"/>
            </a:xfrm>
            <a:prstGeom prst="rect">
              <a:avLst/>
            </a:prstGeom>
            <a:solidFill>
              <a:srgbClr val="00FFFF"/>
            </a:solidFill>
            <a:ln w="12700" algn="ctr">
              <a:noFill/>
              <a:miter lim="800000"/>
              <a:headEnd/>
              <a:tailEnd/>
            </a:ln>
          </p:spPr>
          <p:txBody>
            <a:bodyPr wrap="none" anchor="ctr"/>
            <a:lstStyle/>
            <a:p>
              <a:endParaRPr lang="en-US"/>
            </a:p>
          </p:txBody>
        </p:sp>
      </p:grpSp>
      <p:grpSp>
        <p:nvGrpSpPr>
          <p:cNvPr id="4" name="Group 8"/>
          <p:cNvGrpSpPr>
            <a:grpSpLocks/>
          </p:cNvGrpSpPr>
          <p:nvPr/>
        </p:nvGrpSpPr>
        <p:grpSpPr bwMode="auto">
          <a:xfrm>
            <a:off x="1403350" y="2590803"/>
            <a:ext cx="2838450" cy="2890843"/>
            <a:chOff x="884" y="1632"/>
            <a:chExt cx="1788" cy="1821"/>
          </a:xfrm>
        </p:grpSpPr>
        <p:sp>
          <p:nvSpPr>
            <p:cNvPr id="40009" name="Text Box 9"/>
            <p:cNvSpPr txBox="1">
              <a:spLocks noChangeArrowheads="1"/>
            </p:cNvSpPr>
            <p:nvPr/>
          </p:nvSpPr>
          <p:spPr bwMode="auto">
            <a:xfrm>
              <a:off x="2528" y="1632"/>
              <a:ext cx="144" cy="116"/>
            </a:xfrm>
            <a:prstGeom prst="rect">
              <a:avLst/>
            </a:prstGeom>
            <a:noFill/>
            <a:ln w="12700">
              <a:noFill/>
              <a:miter lim="800000"/>
              <a:headEnd/>
              <a:tailEnd/>
            </a:ln>
          </p:spPr>
          <p:txBody>
            <a:bodyPr lIns="0" tIns="0" rIns="0" bIns="0">
              <a:spAutoFit/>
            </a:bodyPr>
            <a:lstStyle/>
            <a:p>
              <a:pPr algn="r" eaLnBrk="0" hangingPunct="0"/>
              <a:r>
                <a:rPr lang="en-US" sz="1200" b="1"/>
                <a:t>S</a:t>
              </a:r>
              <a:r>
                <a:rPr lang="en-US" sz="1200" b="1" baseline="-25000"/>
                <a:t>0</a:t>
              </a:r>
            </a:p>
          </p:txBody>
        </p:sp>
        <p:sp>
          <p:nvSpPr>
            <p:cNvPr id="40010" name="Text Box 10"/>
            <p:cNvSpPr txBox="1">
              <a:spLocks noChangeArrowheads="1"/>
            </p:cNvSpPr>
            <p:nvPr/>
          </p:nvSpPr>
          <p:spPr bwMode="auto">
            <a:xfrm>
              <a:off x="2480" y="2272"/>
              <a:ext cx="144" cy="116"/>
            </a:xfrm>
            <a:prstGeom prst="rect">
              <a:avLst/>
            </a:prstGeom>
            <a:noFill/>
            <a:ln w="12700">
              <a:noFill/>
              <a:miter lim="800000"/>
              <a:headEnd/>
              <a:tailEnd/>
            </a:ln>
          </p:spPr>
          <p:txBody>
            <a:bodyPr lIns="0" tIns="0" rIns="0" bIns="0">
              <a:spAutoFit/>
            </a:bodyPr>
            <a:lstStyle/>
            <a:p>
              <a:pPr algn="r" eaLnBrk="0" hangingPunct="0"/>
              <a:r>
                <a:rPr lang="en-US" sz="1200" b="1"/>
                <a:t>D</a:t>
              </a:r>
              <a:endParaRPr lang="en-US" sz="1200" b="1" baseline="-25000"/>
            </a:p>
          </p:txBody>
        </p:sp>
        <p:sp>
          <p:nvSpPr>
            <p:cNvPr id="40011" name="Text Box 11"/>
            <p:cNvSpPr txBox="1">
              <a:spLocks noChangeArrowheads="1"/>
            </p:cNvSpPr>
            <p:nvPr/>
          </p:nvSpPr>
          <p:spPr bwMode="auto">
            <a:xfrm>
              <a:off x="1968" y="1968"/>
              <a:ext cx="48" cy="115"/>
            </a:xfrm>
            <a:prstGeom prst="rect">
              <a:avLst/>
            </a:prstGeom>
            <a:noFill/>
            <a:ln w="12700">
              <a:noFill/>
              <a:miter lim="800000"/>
              <a:headEnd/>
              <a:tailEnd/>
            </a:ln>
          </p:spPr>
          <p:txBody>
            <a:bodyPr lIns="0" tIns="0" rIns="0" bIns="0">
              <a:spAutoFit/>
            </a:bodyPr>
            <a:lstStyle/>
            <a:p>
              <a:pPr algn="r" eaLnBrk="0" hangingPunct="0"/>
              <a:r>
                <a:rPr lang="en-US" sz="1200" b="1"/>
                <a:t>c</a:t>
              </a:r>
              <a:endParaRPr lang="en-US" sz="1200" b="1" baseline="-25000"/>
            </a:p>
          </p:txBody>
        </p:sp>
        <p:sp>
          <p:nvSpPr>
            <p:cNvPr id="40012" name="Line 12"/>
            <p:cNvSpPr>
              <a:spLocks noChangeShapeType="1"/>
            </p:cNvSpPr>
            <p:nvPr/>
          </p:nvSpPr>
          <p:spPr bwMode="auto">
            <a:xfrm rot="21029827" flipH="1">
              <a:off x="1136" y="1829"/>
              <a:ext cx="1488" cy="960"/>
            </a:xfrm>
            <a:prstGeom prst="line">
              <a:avLst/>
            </a:prstGeom>
            <a:noFill/>
            <a:ln w="28575">
              <a:solidFill>
                <a:srgbClr val="FFC000"/>
              </a:solidFill>
              <a:round/>
              <a:headEnd/>
              <a:tailEnd/>
            </a:ln>
          </p:spPr>
          <p:txBody>
            <a:bodyPr/>
            <a:lstStyle/>
            <a:p>
              <a:endParaRPr lang="en-CA"/>
            </a:p>
          </p:txBody>
        </p:sp>
        <p:sp>
          <p:nvSpPr>
            <p:cNvPr id="40013" name="Line 13"/>
            <p:cNvSpPr>
              <a:spLocks noChangeShapeType="1"/>
            </p:cNvSpPr>
            <p:nvPr/>
          </p:nvSpPr>
          <p:spPr bwMode="auto">
            <a:xfrm>
              <a:off x="884" y="2176"/>
              <a:ext cx="1116" cy="0"/>
            </a:xfrm>
            <a:prstGeom prst="line">
              <a:avLst/>
            </a:prstGeom>
            <a:noFill/>
            <a:ln w="12700">
              <a:solidFill>
                <a:schemeClr val="tx1"/>
              </a:solidFill>
              <a:prstDash val="dash"/>
              <a:round/>
              <a:headEnd/>
              <a:tailEnd/>
            </a:ln>
          </p:spPr>
          <p:txBody>
            <a:bodyPr/>
            <a:lstStyle/>
            <a:p>
              <a:endParaRPr lang="en-CA"/>
            </a:p>
          </p:txBody>
        </p:sp>
        <p:sp>
          <p:nvSpPr>
            <p:cNvPr id="40014" name="Line 14"/>
            <p:cNvSpPr>
              <a:spLocks noChangeShapeType="1"/>
            </p:cNvSpPr>
            <p:nvPr/>
          </p:nvSpPr>
          <p:spPr bwMode="auto">
            <a:xfrm>
              <a:off x="1040" y="1792"/>
              <a:ext cx="1440" cy="528"/>
            </a:xfrm>
            <a:prstGeom prst="line">
              <a:avLst/>
            </a:prstGeom>
            <a:noFill/>
            <a:ln w="28575">
              <a:solidFill>
                <a:srgbClr val="0000FF"/>
              </a:solidFill>
              <a:round/>
              <a:headEnd/>
              <a:tailEnd/>
            </a:ln>
          </p:spPr>
          <p:txBody>
            <a:bodyPr/>
            <a:lstStyle/>
            <a:p>
              <a:endParaRPr lang="en-CA"/>
            </a:p>
          </p:txBody>
        </p:sp>
        <p:sp>
          <p:nvSpPr>
            <p:cNvPr id="40015" name="Line 15"/>
            <p:cNvSpPr>
              <a:spLocks noChangeShapeType="1"/>
            </p:cNvSpPr>
            <p:nvPr/>
          </p:nvSpPr>
          <p:spPr bwMode="auto">
            <a:xfrm flipV="1">
              <a:off x="2048" y="2160"/>
              <a:ext cx="0" cy="1293"/>
            </a:xfrm>
            <a:prstGeom prst="line">
              <a:avLst/>
            </a:prstGeom>
            <a:noFill/>
            <a:ln w="12700">
              <a:solidFill>
                <a:schemeClr val="tx1"/>
              </a:solidFill>
              <a:prstDash val="dash"/>
              <a:round/>
              <a:headEnd/>
              <a:tailEnd/>
            </a:ln>
          </p:spPr>
          <p:txBody>
            <a:bodyPr/>
            <a:lstStyle/>
            <a:p>
              <a:endParaRPr lang="en-CA"/>
            </a:p>
          </p:txBody>
        </p:sp>
        <p:sp>
          <p:nvSpPr>
            <p:cNvPr id="40016" name="AutoShape 16"/>
            <p:cNvSpPr>
              <a:spLocks noChangeArrowheads="1"/>
            </p:cNvSpPr>
            <p:nvPr/>
          </p:nvSpPr>
          <p:spPr bwMode="auto">
            <a:xfrm>
              <a:off x="2019" y="2137"/>
              <a:ext cx="48" cy="48"/>
            </a:xfrm>
            <a:prstGeom prst="flowChartConnector">
              <a:avLst/>
            </a:prstGeom>
            <a:solidFill>
              <a:srgbClr val="FF3300"/>
            </a:solidFill>
            <a:ln w="12700">
              <a:noFill/>
              <a:round/>
              <a:headEnd/>
              <a:tailEnd/>
            </a:ln>
          </p:spPr>
          <p:txBody>
            <a:bodyPr wrap="none" anchor="ctr"/>
            <a:lstStyle/>
            <a:p>
              <a:endParaRPr lang="en-US"/>
            </a:p>
          </p:txBody>
        </p:sp>
      </p:grpSp>
      <p:sp>
        <p:nvSpPr>
          <p:cNvPr id="39943" name="Text Box 18"/>
          <p:cNvSpPr txBox="1">
            <a:spLocks noChangeArrowheads="1"/>
          </p:cNvSpPr>
          <p:nvPr/>
        </p:nvSpPr>
        <p:spPr bwMode="auto">
          <a:xfrm>
            <a:off x="4800600" y="2819400"/>
            <a:ext cx="304800" cy="184666"/>
          </a:xfrm>
          <a:prstGeom prst="rect">
            <a:avLst/>
          </a:prstGeom>
          <a:noFill/>
          <a:ln w="12700">
            <a:noFill/>
            <a:miter lim="800000"/>
            <a:headEnd/>
            <a:tailEnd/>
          </a:ln>
        </p:spPr>
        <p:txBody>
          <a:bodyPr lIns="0" tIns="0" rIns="0" bIns="0">
            <a:spAutoFit/>
          </a:bodyPr>
          <a:lstStyle/>
          <a:p>
            <a:pPr algn="r" eaLnBrk="0" hangingPunct="0"/>
            <a:r>
              <a:rPr lang="en-US" sz="1200"/>
              <a:t>3.75</a:t>
            </a:r>
          </a:p>
        </p:txBody>
      </p:sp>
      <p:sp>
        <p:nvSpPr>
          <p:cNvPr id="39944" name="Text Box 19"/>
          <p:cNvSpPr txBox="1">
            <a:spLocks noChangeArrowheads="1"/>
          </p:cNvSpPr>
          <p:nvPr/>
        </p:nvSpPr>
        <p:spPr bwMode="auto">
          <a:xfrm>
            <a:off x="4800600" y="3657600"/>
            <a:ext cx="304800" cy="184666"/>
          </a:xfrm>
          <a:prstGeom prst="rect">
            <a:avLst/>
          </a:prstGeom>
          <a:noFill/>
          <a:ln w="12700">
            <a:noFill/>
            <a:miter lim="800000"/>
            <a:headEnd/>
            <a:tailEnd/>
          </a:ln>
        </p:spPr>
        <p:txBody>
          <a:bodyPr lIns="0" tIns="0" rIns="0" bIns="0">
            <a:spAutoFit/>
          </a:bodyPr>
          <a:lstStyle/>
          <a:p>
            <a:pPr algn="r" eaLnBrk="0" hangingPunct="0"/>
            <a:r>
              <a:rPr lang="en-US" sz="1200"/>
              <a:t>2.75</a:t>
            </a:r>
          </a:p>
        </p:txBody>
      </p:sp>
      <p:grpSp>
        <p:nvGrpSpPr>
          <p:cNvPr id="5" name="Group 20"/>
          <p:cNvGrpSpPr>
            <a:grpSpLocks/>
          </p:cNvGrpSpPr>
          <p:nvPr/>
        </p:nvGrpSpPr>
        <p:grpSpPr bwMode="auto">
          <a:xfrm>
            <a:off x="5181600" y="2717807"/>
            <a:ext cx="1981200" cy="2665418"/>
            <a:chOff x="3264" y="1712"/>
            <a:chExt cx="1248" cy="1679"/>
          </a:xfrm>
        </p:grpSpPr>
        <p:sp>
          <p:nvSpPr>
            <p:cNvPr id="40002" name="Line 21"/>
            <p:cNvSpPr>
              <a:spLocks noChangeShapeType="1"/>
            </p:cNvSpPr>
            <p:nvPr/>
          </p:nvSpPr>
          <p:spPr bwMode="auto">
            <a:xfrm>
              <a:off x="3264" y="1824"/>
              <a:ext cx="1152" cy="0"/>
            </a:xfrm>
            <a:prstGeom prst="line">
              <a:avLst/>
            </a:prstGeom>
            <a:noFill/>
            <a:ln w="12700">
              <a:solidFill>
                <a:schemeClr val="tx1"/>
              </a:solidFill>
              <a:prstDash val="dash"/>
              <a:round/>
              <a:headEnd/>
              <a:tailEnd/>
            </a:ln>
          </p:spPr>
          <p:txBody>
            <a:bodyPr/>
            <a:lstStyle/>
            <a:p>
              <a:endParaRPr lang="en-CA"/>
            </a:p>
          </p:txBody>
        </p:sp>
        <p:sp>
          <p:nvSpPr>
            <p:cNvPr id="40003" name="Line 22"/>
            <p:cNvSpPr>
              <a:spLocks noChangeShapeType="1"/>
            </p:cNvSpPr>
            <p:nvPr/>
          </p:nvSpPr>
          <p:spPr bwMode="auto">
            <a:xfrm flipV="1">
              <a:off x="4383" y="1872"/>
              <a:ext cx="17" cy="1519"/>
            </a:xfrm>
            <a:prstGeom prst="line">
              <a:avLst/>
            </a:prstGeom>
            <a:noFill/>
            <a:ln w="12700">
              <a:solidFill>
                <a:schemeClr val="tx1"/>
              </a:solidFill>
              <a:prstDash val="dash"/>
              <a:round/>
              <a:headEnd/>
              <a:tailEnd/>
            </a:ln>
          </p:spPr>
          <p:txBody>
            <a:bodyPr/>
            <a:lstStyle/>
            <a:p>
              <a:endParaRPr lang="en-CA"/>
            </a:p>
          </p:txBody>
        </p:sp>
        <p:sp>
          <p:nvSpPr>
            <p:cNvPr id="40004" name="Text Box 23"/>
            <p:cNvSpPr txBox="1">
              <a:spLocks noChangeArrowheads="1"/>
            </p:cNvSpPr>
            <p:nvPr/>
          </p:nvSpPr>
          <p:spPr bwMode="auto">
            <a:xfrm>
              <a:off x="4264" y="1712"/>
              <a:ext cx="48" cy="115"/>
            </a:xfrm>
            <a:prstGeom prst="rect">
              <a:avLst/>
            </a:prstGeom>
            <a:noFill/>
            <a:ln w="12700">
              <a:noFill/>
              <a:miter lim="800000"/>
              <a:headEnd/>
              <a:tailEnd/>
            </a:ln>
          </p:spPr>
          <p:txBody>
            <a:bodyPr lIns="0" tIns="0" rIns="0" bIns="0">
              <a:spAutoFit/>
            </a:bodyPr>
            <a:lstStyle/>
            <a:p>
              <a:pPr algn="r" eaLnBrk="0" hangingPunct="0"/>
              <a:r>
                <a:rPr lang="en-US" sz="1200" b="1"/>
                <a:t>a</a:t>
              </a:r>
              <a:endParaRPr lang="en-US" sz="1200" b="1" baseline="-25000"/>
            </a:p>
          </p:txBody>
        </p:sp>
        <p:sp>
          <p:nvSpPr>
            <p:cNvPr id="40005" name="Line 24"/>
            <p:cNvSpPr>
              <a:spLocks noChangeShapeType="1"/>
            </p:cNvSpPr>
            <p:nvPr/>
          </p:nvSpPr>
          <p:spPr bwMode="auto">
            <a:xfrm flipV="1">
              <a:off x="3285" y="2379"/>
              <a:ext cx="1111" cy="0"/>
            </a:xfrm>
            <a:prstGeom prst="line">
              <a:avLst/>
            </a:prstGeom>
            <a:noFill/>
            <a:ln w="12700">
              <a:solidFill>
                <a:schemeClr val="tx1"/>
              </a:solidFill>
              <a:prstDash val="dash"/>
              <a:round/>
              <a:headEnd/>
              <a:tailEnd/>
            </a:ln>
          </p:spPr>
          <p:txBody>
            <a:bodyPr/>
            <a:lstStyle/>
            <a:p>
              <a:endParaRPr lang="en-CA"/>
            </a:p>
          </p:txBody>
        </p:sp>
        <p:sp>
          <p:nvSpPr>
            <p:cNvPr id="40006" name="Text Box 25"/>
            <p:cNvSpPr txBox="1">
              <a:spLocks noChangeArrowheads="1"/>
            </p:cNvSpPr>
            <p:nvPr/>
          </p:nvSpPr>
          <p:spPr bwMode="auto">
            <a:xfrm>
              <a:off x="4464" y="2302"/>
              <a:ext cx="48" cy="115"/>
            </a:xfrm>
            <a:prstGeom prst="rect">
              <a:avLst/>
            </a:prstGeom>
            <a:noFill/>
            <a:ln w="12700">
              <a:noFill/>
              <a:miter lim="800000"/>
              <a:headEnd/>
              <a:tailEnd/>
            </a:ln>
          </p:spPr>
          <p:txBody>
            <a:bodyPr lIns="0" tIns="0" rIns="0" bIns="0">
              <a:spAutoFit/>
            </a:bodyPr>
            <a:lstStyle/>
            <a:p>
              <a:pPr algn="r" eaLnBrk="0" hangingPunct="0"/>
              <a:r>
                <a:rPr lang="en-US" sz="1200" b="1"/>
                <a:t>d</a:t>
              </a:r>
              <a:endParaRPr lang="en-US" sz="1200" b="1" baseline="-25000"/>
            </a:p>
          </p:txBody>
        </p:sp>
        <p:sp>
          <p:nvSpPr>
            <p:cNvPr id="40007" name="Text Box 26"/>
            <p:cNvSpPr txBox="1">
              <a:spLocks noChangeArrowheads="1"/>
            </p:cNvSpPr>
            <p:nvPr/>
          </p:nvSpPr>
          <p:spPr bwMode="auto">
            <a:xfrm>
              <a:off x="3552" y="1920"/>
              <a:ext cx="48" cy="115"/>
            </a:xfrm>
            <a:prstGeom prst="rect">
              <a:avLst/>
            </a:prstGeom>
            <a:noFill/>
            <a:ln w="12700">
              <a:noFill/>
              <a:miter lim="800000"/>
              <a:headEnd/>
              <a:tailEnd/>
            </a:ln>
          </p:spPr>
          <p:txBody>
            <a:bodyPr lIns="0" tIns="0" rIns="0" bIns="0">
              <a:spAutoFit/>
            </a:bodyPr>
            <a:lstStyle/>
            <a:p>
              <a:pPr algn="r" eaLnBrk="0" hangingPunct="0"/>
              <a:r>
                <a:rPr lang="en-US" sz="1200" b="1"/>
                <a:t>A</a:t>
              </a:r>
              <a:endParaRPr lang="en-US" sz="1200" b="1" baseline="-25000"/>
            </a:p>
          </p:txBody>
        </p:sp>
        <p:sp>
          <p:nvSpPr>
            <p:cNvPr id="40008" name="Text Box 27"/>
            <p:cNvSpPr txBox="1">
              <a:spLocks noChangeArrowheads="1"/>
            </p:cNvSpPr>
            <p:nvPr/>
          </p:nvSpPr>
          <p:spPr bwMode="auto">
            <a:xfrm>
              <a:off x="3552" y="2224"/>
              <a:ext cx="48" cy="115"/>
            </a:xfrm>
            <a:prstGeom prst="rect">
              <a:avLst/>
            </a:prstGeom>
            <a:noFill/>
            <a:ln w="12700">
              <a:noFill/>
              <a:miter lim="800000"/>
              <a:headEnd/>
              <a:tailEnd/>
            </a:ln>
          </p:spPr>
          <p:txBody>
            <a:bodyPr lIns="0" tIns="0" rIns="0" bIns="0">
              <a:spAutoFit/>
            </a:bodyPr>
            <a:lstStyle/>
            <a:p>
              <a:pPr algn="r" eaLnBrk="0" hangingPunct="0"/>
              <a:r>
                <a:rPr lang="en-US" sz="1200" b="1"/>
                <a:t>B</a:t>
              </a:r>
              <a:endParaRPr lang="en-US" sz="1200" b="1" baseline="-25000"/>
            </a:p>
          </p:txBody>
        </p:sp>
      </p:grpSp>
      <p:sp>
        <p:nvSpPr>
          <p:cNvPr id="39946" name="Text Box 28"/>
          <p:cNvSpPr txBox="1">
            <a:spLocks noChangeArrowheads="1"/>
          </p:cNvSpPr>
          <p:nvPr/>
        </p:nvSpPr>
        <p:spPr bwMode="auto">
          <a:xfrm>
            <a:off x="965200" y="3076575"/>
            <a:ext cx="304800" cy="184666"/>
          </a:xfrm>
          <a:prstGeom prst="rect">
            <a:avLst/>
          </a:prstGeom>
          <a:noFill/>
          <a:ln w="12700">
            <a:noFill/>
            <a:miter lim="800000"/>
            <a:headEnd/>
            <a:tailEnd/>
          </a:ln>
        </p:spPr>
        <p:txBody>
          <a:bodyPr lIns="0" tIns="0" rIns="0" bIns="0">
            <a:spAutoFit/>
          </a:bodyPr>
          <a:lstStyle/>
          <a:p>
            <a:pPr algn="r" eaLnBrk="0" hangingPunct="0"/>
            <a:r>
              <a:rPr lang="en-US" sz="1200"/>
              <a:t>3.25</a:t>
            </a:r>
          </a:p>
        </p:txBody>
      </p:sp>
      <p:sp>
        <p:nvSpPr>
          <p:cNvPr id="39947" name="Text Box 29"/>
          <p:cNvSpPr txBox="1">
            <a:spLocks noChangeArrowheads="1"/>
          </p:cNvSpPr>
          <p:nvPr/>
        </p:nvSpPr>
        <p:spPr bwMode="auto">
          <a:xfrm>
            <a:off x="990600" y="3924300"/>
            <a:ext cx="304800" cy="184666"/>
          </a:xfrm>
          <a:prstGeom prst="rect">
            <a:avLst/>
          </a:prstGeom>
          <a:noFill/>
          <a:ln w="12700">
            <a:noFill/>
            <a:miter lim="800000"/>
            <a:headEnd/>
            <a:tailEnd/>
          </a:ln>
        </p:spPr>
        <p:txBody>
          <a:bodyPr lIns="0" tIns="0" rIns="0" bIns="0">
            <a:spAutoFit/>
          </a:bodyPr>
          <a:lstStyle/>
          <a:p>
            <a:pPr algn="r" eaLnBrk="0" hangingPunct="0"/>
            <a:r>
              <a:rPr lang="en-US" sz="1200"/>
              <a:t>2.25</a:t>
            </a:r>
          </a:p>
        </p:txBody>
      </p:sp>
      <p:grpSp>
        <p:nvGrpSpPr>
          <p:cNvPr id="6" name="Group 30"/>
          <p:cNvGrpSpPr>
            <a:grpSpLocks/>
          </p:cNvGrpSpPr>
          <p:nvPr/>
        </p:nvGrpSpPr>
        <p:grpSpPr bwMode="auto">
          <a:xfrm>
            <a:off x="1371600" y="2932121"/>
            <a:ext cx="1219200" cy="2536830"/>
            <a:chOff x="864" y="1847"/>
            <a:chExt cx="768" cy="1598"/>
          </a:xfrm>
        </p:grpSpPr>
        <p:sp>
          <p:nvSpPr>
            <p:cNvPr id="39995" name="Line 31"/>
            <p:cNvSpPr>
              <a:spLocks noChangeShapeType="1"/>
            </p:cNvSpPr>
            <p:nvPr/>
          </p:nvSpPr>
          <p:spPr bwMode="auto">
            <a:xfrm>
              <a:off x="864" y="2000"/>
              <a:ext cx="768" cy="16"/>
            </a:xfrm>
            <a:prstGeom prst="line">
              <a:avLst/>
            </a:prstGeom>
            <a:noFill/>
            <a:ln w="12700">
              <a:solidFill>
                <a:schemeClr val="tx1"/>
              </a:solidFill>
              <a:prstDash val="dash"/>
              <a:round/>
              <a:headEnd/>
              <a:tailEnd/>
            </a:ln>
          </p:spPr>
          <p:txBody>
            <a:bodyPr/>
            <a:lstStyle/>
            <a:p>
              <a:endParaRPr lang="en-CA"/>
            </a:p>
          </p:txBody>
        </p:sp>
        <p:sp>
          <p:nvSpPr>
            <p:cNvPr id="39996" name="Line 32"/>
            <p:cNvSpPr>
              <a:spLocks noChangeShapeType="1"/>
            </p:cNvSpPr>
            <p:nvPr/>
          </p:nvSpPr>
          <p:spPr bwMode="auto">
            <a:xfrm flipV="1">
              <a:off x="1632" y="2016"/>
              <a:ext cx="0" cy="1429"/>
            </a:xfrm>
            <a:prstGeom prst="line">
              <a:avLst/>
            </a:prstGeom>
            <a:noFill/>
            <a:ln w="12700">
              <a:solidFill>
                <a:schemeClr val="tx1"/>
              </a:solidFill>
              <a:prstDash val="dash"/>
              <a:round/>
              <a:headEnd/>
              <a:tailEnd/>
            </a:ln>
          </p:spPr>
          <p:txBody>
            <a:bodyPr/>
            <a:lstStyle/>
            <a:p>
              <a:endParaRPr lang="en-CA"/>
            </a:p>
          </p:txBody>
        </p:sp>
        <p:sp>
          <p:nvSpPr>
            <p:cNvPr id="39997" name="Line 33"/>
            <p:cNvSpPr>
              <a:spLocks noChangeShapeType="1"/>
            </p:cNvSpPr>
            <p:nvPr/>
          </p:nvSpPr>
          <p:spPr bwMode="auto">
            <a:xfrm>
              <a:off x="948" y="2544"/>
              <a:ext cx="684" cy="0"/>
            </a:xfrm>
            <a:prstGeom prst="line">
              <a:avLst/>
            </a:prstGeom>
            <a:noFill/>
            <a:ln w="12700">
              <a:solidFill>
                <a:schemeClr val="tx1"/>
              </a:solidFill>
              <a:prstDash val="dash"/>
              <a:round/>
              <a:headEnd/>
              <a:tailEnd/>
            </a:ln>
          </p:spPr>
          <p:txBody>
            <a:bodyPr/>
            <a:lstStyle/>
            <a:p>
              <a:endParaRPr lang="en-CA"/>
            </a:p>
          </p:txBody>
        </p:sp>
        <p:sp>
          <p:nvSpPr>
            <p:cNvPr id="39998" name="Text Box 34"/>
            <p:cNvSpPr txBox="1">
              <a:spLocks noChangeArrowheads="1"/>
            </p:cNvSpPr>
            <p:nvPr/>
          </p:nvSpPr>
          <p:spPr bwMode="auto">
            <a:xfrm>
              <a:off x="1056" y="2032"/>
              <a:ext cx="48" cy="115"/>
            </a:xfrm>
            <a:prstGeom prst="rect">
              <a:avLst/>
            </a:prstGeom>
            <a:noFill/>
            <a:ln w="12700">
              <a:noFill/>
              <a:miter lim="800000"/>
              <a:headEnd/>
              <a:tailEnd/>
            </a:ln>
          </p:spPr>
          <p:txBody>
            <a:bodyPr lIns="0" tIns="0" rIns="0" bIns="0">
              <a:spAutoFit/>
            </a:bodyPr>
            <a:lstStyle/>
            <a:p>
              <a:pPr algn="r" eaLnBrk="0" hangingPunct="0"/>
              <a:r>
                <a:rPr lang="en-US" sz="1200" b="1"/>
                <a:t>A</a:t>
              </a:r>
              <a:endParaRPr lang="en-US" sz="1200" b="1" baseline="-25000"/>
            </a:p>
          </p:txBody>
        </p:sp>
        <p:sp>
          <p:nvSpPr>
            <p:cNvPr id="39999" name="Text Box 35"/>
            <p:cNvSpPr txBox="1">
              <a:spLocks noChangeArrowheads="1"/>
            </p:cNvSpPr>
            <p:nvPr/>
          </p:nvSpPr>
          <p:spPr bwMode="auto">
            <a:xfrm>
              <a:off x="1056" y="2285"/>
              <a:ext cx="48" cy="115"/>
            </a:xfrm>
            <a:prstGeom prst="rect">
              <a:avLst/>
            </a:prstGeom>
            <a:noFill/>
            <a:ln w="12700">
              <a:noFill/>
              <a:miter lim="800000"/>
              <a:headEnd/>
              <a:tailEnd/>
            </a:ln>
          </p:spPr>
          <p:txBody>
            <a:bodyPr lIns="0" tIns="0" rIns="0" bIns="0">
              <a:spAutoFit/>
            </a:bodyPr>
            <a:lstStyle/>
            <a:p>
              <a:pPr algn="r" eaLnBrk="0" hangingPunct="0"/>
              <a:r>
                <a:rPr lang="en-US" sz="1200" b="1"/>
                <a:t>B</a:t>
              </a:r>
              <a:endParaRPr lang="en-US" sz="1200" b="1" baseline="-25000"/>
            </a:p>
          </p:txBody>
        </p:sp>
        <p:sp>
          <p:nvSpPr>
            <p:cNvPr id="40000" name="Text Box 36"/>
            <p:cNvSpPr txBox="1">
              <a:spLocks noChangeArrowheads="1"/>
            </p:cNvSpPr>
            <p:nvPr/>
          </p:nvSpPr>
          <p:spPr bwMode="auto">
            <a:xfrm>
              <a:off x="1536" y="2400"/>
              <a:ext cx="48" cy="115"/>
            </a:xfrm>
            <a:prstGeom prst="rect">
              <a:avLst/>
            </a:prstGeom>
            <a:noFill/>
            <a:ln w="12700">
              <a:noFill/>
              <a:miter lim="800000"/>
              <a:headEnd/>
              <a:tailEnd/>
            </a:ln>
          </p:spPr>
          <p:txBody>
            <a:bodyPr lIns="0" tIns="0" rIns="0" bIns="0">
              <a:spAutoFit/>
            </a:bodyPr>
            <a:lstStyle/>
            <a:p>
              <a:pPr algn="r" eaLnBrk="0" hangingPunct="0"/>
              <a:r>
                <a:rPr lang="en-US" sz="1200" b="1"/>
                <a:t>d</a:t>
              </a:r>
              <a:endParaRPr lang="en-US" sz="1200" b="1" baseline="-25000"/>
            </a:p>
          </p:txBody>
        </p:sp>
        <p:sp>
          <p:nvSpPr>
            <p:cNvPr id="40001" name="Text Box 37"/>
            <p:cNvSpPr txBox="1">
              <a:spLocks noChangeArrowheads="1"/>
            </p:cNvSpPr>
            <p:nvPr/>
          </p:nvSpPr>
          <p:spPr bwMode="auto">
            <a:xfrm>
              <a:off x="1581" y="1847"/>
              <a:ext cx="48" cy="115"/>
            </a:xfrm>
            <a:prstGeom prst="rect">
              <a:avLst/>
            </a:prstGeom>
            <a:noFill/>
            <a:ln w="12700">
              <a:noFill/>
              <a:miter lim="800000"/>
              <a:headEnd/>
              <a:tailEnd/>
            </a:ln>
          </p:spPr>
          <p:txBody>
            <a:bodyPr lIns="0" tIns="0" rIns="0" bIns="0">
              <a:spAutoFit/>
            </a:bodyPr>
            <a:lstStyle/>
            <a:p>
              <a:pPr algn="r" eaLnBrk="0" hangingPunct="0"/>
              <a:r>
                <a:rPr lang="en-US" sz="1200" b="1"/>
                <a:t>a</a:t>
              </a:r>
              <a:endParaRPr lang="en-US" sz="1200" b="1" baseline="-25000"/>
            </a:p>
          </p:txBody>
        </p:sp>
      </p:grpSp>
      <p:sp>
        <p:nvSpPr>
          <p:cNvPr id="39949" name="Text Box 38"/>
          <p:cNvSpPr txBox="1">
            <a:spLocks noChangeArrowheads="1"/>
          </p:cNvSpPr>
          <p:nvPr/>
        </p:nvSpPr>
        <p:spPr bwMode="auto">
          <a:xfrm>
            <a:off x="6832600" y="5522006"/>
            <a:ext cx="152400" cy="182563"/>
          </a:xfrm>
          <a:prstGeom prst="rect">
            <a:avLst/>
          </a:prstGeom>
          <a:noFill/>
          <a:ln w="12700">
            <a:noFill/>
            <a:miter lim="800000"/>
            <a:headEnd/>
            <a:tailEnd/>
          </a:ln>
        </p:spPr>
        <p:txBody>
          <a:bodyPr lIns="0" tIns="0" rIns="0" bIns="0">
            <a:spAutoFit/>
          </a:bodyPr>
          <a:lstStyle/>
          <a:p>
            <a:pPr algn="r" eaLnBrk="0" hangingPunct="0"/>
            <a:r>
              <a:rPr lang="en-US" sz="1200"/>
              <a:t>8</a:t>
            </a:r>
          </a:p>
        </p:txBody>
      </p:sp>
      <p:sp>
        <p:nvSpPr>
          <p:cNvPr id="39950" name="Text Box 39"/>
          <p:cNvSpPr txBox="1">
            <a:spLocks noChangeArrowheads="1"/>
          </p:cNvSpPr>
          <p:nvPr/>
        </p:nvSpPr>
        <p:spPr bwMode="auto">
          <a:xfrm rot="10800000" flipV="1">
            <a:off x="2316955" y="5548889"/>
            <a:ext cx="319089" cy="184666"/>
          </a:xfrm>
          <a:prstGeom prst="rect">
            <a:avLst/>
          </a:prstGeom>
          <a:noFill/>
          <a:ln w="12700">
            <a:noFill/>
            <a:miter lim="800000"/>
            <a:headEnd/>
            <a:tailEnd/>
          </a:ln>
        </p:spPr>
        <p:txBody>
          <a:bodyPr wrap="square" lIns="0" tIns="0" rIns="0" bIns="0">
            <a:spAutoFit/>
          </a:bodyPr>
          <a:lstStyle/>
          <a:p>
            <a:pPr algn="r" eaLnBrk="0" hangingPunct="0"/>
            <a:r>
              <a:rPr lang="en-US" sz="1200"/>
              <a:t>6</a:t>
            </a:r>
          </a:p>
        </p:txBody>
      </p:sp>
      <p:sp>
        <p:nvSpPr>
          <p:cNvPr id="39951" name="Line 40"/>
          <p:cNvSpPr>
            <a:spLocks noChangeShapeType="1"/>
          </p:cNvSpPr>
          <p:nvPr/>
        </p:nvSpPr>
        <p:spPr bwMode="auto">
          <a:xfrm>
            <a:off x="5213350" y="2159000"/>
            <a:ext cx="19050" cy="3330000"/>
          </a:xfrm>
          <a:prstGeom prst="line">
            <a:avLst/>
          </a:prstGeom>
          <a:noFill/>
          <a:ln w="12700">
            <a:solidFill>
              <a:schemeClr val="tx1"/>
            </a:solidFill>
            <a:round/>
            <a:headEnd/>
            <a:tailEnd/>
          </a:ln>
        </p:spPr>
        <p:txBody>
          <a:bodyPr/>
          <a:lstStyle/>
          <a:p>
            <a:endParaRPr lang="en-CA"/>
          </a:p>
        </p:txBody>
      </p:sp>
      <p:sp>
        <p:nvSpPr>
          <p:cNvPr id="39952" name="Line 41"/>
          <p:cNvSpPr>
            <a:spLocks noChangeShapeType="1"/>
          </p:cNvSpPr>
          <p:nvPr/>
        </p:nvSpPr>
        <p:spPr bwMode="auto">
          <a:xfrm>
            <a:off x="5232400" y="5486400"/>
            <a:ext cx="3276600" cy="0"/>
          </a:xfrm>
          <a:prstGeom prst="line">
            <a:avLst/>
          </a:prstGeom>
          <a:noFill/>
          <a:ln w="12700">
            <a:solidFill>
              <a:schemeClr val="tx1"/>
            </a:solidFill>
            <a:round/>
            <a:headEnd/>
            <a:tailEnd/>
          </a:ln>
        </p:spPr>
        <p:txBody>
          <a:bodyPr/>
          <a:lstStyle/>
          <a:p>
            <a:endParaRPr lang="en-CA"/>
          </a:p>
        </p:txBody>
      </p:sp>
      <p:sp>
        <p:nvSpPr>
          <p:cNvPr id="39953" name="Line 42"/>
          <p:cNvSpPr>
            <a:spLocks noChangeShapeType="1"/>
          </p:cNvSpPr>
          <p:nvPr/>
        </p:nvSpPr>
        <p:spPr bwMode="auto">
          <a:xfrm>
            <a:off x="6956743" y="5410200"/>
            <a:ext cx="0" cy="76200"/>
          </a:xfrm>
          <a:prstGeom prst="line">
            <a:avLst/>
          </a:prstGeom>
          <a:noFill/>
          <a:ln w="12700">
            <a:solidFill>
              <a:schemeClr val="tx1"/>
            </a:solidFill>
            <a:round/>
            <a:headEnd/>
            <a:tailEnd/>
          </a:ln>
        </p:spPr>
        <p:txBody>
          <a:bodyPr/>
          <a:lstStyle/>
          <a:p>
            <a:endParaRPr lang="en-CA"/>
          </a:p>
        </p:txBody>
      </p:sp>
      <p:sp>
        <p:nvSpPr>
          <p:cNvPr id="39954" name="Text Box 43"/>
          <p:cNvSpPr txBox="1">
            <a:spLocks noChangeArrowheads="1"/>
          </p:cNvSpPr>
          <p:nvPr/>
        </p:nvSpPr>
        <p:spPr bwMode="auto">
          <a:xfrm>
            <a:off x="965200" y="3348038"/>
            <a:ext cx="304800" cy="184666"/>
          </a:xfrm>
          <a:prstGeom prst="rect">
            <a:avLst/>
          </a:prstGeom>
          <a:noFill/>
          <a:ln w="12700">
            <a:noFill/>
            <a:miter lim="800000"/>
            <a:headEnd/>
            <a:tailEnd/>
          </a:ln>
        </p:spPr>
        <p:txBody>
          <a:bodyPr lIns="0" tIns="0" rIns="0" bIns="0">
            <a:spAutoFit/>
          </a:bodyPr>
          <a:lstStyle/>
          <a:p>
            <a:pPr algn="r" eaLnBrk="0" hangingPunct="0"/>
            <a:r>
              <a:rPr lang="en-US" sz="1200"/>
              <a:t>3.00</a:t>
            </a:r>
          </a:p>
        </p:txBody>
      </p:sp>
      <p:sp>
        <p:nvSpPr>
          <p:cNvPr id="39955" name="Text Box 44"/>
          <p:cNvSpPr txBox="1">
            <a:spLocks noChangeArrowheads="1"/>
          </p:cNvSpPr>
          <p:nvPr/>
        </p:nvSpPr>
        <p:spPr bwMode="auto">
          <a:xfrm>
            <a:off x="4775200" y="3348038"/>
            <a:ext cx="304800" cy="184666"/>
          </a:xfrm>
          <a:prstGeom prst="rect">
            <a:avLst/>
          </a:prstGeom>
          <a:noFill/>
          <a:ln w="12700">
            <a:noFill/>
            <a:miter lim="800000"/>
            <a:headEnd/>
            <a:tailEnd/>
          </a:ln>
        </p:spPr>
        <p:txBody>
          <a:bodyPr lIns="0" tIns="0" rIns="0" bIns="0">
            <a:spAutoFit/>
          </a:bodyPr>
          <a:lstStyle/>
          <a:p>
            <a:pPr algn="r" eaLnBrk="0" hangingPunct="0"/>
            <a:r>
              <a:rPr lang="en-US" sz="1200"/>
              <a:t>3.00</a:t>
            </a:r>
          </a:p>
        </p:txBody>
      </p:sp>
      <p:sp>
        <p:nvSpPr>
          <p:cNvPr id="39956" name="Text Box 45"/>
          <p:cNvSpPr txBox="1">
            <a:spLocks noChangeArrowheads="1"/>
          </p:cNvSpPr>
          <p:nvPr/>
        </p:nvSpPr>
        <p:spPr bwMode="auto">
          <a:xfrm>
            <a:off x="7165975" y="5522117"/>
            <a:ext cx="152400" cy="182563"/>
          </a:xfrm>
          <a:prstGeom prst="rect">
            <a:avLst/>
          </a:prstGeom>
          <a:noFill/>
          <a:ln w="12700">
            <a:noFill/>
            <a:miter lim="800000"/>
            <a:headEnd/>
            <a:tailEnd/>
          </a:ln>
        </p:spPr>
        <p:txBody>
          <a:bodyPr lIns="0" tIns="0" rIns="0" bIns="0">
            <a:spAutoFit/>
          </a:bodyPr>
          <a:lstStyle/>
          <a:p>
            <a:pPr algn="r" eaLnBrk="0" hangingPunct="0"/>
            <a:r>
              <a:rPr lang="en-US" sz="1200"/>
              <a:t>9</a:t>
            </a:r>
          </a:p>
        </p:txBody>
      </p:sp>
      <p:sp>
        <p:nvSpPr>
          <p:cNvPr id="39957" name="Rectangle 46"/>
          <p:cNvSpPr>
            <a:spLocks noChangeArrowheads="1"/>
          </p:cNvSpPr>
          <p:nvPr/>
        </p:nvSpPr>
        <p:spPr bwMode="auto">
          <a:xfrm>
            <a:off x="5294312" y="5706624"/>
            <a:ext cx="2949575" cy="304800"/>
          </a:xfrm>
          <a:prstGeom prst="rect">
            <a:avLst/>
          </a:prstGeom>
          <a:noFill/>
          <a:ln w="12700">
            <a:noFill/>
            <a:miter lim="800000"/>
            <a:headEnd/>
            <a:tailEnd/>
          </a:ln>
        </p:spPr>
        <p:txBody>
          <a:bodyPr wrap="none">
            <a:spAutoFit/>
          </a:bodyPr>
          <a:lstStyle/>
          <a:p>
            <a:pPr algn="ctr" eaLnBrk="0" hangingPunct="0"/>
            <a:r>
              <a:rPr lang="en-US" sz="1400" b="1"/>
              <a:t>Quantity (millions of kg per year)</a:t>
            </a:r>
          </a:p>
        </p:txBody>
      </p:sp>
      <p:sp>
        <p:nvSpPr>
          <p:cNvPr id="39958" name="Rectangle 47"/>
          <p:cNvSpPr>
            <a:spLocks noChangeArrowheads="1"/>
          </p:cNvSpPr>
          <p:nvPr/>
        </p:nvSpPr>
        <p:spPr bwMode="auto">
          <a:xfrm rot="-5400000">
            <a:off x="3890168" y="3653632"/>
            <a:ext cx="1465263" cy="304800"/>
          </a:xfrm>
          <a:prstGeom prst="rect">
            <a:avLst/>
          </a:prstGeom>
          <a:noFill/>
          <a:ln w="12700">
            <a:noFill/>
            <a:miter lim="800000"/>
            <a:headEnd/>
            <a:tailEnd/>
          </a:ln>
        </p:spPr>
        <p:txBody>
          <a:bodyPr wrap="none">
            <a:spAutoFit/>
          </a:bodyPr>
          <a:lstStyle/>
          <a:p>
            <a:pPr algn="ctr" eaLnBrk="0" hangingPunct="0"/>
            <a:r>
              <a:rPr lang="en-US" sz="1400" b="1"/>
              <a:t>Price ($ per kg)</a:t>
            </a:r>
          </a:p>
        </p:txBody>
      </p:sp>
      <p:sp>
        <p:nvSpPr>
          <p:cNvPr id="39959" name="Text Box 48"/>
          <p:cNvSpPr txBox="1">
            <a:spLocks noChangeArrowheads="1"/>
          </p:cNvSpPr>
          <p:nvPr/>
        </p:nvSpPr>
        <p:spPr bwMode="auto">
          <a:xfrm>
            <a:off x="5160963" y="1778000"/>
            <a:ext cx="1671637" cy="244475"/>
          </a:xfrm>
          <a:prstGeom prst="rect">
            <a:avLst/>
          </a:prstGeom>
          <a:noFill/>
          <a:ln w="12700">
            <a:noFill/>
            <a:miter lim="800000"/>
            <a:headEnd/>
            <a:tailEnd/>
          </a:ln>
        </p:spPr>
        <p:txBody>
          <a:bodyPr wrap="none" lIns="0" tIns="0" rIns="0" bIns="0">
            <a:spAutoFit/>
          </a:bodyPr>
          <a:lstStyle/>
          <a:p>
            <a:pPr algn="ctr" eaLnBrk="0" hangingPunct="0"/>
            <a:r>
              <a:rPr lang="en-US" sz="1600" b="1"/>
              <a:t>Inelastic Demand</a:t>
            </a:r>
          </a:p>
        </p:txBody>
      </p:sp>
      <p:sp>
        <p:nvSpPr>
          <p:cNvPr id="39960" name="Line 49"/>
          <p:cNvSpPr>
            <a:spLocks noChangeShapeType="1"/>
          </p:cNvSpPr>
          <p:nvPr/>
        </p:nvSpPr>
        <p:spPr bwMode="auto">
          <a:xfrm>
            <a:off x="1346200" y="3175000"/>
            <a:ext cx="76200" cy="0"/>
          </a:xfrm>
          <a:prstGeom prst="line">
            <a:avLst/>
          </a:prstGeom>
          <a:noFill/>
          <a:ln w="12700">
            <a:solidFill>
              <a:schemeClr val="tx1"/>
            </a:solidFill>
            <a:round/>
            <a:headEnd/>
            <a:tailEnd/>
          </a:ln>
        </p:spPr>
        <p:txBody>
          <a:bodyPr/>
          <a:lstStyle/>
          <a:p>
            <a:endParaRPr lang="en-CA"/>
          </a:p>
        </p:txBody>
      </p:sp>
      <p:sp>
        <p:nvSpPr>
          <p:cNvPr id="39961" name="Rectangle 50"/>
          <p:cNvSpPr>
            <a:spLocks noChangeArrowheads="1"/>
          </p:cNvSpPr>
          <p:nvPr/>
        </p:nvSpPr>
        <p:spPr bwMode="auto">
          <a:xfrm rot="-5400000">
            <a:off x="3969" y="3636169"/>
            <a:ext cx="1465262" cy="304800"/>
          </a:xfrm>
          <a:prstGeom prst="rect">
            <a:avLst/>
          </a:prstGeom>
          <a:noFill/>
          <a:ln w="12700">
            <a:noFill/>
            <a:miter lim="800000"/>
            <a:headEnd/>
            <a:tailEnd/>
          </a:ln>
        </p:spPr>
        <p:txBody>
          <a:bodyPr wrap="none">
            <a:spAutoFit/>
          </a:bodyPr>
          <a:lstStyle/>
          <a:p>
            <a:pPr algn="ctr" eaLnBrk="0" hangingPunct="0"/>
            <a:r>
              <a:rPr lang="en-US" sz="1400" b="1"/>
              <a:t>Price ($ per kg)</a:t>
            </a:r>
          </a:p>
        </p:txBody>
      </p:sp>
      <p:sp>
        <p:nvSpPr>
          <p:cNvPr id="39962" name="Line 51"/>
          <p:cNvSpPr>
            <a:spLocks noChangeShapeType="1"/>
          </p:cNvSpPr>
          <p:nvPr/>
        </p:nvSpPr>
        <p:spPr bwMode="auto">
          <a:xfrm>
            <a:off x="1428750" y="2159000"/>
            <a:ext cx="19050" cy="3319200"/>
          </a:xfrm>
          <a:prstGeom prst="line">
            <a:avLst/>
          </a:prstGeom>
          <a:noFill/>
          <a:ln w="12700">
            <a:solidFill>
              <a:schemeClr val="tx1"/>
            </a:solidFill>
            <a:round/>
            <a:headEnd/>
            <a:tailEnd/>
          </a:ln>
        </p:spPr>
        <p:txBody>
          <a:bodyPr/>
          <a:lstStyle/>
          <a:p>
            <a:endParaRPr lang="en-CA"/>
          </a:p>
        </p:txBody>
      </p:sp>
      <p:sp>
        <p:nvSpPr>
          <p:cNvPr id="39963" name="Line 52"/>
          <p:cNvSpPr>
            <a:spLocks noChangeShapeType="1"/>
          </p:cNvSpPr>
          <p:nvPr/>
        </p:nvSpPr>
        <p:spPr bwMode="auto">
          <a:xfrm>
            <a:off x="1441450" y="5486400"/>
            <a:ext cx="2800350" cy="0"/>
          </a:xfrm>
          <a:prstGeom prst="line">
            <a:avLst/>
          </a:prstGeom>
          <a:noFill/>
          <a:ln w="12700">
            <a:solidFill>
              <a:schemeClr val="tx1"/>
            </a:solidFill>
            <a:round/>
            <a:headEnd/>
            <a:tailEnd/>
          </a:ln>
        </p:spPr>
        <p:txBody>
          <a:bodyPr/>
          <a:lstStyle/>
          <a:p>
            <a:endParaRPr lang="en-CA"/>
          </a:p>
        </p:txBody>
      </p:sp>
      <p:sp>
        <p:nvSpPr>
          <p:cNvPr id="39964" name="Text Box 53"/>
          <p:cNvSpPr txBox="1">
            <a:spLocks noChangeArrowheads="1"/>
          </p:cNvSpPr>
          <p:nvPr/>
        </p:nvSpPr>
        <p:spPr bwMode="auto">
          <a:xfrm>
            <a:off x="3131820" y="5552844"/>
            <a:ext cx="152400" cy="182563"/>
          </a:xfrm>
          <a:prstGeom prst="rect">
            <a:avLst/>
          </a:prstGeom>
          <a:noFill/>
          <a:ln w="12700">
            <a:noFill/>
            <a:miter lim="800000"/>
            <a:headEnd/>
            <a:tailEnd/>
          </a:ln>
        </p:spPr>
        <p:txBody>
          <a:bodyPr lIns="0" tIns="0" rIns="0" bIns="0">
            <a:spAutoFit/>
          </a:bodyPr>
          <a:lstStyle/>
          <a:p>
            <a:pPr algn="r" eaLnBrk="0" hangingPunct="0"/>
            <a:r>
              <a:rPr lang="en-US" sz="1200"/>
              <a:t>9</a:t>
            </a:r>
          </a:p>
        </p:txBody>
      </p:sp>
      <p:sp>
        <p:nvSpPr>
          <p:cNvPr id="39965" name="Line 54"/>
          <p:cNvSpPr>
            <a:spLocks noChangeShapeType="1"/>
          </p:cNvSpPr>
          <p:nvPr/>
        </p:nvSpPr>
        <p:spPr bwMode="auto">
          <a:xfrm>
            <a:off x="1346200" y="3454400"/>
            <a:ext cx="76200" cy="0"/>
          </a:xfrm>
          <a:prstGeom prst="line">
            <a:avLst/>
          </a:prstGeom>
          <a:noFill/>
          <a:ln w="12700">
            <a:solidFill>
              <a:schemeClr val="tx1"/>
            </a:solidFill>
            <a:round/>
            <a:headEnd/>
            <a:tailEnd/>
          </a:ln>
        </p:spPr>
        <p:txBody>
          <a:bodyPr/>
          <a:lstStyle/>
          <a:p>
            <a:endParaRPr lang="en-CA"/>
          </a:p>
        </p:txBody>
      </p:sp>
      <p:sp>
        <p:nvSpPr>
          <p:cNvPr id="39966" name="Line 55"/>
          <p:cNvSpPr>
            <a:spLocks noChangeShapeType="1"/>
          </p:cNvSpPr>
          <p:nvPr/>
        </p:nvSpPr>
        <p:spPr bwMode="auto">
          <a:xfrm>
            <a:off x="1346200" y="4038600"/>
            <a:ext cx="76200" cy="0"/>
          </a:xfrm>
          <a:prstGeom prst="line">
            <a:avLst/>
          </a:prstGeom>
          <a:noFill/>
          <a:ln w="12700">
            <a:solidFill>
              <a:schemeClr val="tx1"/>
            </a:solidFill>
            <a:round/>
            <a:headEnd/>
            <a:tailEnd/>
          </a:ln>
        </p:spPr>
        <p:txBody>
          <a:bodyPr/>
          <a:lstStyle/>
          <a:p>
            <a:endParaRPr lang="en-CA"/>
          </a:p>
        </p:txBody>
      </p:sp>
      <p:sp>
        <p:nvSpPr>
          <p:cNvPr id="39967" name="Text Box 56"/>
          <p:cNvSpPr txBox="1">
            <a:spLocks noChangeArrowheads="1"/>
          </p:cNvSpPr>
          <p:nvPr/>
        </p:nvSpPr>
        <p:spPr bwMode="auto">
          <a:xfrm>
            <a:off x="1346200" y="1762125"/>
            <a:ext cx="1512888" cy="244475"/>
          </a:xfrm>
          <a:prstGeom prst="rect">
            <a:avLst/>
          </a:prstGeom>
          <a:noFill/>
          <a:ln w="12700">
            <a:noFill/>
            <a:miter lim="800000"/>
            <a:headEnd/>
            <a:tailEnd/>
          </a:ln>
        </p:spPr>
        <p:txBody>
          <a:bodyPr wrap="none" lIns="0" tIns="0" rIns="0" bIns="0">
            <a:spAutoFit/>
          </a:bodyPr>
          <a:lstStyle/>
          <a:p>
            <a:pPr algn="ctr" eaLnBrk="0" hangingPunct="0"/>
            <a:r>
              <a:rPr lang="en-US" sz="1600" b="1"/>
              <a:t>Elastic Demand</a:t>
            </a:r>
          </a:p>
        </p:txBody>
      </p:sp>
      <p:sp>
        <p:nvSpPr>
          <p:cNvPr id="39968" name="Rectangle 57"/>
          <p:cNvSpPr>
            <a:spLocks noChangeArrowheads="1"/>
          </p:cNvSpPr>
          <p:nvPr/>
        </p:nvSpPr>
        <p:spPr bwMode="auto">
          <a:xfrm>
            <a:off x="1385455" y="5692199"/>
            <a:ext cx="2949575" cy="304800"/>
          </a:xfrm>
          <a:prstGeom prst="rect">
            <a:avLst/>
          </a:prstGeom>
          <a:noFill/>
          <a:ln w="12700">
            <a:noFill/>
            <a:miter lim="800000"/>
            <a:headEnd/>
            <a:tailEnd/>
          </a:ln>
        </p:spPr>
        <p:txBody>
          <a:bodyPr wrap="none">
            <a:spAutoFit/>
          </a:bodyPr>
          <a:lstStyle/>
          <a:p>
            <a:pPr algn="ctr" eaLnBrk="0" hangingPunct="0"/>
            <a:r>
              <a:rPr lang="en-US" sz="1400" b="1"/>
              <a:t>Quantity (millions of kg per year)</a:t>
            </a:r>
          </a:p>
        </p:txBody>
      </p:sp>
      <p:grpSp>
        <p:nvGrpSpPr>
          <p:cNvPr id="7" name="Group 58"/>
          <p:cNvGrpSpPr>
            <a:grpSpLocks/>
          </p:cNvGrpSpPr>
          <p:nvPr/>
        </p:nvGrpSpPr>
        <p:grpSpPr bwMode="auto">
          <a:xfrm>
            <a:off x="5156200" y="2159000"/>
            <a:ext cx="3211513" cy="3240094"/>
            <a:chOff x="3248" y="1360"/>
            <a:chExt cx="2023" cy="2041"/>
          </a:xfrm>
        </p:grpSpPr>
        <p:sp>
          <p:nvSpPr>
            <p:cNvPr id="39987" name="Line 59"/>
            <p:cNvSpPr>
              <a:spLocks noChangeShapeType="1"/>
            </p:cNvSpPr>
            <p:nvPr/>
          </p:nvSpPr>
          <p:spPr bwMode="auto">
            <a:xfrm>
              <a:off x="3248" y="2176"/>
              <a:ext cx="1344" cy="0"/>
            </a:xfrm>
            <a:prstGeom prst="line">
              <a:avLst/>
            </a:prstGeom>
            <a:noFill/>
            <a:ln w="12700">
              <a:solidFill>
                <a:schemeClr val="tx1"/>
              </a:solidFill>
              <a:prstDash val="dash"/>
              <a:round/>
              <a:headEnd/>
              <a:tailEnd/>
            </a:ln>
          </p:spPr>
          <p:txBody>
            <a:bodyPr/>
            <a:lstStyle/>
            <a:p>
              <a:endParaRPr lang="en-CA"/>
            </a:p>
          </p:txBody>
        </p:sp>
        <p:sp>
          <p:nvSpPr>
            <p:cNvPr id="39988" name="Line 60"/>
            <p:cNvSpPr>
              <a:spLocks noChangeShapeType="1"/>
            </p:cNvSpPr>
            <p:nvPr/>
          </p:nvSpPr>
          <p:spPr bwMode="auto">
            <a:xfrm flipH="1" flipV="1">
              <a:off x="4592" y="2176"/>
              <a:ext cx="0" cy="1225"/>
            </a:xfrm>
            <a:prstGeom prst="line">
              <a:avLst/>
            </a:prstGeom>
            <a:noFill/>
            <a:ln w="12700">
              <a:solidFill>
                <a:schemeClr val="tx1"/>
              </a:solidFill>
              <a:prstDash val="dash"/>
              <a:round/>
              <a:headEnd/>
              <a:tailEnd/>
            </a:ln>
          </p:spPr>
          <p:txBody>
            <a:bodyPr/>
            <a:lstStyle/>
            <a:p>
              <a:endParaRPr lang="en-CA"/>
            </a:p>
          </p:txBody>
        </p:sp>
        <p:sp>
          <p:nvSpPr>
            <p:cNvPr id="39989" name="Text Box 61"/>
            <p:cNvSpPr txBox="1">
              <a:spLocks noChangeArrowheads="1"/>
            </p:cNvSpPr>
            <p:nvPr/>
          </p:nvSpPr>
          <p:spPr bwMode="auto">
            <a:xfrm>
              <a:off x="5024" y="1437"/>
              <a:ext cx="144" cy="116"/>
            </a:xfrm>
            <a:prstGeom prst="rect">
              <a:avLst/>
            </a:prstGeom>
            <a:noFill/>
            <a:ln w="12700">
              <a:noFill/>
              <a:miter lim="800000"/>
              <a:headEnd/>
              <a:tailEnd/>
            </a:ln>
          </p:spPr>
          <p:txBody>
            <a:bodyPr lIns="0" tIns="0" rIns="0" bIns="0">
              <a:spAutoFit/>
            </a:bodyPr>
            <a:lstStyle/>
            <a:p>
              <a:pPr algn="r" eaLnBrk="0" hangingPunct="0"/>
              <a:r>
                <a:rPr lang="en-US" sz="1200" b="1"/>
                <a:t>S</a:t>
              </a:r>
              <a:r>
                <a:rPr lang="en-US" sz="1200" b="1" baseline="-25000"/>
                <a:t>0</a:t>
              </a:r>
            </a:p>
          </p:txBody>
        </p:sp>
        <p:sp>
          <p:nvSpPr>
            <p:cNvPr id="39990" name="Text Box 62"/>
            <p:cNvSpPr txBox="1">
              <a:spLocks noChangeArrowheads="1"/>
            </p:cNvSpPr>
            <p:nvPr/>
          </p:nvSpPr>
          <p:spPr bwMode="auto">
            <a:xfrm>
              <a:off x="4944" y="2784"/>
              <a:ext cx="144" cy="116"/>
            </a:xfrm>
            <a:prstGeom prst="rect">
              <a:avLst/>
            </a:prstGeom>
            <a:noFill/>
            <a:ln w="12700">
              <a:noFill/>
              <a:miter lim="800000"/>
              <a:headEnd/>
              <a:tailEnd/>
            </a:ln>
          </p:spPr>
          <p:txBody>
            <a:bodyPr lIns="0" tIns="0" rIns="0" bIns="0">
              <a:spAutoFit/>
            </a:bodyPr>
            <a:lstStyle/>
            <a:p>
              <a:pPr algn="r" eaLnBrk="0" hangingPunct="0"/>
              <a:r>
                <a:rPr lang="en-US" sz="1200" b="1"/>
                <a:t>D</a:t>
              </a:r>
              <a:endParaRPr lang="en-US" sz="1200" b="1" baseline="-25000"/>
            </a:p>
          </p:txBody>
        </p:sp>
        <p:sp>
          <p:nvSpPr>
            <p:cNvPr id="39991" name="Line 63"/>
            <p:cNvSpPr>
              <a:spLocks noChangeShapeType="1"/>
            </p:cNvSpPr>
            <p:nvPr/>
          </p:nvSpPr>
          <p:spPr bwMode="auto">
            <a:xfrm>
              <a:off x="4112" y="1360"/>
              <a:ext cx="864" cy="1440"/>
            </a:xfrm>
            <a:prstGeom prst="line">
              <a:avLst/>
            </a:prstGeom>
            <a:noFill/>
            <a:ln w="28575">
              <a:solidFill>
                <a:srgbClr val="0000FF"/>
              </a:solidFill>
              <a:round/>
              <a:headEnd/>
              <a:tailEnd/>
            </a:ln>
          </p:spPr>
          <p:txBody>
            <a:bodyPr/>
            <a:lstStyle/>
            <a:p>
              <a:endParaRPr lang="en-CA"/>
            </a:p>
          </p:txBody>
        </p:sp>
        <p:sp>
          <p:nvSpPr>
            <p:cNvPr id="39992" name="Line 64"/>
            <p:cNvSpPr>
              <a:spLocks noChangeShapeType="1"/>
            </p:cNvSpPr>
            <p:nvPr/>
          </p:nvSpPr>
          <p:spPr bwMode="auto">
            <a:xfrm rot="20090652" flipH="1">
              <a:off x="3868" y="1825"/>
              <a:ext cx="1403" cy="710"/>
            </a:xfrm>
            <a:prstGeom prst="line">
              <a:avLst/>
            </a:prstGeom>
            <a:noFill/>
            <a:ln w="28575">
              <a:solidFill>
                <a:srgbClr val="FFC000"/>
              </a:solidFill>
              <a:round/>
              <a:headEnd/>
              <a:tailEnd/>
            </a:ln>
          </p:spPr>
          <p:txBody>
            <a:bodyPr/>
            <a:lstStyle/>
            <a:p>
              <a:endParaRPr lang="en-CA"/>
            </a:p>
          </p:txBody>
        </p:sp>
        <p:sp>
          <p:nvSpPr>
            <p:cNvPr id="39993" name="Text Box 65"/>
            <p:cNvSpPr txBox="1">
              <a:spLocks noChangeArrowheads="1"/>
            </p:cNvSpPr>
            <p:nvPr/>
          </p:nvSpPr>
          <p:spPr bwMode="auto">
            <a:xfrm>
              <a:off x="4688" y="2080"/>
              <a:ext cx="48" cy="115"/>
            </a:xfrm>
            <a:prstGeom prst="rect">
              <a:avLst/>
            </a:prstGeom>
            <a:noFill/>
            <a:ln w="12700">
              <a:noFill/>
              <a:miter lim="800000"/>
              <a:headEnd/>
              <a:tailEnd/>
            </a:ln>
          </p:spPr>
          <p:txBody>
            <a:bodyPr lIns="0" tIns="0" rIns="0" bIns="0">
              <a:spAutoFit/>
            </a:bodyPr>
            <a:lstStyle/>
            <a:p>
              <a:pPr algn="r" eaLnBrk="0" hangingPunct="0"/>
              <a:r>
                <a:rPr lang="en-US" sz="1200" b="1"/>
                <a:t>c</a:t>
              </a:r>
              <a:endParaRPr lang="en-US" sz="1200" b="1" baseline="-25000"/>
            </a:p>
          </p:txBody>
        </p:sp>
        <p:sp>
          <p:nvSpPr>
            <p:cNvPr id="39994" name="AutoShape 66"/>
            <p:cNvSpPr>
              <a:spLocks noChangeArrowheads="1"/>
            </p:cNvSpPr>
            <p:nvPr/>
          </p:nvSpPr>
          <p:spPr bwMode="auto">
            <a:xfrm>
              <a:off x="4562" y="2128"/>
              <a:ext cx="48" cy="48"/>
            </a:xfrm>
            <a:prstGeom prst="flowChartConnector">
              <a:avLst/>
            </a:prstGeom>
            <a:solidFill>
              <a:srgbClr val="FF3300"/>
            </a:solidFill>
            <a:ln w="12700">
              <a:noFill/>
              <a:round/>
              <a:headEnd/>
              <a:tailEnd/>
            </a:ln>
          </p:spPr>
          <p:txBody>
            <a:bodyPr wrap="none" anchor="ctr"/>
            <a:lstStyle/>
            <a:p>
              <a:endParaRPr lang="en-US"/>
            </a:p>
          </p:txBody>
        </p:sp>
      </p:grpSp>
      <p:sp>
        <p:nvSpPr>
          <p:cNvPr id="39970" name="Line 67"/>
          <p:cNvSpPr>
            <a:spLocks noChangeShapeType="1"/>
          </p:cNvSpPr>
          <p:nvPr/>
        </p:nvSpPr>
        <p:spPr bwMode="auto">
          <a:xfrm>
            <a:off x="7289800" y="5409800"/>
            <a:ext cx="0" cy="68400"/>
          </a:xfrm>
          <a:prstGeom prst="line">
            <a:avLst/>
          </a:prstGeom>
          <a:noFill/>
          <a:ln w="12700">
            <a:solidFill>
              <a:schemeClr val="tx1"/>
            </a:solidFill>
            <a:round/>
            <a:headEnd/>
            <a:tailEnd/>
          </a:ln>
        </p:spPr>
        <p:txBody>
          <a:bodyPr/>
          <a:lstStyle/>
          <a:p>
            <a:endParaRPr lang="en-CA"/>
          </a:p>
        </p:txBody>
      </p:sp>
      <p:grpSp>
        <p:nvGrpSpPr>
          <p:cNvPr id="8" name="Group 68"/>
          <p:cNvGrpSpPr>
            <a:grpSpLocks/>
          </p:cNvGrpSpPr>
          <p:nvPr/>
        </p:nvGrpSpPr>
        <p:grpSpPr bwMode="auto">
          <a:xfrm>
            <a:off x="5605463" y="1803400"/>
            <a:ext cx="2471737" cy="1965325"/>
            <a:chOff x="3531" y="1136"/>
            <a:chExt cx="1557" cy="1238"/>
          </a:xfrm>
        </p:grpSpPr>
        <p:sp>
          <p:nvSpPr>
            <p:cNvPr id="39985" name="Text Box 69"/>
            <p:cNvSpPr txBox="1">
              <a:spLocks noChangeArrowheads="1"/>
            </p:cNvSpPr>
            <p:nvPr/>
          </p:nvSpPr>
          <p:spPr bwMode="auto">
            <a:xfrm>
              <a:off x="4808" y="1136"/>
              <a:ext cx="144" cy="116"/>
            </a:xfrm>
            <a:prstGeom prst="rect">
              <a:avLst/>
            </a:prstGeom>
            <a:noFill/>
            <a:ln w="12700">
              <a:noFill/>
              <a:miter lim="800000"/>
              <a:headEnd/>
              <a:tailEnd/>
            </a:ln>
          </p:spPr>
          <p:txBody>
            <a:bodyPr lIns="0" tIns="0" rIns="0" bIns="0">
              <a:spAutoFit/>
            </a:bodyPr>
            <a:lstStyle/>
            <a:p>
              <a:pPr algn="r" eaLnBrk="0" hangingPunct="0"/>
              <a:r>
                <a:rPr lang="en-US" sz="1200" b="1"/>
                <a:t>S</a:t>
              </a:r>
              <a:r>
                <a:rPr lang="en-US" sz="1200" b="1" baseline="-25000"/>
                <a:t>1</a:t>
              </a:r>
            </a:p>
          </p:txBody>
        </p:sp>
        <p:sp>
          <p:nvSpPr>
            <p:cNvPr id="39986" name="Line 70"/>
            <p:cNvSpPr>
              <a:spLocks noChangeShapeType="1"/>
            </p:cNvSpPr>
            <p:nvPr/>
          </p:nvSpPr>
          <p:spPr bwMode="auto">
            <a:xfrm rot="20090652" flipH="1">
              <a:off x="3531" y="1547"/>
              <a:ext cx="1557" cy="827"/>
            </a:xfrm>
            <a:prstGeom prst="line">
              <a:avLst/>
            </a:prstGeom>
            <a:noFill/>
            <a:ln w="28575">
              <a:solidFill>
                <a:srgbClr val="FF0000"/>
              </a:solidFill>
              <a:round/>
              <a:headEnd/>
              <a:tailEnd/>
            </a:ln>
          </p:spPr>
          <p:txBody>
            <a:bodyPr/>
            <a:lstStyle/>
            <a:p>
              <a:endParaRPr lang="en-CA"/>
            </a:p>
          </p:txBody>
        </p:sp>
      </p:grpSp>
      <p:grpSp>
        <p:nvGrpSpPr>
          <p:cNvPr id="9" name="Group 71"/>
          <p:cNvGrpSpPr>
            <a:grpSpLocks/>
          </p:cNvGrpSpPr>
          <p:nvPr/>
        </p:nvGrpSpPr>
        <p:grpSpPr bwMode="auto">
          <a:xfrm>
            <a:off x="1601788" y="1828800"/>
            <a:ext cx="2436812" cy="1920875"/>
            <a:chOff x="1009" y="1152"/>
            <a:chExt cx="1535" cy="1210"/>
          </a:xfrm>
        </p:grpSpPr>
        <p:sp>
          <p:nvSpPr>
            <p:cNvPr id="39983" name="Line 72"/>
            <p:cNvSpPr>
              <a:spLocks noChangeShapeType="1"/>
            </p:cNvSpPr>
            <p:nvPr/>
          </p:nvSpPr>
          <p:spPr bwMode="auto">
            <a:xfrm rot="21029827" flipH="1">
              <a:off x="1009" y="1402"/>
              <a:ext cx="1488" cy="960"/>
            </a:xfrm>
            <a:prstGeom prst="line">
              <a:avLst/>
            </a:prstGeom>
            <a:noFill/>
            <a:ln w="28575">
              <a:solidFill>
                <a:srgbClr val="FF0000"/>
              </a:solidFill>
              <a:round/>
              <a:headEnd/>
              <a:tailEnd/>
            </a:ln>
          </p:spPr>
          <p:txBody>
            <a:bodyPr/>
            <a:lstStyle/>
            <a:p>
              <a:endParaRPr lang="en-CA"/>
            </a:p>
          </p:txBody>
        </p:sp>
        <p:sp>
          <p:nvSpPr>
            <p:cNvPr id="39984" name="Text Box 73"/>
            <p:cNvSpPr txBox="1">
              <a:spLocks noChangeArrowheads="1"/>
            </p:cNvSpPr>
            <p:nvPr/>
          </p:nvSpPr>
          <p:spPr bwMode="auto">
            <a:xfrm>
              <a:off x="2400" y="1152"/>
              <a:ext cx="144" cy="116"/>
            </a:xfrm>
            <a:prstGeom prst="rect">
              <a:avLst/>
            </a:prstGeom>
            <a:noFill/>
            <a:ln w="12700">
              <a:noFill/>
              <a:miter lim="800000"/>
              <a:headEnd/>
              <a:tailEnd/>
            </a:ln>
          </p:spPr>
          <p:txBody>
            <a:bodyPr lIns="0" tIns="0" rIns="0" bIns="0">
              <a:spAutoFit/>
            </a:bodyPr>
            <a:lstStyle/>
            <a:p>
              <a:pPr algn="r" eaLnBrk="0" hangingPunct="0"/>
              <a:r>
                <a:rPr lang="en-US" sz="1200" b="1"/>
                <a:t>S</a:t>
              </a:r>
              <a:r>
                <a:rPr lang="en-US" sz="1200" b="1" baseline="-25000"/>
                <a:t>1</a:t>
              </a:r>
            </a:p>
          </p:txBody>
        </p:sp>
      </p:grpSp>
      <p:grpSp>
        <p:nvGrpSpPr>
          <p:cNvPr id="10" name="Group 74"/>
          <p:cNvGrpSpPr>
            <a:grpSpLocks/>
          </p:cNvGrpSpPr>
          <p:nvPr/>
        </p:nvGrpSpPr>
        <p:grpSpPr bwMode="auto">
          <a:xfrm>
            <a:off x="2543335" y="2328560"/>
            <a:ext cx="922338" cy="981075"/>
            <a:chOff x="1627" y="1446"/>
            <a:chExt cx="581" cy="618"/>
          </a:xfrm>
        </p:grpSpPr>
        <p:sp>
          <p:nvSpPr>
            <p:cNvPr id="39979" name="Text Box 75"/>
            <p:cNvSpPr txBox="1">
              <a:spLocks noChangeArrowheads="1"/>
            </p:cNvSpPr>
            <p:nvPr/>
          </p:nvSpPr>
          <p:spPr bwMode="auto">
            <a:xfrm>
              <a:off x="2000" y="1446"/>
              <a:ext cx="48" cy="115"/>
            </a:xfrm>
            <a:prstGeom prst="rect">
              <a:avLst/>
            </a:prstGeom>
            <a:noFill/>
            <a:ln w="12700">
              <a:noFill/>
              <a:miter lim="800000"/>
              <a:headEnd/>
              <a:tailEnd/>
            </a:ln>
          </p:spPr>
          <p:txBody>
            <a:bodyPr lIns="0" tIns="0" rIns="0" bIns="0">
              <a:spAutoFit/>
            </a:bodyPr>
            <a:lstStyle/>
            <a:p>
              <a:pPr algn="r" eaLnBrk="0" hangingPunct="0"/>
              <a:r>
                <a:rPr lang="en-US" sz="1200" b="1"/>
                <a:t>b</a:t>
              </a:r>
              <a:endParaRPr lang="en-US" sz="1200" b="1" baseline="-25000"/>
            </a:p>
          </p:txBody>
        </p:sp>
        <p:sp>
          <p:nvSpPr>
            <p:cNvPr id="39980" name="Line 76"/>
            <p:cNvSpPr>
              <a:spLocks noChangeShapeType="1"/>
            </p:cNvSpPr>
            <p:nvPr/>
          </p:nvSpPr>
          <p:spPr bwMode="auto">
            <a:xfrm flipH="1" flipV="1">
              <a:off x="2064" y="1632"/>
              <a:ext cx="0" cy="432"/>
            </a:xfrm>
            <a:prstGeom prst="line">
              <a:avLst/>
            </a:prstGeom>
            <a:noFill/>
            <a:ln w="12700">
              <a:solidFill>
                <a:schemeClr val="tx1"/>
              </a:solidFill>
              <a:round/>
              <a:headEnd/>
              <a:tailEnd type="triangle" w="med" len="med"/>
            </a:ln>
          </p:spPr>
          <p:txBody>
            <a:bodyPr/>
            <a:lstStyle/>
            <a:p>
              <a:endParaRPr lang="en-CA"/>
            </a:p>
          </p:txBody>
        </p:sp>
        <p:sp>
          <p:nvSpPr>
            <p:cNvPr id="39981" name="Text Box 77"/>
            <p:cNvSpPr txBox="1">
              <a:spLocks noChangeArrowheads="1"/>
            </p:cNvSpPr>
            <p:nvPr/>
          </p:nvSpPr>
          <p:spPr bwMode="auto">
            <a:xfrm>
              <a:off x="2064" y="1824"/>
              <a:ext cx="144" cy="115"/>
            </a:xfrm>
            <a:prstGeom prst="rect">
              <a:avLst/>
            </a:prstGeom>
            <a:noFill/>
            <a:ln w="12700">
              <a:noFill/>
              <a:miter lim="800000"/>
              <a:headEnd/>
              <a:tailEnd/>
            </a:ln>
          </p:spPr>
          <p:txBody>
            <a:bodyPr lIns="0" tIns="0" rIns="0" bIns="0">
              <a:spAutoFit/>
            </a:bodyPr>
            <a:lstStyle/>
            <a:p>
              <a:pPr algn="r" eaLnBrk="0" hangingPunct="0"/>
              <a:r>
                <a:rPr lang="en-US" sz="1200" b="1"/>
                <a:t>$1</a:t>
              </a:r>
              <a:endParaRPr lang="en-US" sz="1200" b="1" baseline="-25000"/>
            </a:p>
          </p:txBody>
        </p:sp>
        <p:sp>
          <p:nvSpPr>
            <p:cNvPr id="39982" name="AutoShape 78"/>
            <p:cNvSpPr>
              <a:spLocks noChangeArrowheads="1"/>
            </p:cNvSpPr>
            <p:nvPr/>
          </p:nvSpPr>
          <p:spPr bwMode="auto">
            <a:xfrm>
              <a:off x="1627" y="1961"/>
              <a:ext cx="48" cy="48"/>
            </a:xfrm>
            <a:prstGeom prst="flowChartConnector">
              <a:avLst/>
            </a:prstGeom>
            <a:solidFill>
              <a:srgbClr val="FF3300"/>
            </a:solidFill>
            <a:ln w="12700">
              <a:noFill/>
              <a:round/>
              <a:headEnd/>
              <a:tailEnd/>
            </a:ln>
          </p:spPr>
          <p:txBody>
            <a:bodyPr wrap="none" anchor="ctr"/>
            <a:lstStyle/>
            <a:p>
              <a:endParaRPr lang="en-US"/>
            </a:p>
          </p:txBody>
        </p:sp>
      </p:grpSp>
      <p:grpSp>
        <p:nvGrpSpPr>
          <p:cNvPr id="11" name="Group 79"/>
          <p:cNvGrpSpPr>
            <a:grpSpLocks/>
          </p:cNvGrpSpPr>
          <p:nvPr/>
        </p:nvGrpSpPr>
        <p:grpSpPr bwMode="auto">
          <a:xfrm>
            <a:off x="6958013" y="2209800"/>
            <a:ext cx="585787" cy="990600"/>
            <a:chOff x="4383" y="1392"/>
            <a:chExt cx="369" cy="624"/>
          </a:xfrm>
        </p:grpSpPr>
        <p:sp>
          <p:nvSpPr>
            <p:cNvPr id="39975" name="Line 80"/>
            <p:cNvSpPr>
              <a:spLocks noChangeShapeType="1"/>
            </p:cNvSpPr>
            <p:nvPr/>
          </p:nvSpPr>
          <p:spPr bwMode="auto">
            <a:xfrm flipH="1" flipV="1">
              <a:off x="4608" y="1632"/>
              <a:ext cx="0" cy="384"/>
            </a:xfrm>
            <a:prstGeom prst="line">
              <a:avLst/>
            </a:prstGeom>
            <a:noFill/>
            <a:ln w="12700">
              <a:solidFill>
                <a:schemeClr val="tx1"/>
              </a:solidFill>
              <a:round/>
              <a:headEnd/>
              <a:tailEnd type="triangle" w="med" len="med"/>
            </a:ln>
          </p:spPr>
          <p:txBody>
            <a:bodyPr/>
            <a:lstStyle/>
            <a:p>
              <a:endParaRPr lang="en-CA"/>
            </a:p>
          </p:txBody>
        </p:sp>
        <p:sp>
          <p:nvSpPr>
            <p:cNvPr id="39976" name="Text Box 81"/>
            <p:cNvSpPr txBox="1">
              <a:spLocks noChangeArrowheads="1"/>
            </p:cNvSpPr>
            <p:nvPr/>
          </p:nvSpPr>
          <p:spPr bwMode="auto">
            <a:xfrm>
              <a:off x="4573" y="1392"/>
              <a:ext cx="48" cy="115"/>
            </a:xfrm>
            <a:prstGeom prst="rect">
              <a:avLst/>
            </a:prstGeom>
            <a:noFill/>
            <a:ln w="12700">
              <a:noFill/>
              <a:miter lim="800000"/>
              <a:headEnd/>
              <a:tailEnd/>
            </a:ln>
          </p:spPr>
          <p:txBody>
            <a:bodyPr lIns="0" tIns="0" rIns="0" bIns="0">
              <a:spAutoFit/>
            </a:bodyPr>
            <a:lstStyle/>
            <a:p>
              <a:pPr algn="r" eaLnBrk="0" hangingPunct="0"/>
              <a:r>
                <a:rPr lang="en-US" sz="1200" b="1"/>
                <a:t>b</a:t>
              </a:r>
              <a:endParaRPr lang="en-US" sz="1200" b="1" baseline="-25000"/>
            </a:p>
          </p:txBody>
        </p:sp>
        <p:sp>
          <p:nvSpPr>
            <p:cNvPr id="39977" name="Text Box 82"/>
            <p:cNvSpPr txBox="1">
              <a:spLocks noChangeArrowheads="1"/>
            </p:cNvSpPr>
            <p:nvPr/>
          </p:nvSpPr>
          <p:spPr bwMode="auto">
            <a:xfrm>
              <a:off x="4608" y="1776"/>
              <a:ext cx="144" cy="115"/>
            </a:xfrm>
            <a:prstGeom prst="rect">
              <a:avLst/>
            </a:prstGeom>
            <a:noFill/>
            <a:ln w="12700">
              <a:noFill/>
              <a:miter lim="800000"/>
              <a:headEnd/>
              <a:tailEnd/>
            </a:ln>
          </p:spPr>
          <p:txBody>
            <a:bodyPr lIns="0" tIns="0" rIns="0" bIns="0">
              <a:spAutoFit/>
            </a:bodyPr>
            <a:lstStyle/>
            <a:p>
              <a:pPr algn="r" eaLnBrk="0" hangingPunct="0"/>
              <a:r>
                <a:rPr lang="en-US" sz="1200" b="1"/>
                <a:t>$1</a:t>
              </a:r>
              <a:endParaRPr lang="en-US" sz="1200" b="1" baseline="-25000"/>
            </a:p>
          </p:txBody>
        </p:sp>
        <p:sp>
          <p:nvSpPr>
            <p:cNvPr id="39978" name="AutoShape 83"/>
            <p:cNvSpPr>
              <a:spLocks noChangeArrowheads="1"/>
            </p:cNvSpPr>
            <p:nvPr/>
          </p:nvSpPr>
          <p:spPr bwMode="auto">
            <a:xfrm flipV="1">
              <a:off x="4383" y="1804"/>
              <a:ext cx="48" cy="50"/>
            </a:xfrm>
            <a:prstGeom prst="flowChartConnector">
              <a:avLst/>
            </a:prstGeom>
            <a:solidFill>
              <a:srgbClr val="FF3300"/>
            </a:solidFill>
            <a:ln w="12700">
              <a:noFill/>
              <a:round/>
              <a:headEnd/>
              <a:tailEnd/>
            </a:ln>
          </p:spPr>
          <p:txBody>
            <a:bodyPr wrap="none" anchor="ctr"/>
            <a:lstStyle/>
            <a:p>
              <a:endParaRPr lang="en-US"/>
            </a:p>
          </p:txBody>
        </p:sp>
      </p:grpSp>
      <p:sp>
        <p:nvSpPr>
          <p:cNvPr id="12" name="Title 11"/>
          <p:cNvSpPr>
            <a:spLocks noGrp="1"/>
          </p:cNvSpPr>
          <p:nvPr>
            <p:ph type="title"/>
          </p:nvPr>
        </p:nvSpPr>
        <p:spPr/>
        <p:txBody>
          <a:bodyPr>
            <a:normAutofit fontScale="90000"/>
          </a:bodyPr>
          <a:lstStyle/>
          <a:p>
            <a:r>
              <a:rPr lang="en-CA" sz="5600"/>
              <a:t>Excise Taxes and Demand Elasticity </a:t>
            </a:r>
            <a:r>
              <a:rPr lang="en-CA" sz="2700" b="1">
                <a:solidFill>
                  <a:srgbClr val="276F57"/>
                </a:solidFill>
              </a:rPr>
              <a:t>FIGURE 7.9 Page 184</a:t>
            </a:r>
          </a:p>
        </p:txBody>
      </p:sp>
      <p:sp>
        <p:nvSpPr>
          <p:cNvPr id="86" name="Footer Placeholder 3"/>
          <p:cNvSpPr>
            <a:spLocks noGrp="1"/>
          </p:cNvSpPr>
          <p:nvPr>
            <p:ph type="ftr" sz="quarter" idx="11"/>
          </p:nvPr>
        </p:nvSpPr>
        <p:spPr>
          <a:xfrm>
            <a:off x="3028950" y="6356352"/>
            <a:ext cx="3086100" cy="365125"/>
          </a:xfrm>
        </p:spPr>
        <p:txBody>
          <a:bodyPr/>
          <a:lstStyle/>
          <a:p>
            <a:r>
              <a:rPr lang="en-US"/>
              <a:t>© 2015 by McGraw-Hill Ryerson Ltd.</a:t>
            </a:r>
          </a:p>
        </p:txBody>
      </p:sp>
      <p:sp>
        <p:nvSpPr>
          <p:cNvPr id="85" name="Slide Number Placeholder 4"/>
          <p:cNvSpPr>
            <a:spLocks noGrp="1"/>
          </p:cNvSpPr>
          <p:nvPr>
            <p:ph type="sldNum" sz="quarter" idx="12"/>
          </p:nvPr>
        </p:nvSpPr>
        <p:spPr>
          <a:xfrm>
            <a:off x="6457950" y="6356352"/>
            <a:ext cx="2057400" cy="365125"/>
          </a:xfrm>
        </p:spPr>
        <p:txBody>
          <a:bodyPr/>
          <a:lstStyle/>
          <a:p>
            <a:fld id="{F19262CB-4C8F-4737-8E09-1D697CD4A8FE}" type="slidenum">
              <a:rPr lang="en-CA"/>
              <a:t>36</a:t>
            </a:fld>
            <a:endParaRPr lang="en-CA"/>
          </a:p>
        </p:txBody>
      </p:sp>
      <p:sp>
        <p:nvSpPr>
          <p:cNvPr id="87" name="AutoShape 16"/>
          <p:cNvSpPr>
            <a:spLocks noChangeArrowheads="1"/>
          </p:cNvSpPr>
          <p:nvPr/>
        </p:nvSpPr>
        <p:spPr bwMode="auto">
          <a:xfrm>
            <a:off x="3213099" y="2519479"/>
            <a:ext cx="76200" cy="76200"/>
          </a:xfrm>
          <a:prstGeom prst="flowChartConnector">
            <a:avLst/>
          </a:prstGeom>
          <a:solidFill>
            <a:srgbClr val="FF3300"/>
          </a:solidFill>
          <a:ln w="12700">
            <a:noFill/>
            <a:round/>
            <a:headEnd/>
            <a:tailEnd/>
          </a:ln>
        </p:spPr>
        <p:txBody>
          <a:bodyPr wrap="none" anchor="ctr"/>
          <a:lstStyle/>
          <a:p>
            <a:endParaRPr lang="en-US"/>
          </a:p>
        </p:txBody>
      </p:sp>
      <p:sp>
        <p:nvSpPr>
          <p:cNvPr id="88" name="AutoShape 78"/>
          <p:cNvSpPr>
            <a:spLocks noChangeArrowheads="1"/>
          </p:cNvSpPr>
          <p:nvPr/>
        </p:nvSpPr>
        <p:spPr bwMode="auto">
          <a:xfrm>
            <a:off x="2543335" y="4000500"/>
            <a:ext cx="76200" cy="76200"/>
          </a:xfrm>
          <a:prstGeom prst="flowChartConnector">
            <a:avLst/>
          </a:prstGeom>
          <a:solidFill>
            <a:srgbClr val="FF3300"/>
          </a:solidFill>
          <a:ln w="12700">
            <a:noFill/>
            <a:round/>
            <a:headEnd/>
            <a:tailEnd/>
          </a:ln>
        </p:spPr>
        <p:txBody>
          <a:bodyPr wrap="none" anchor="ctr"/>
          <a:lstStyle/>
          <a:p>
            <a:endParaRPr lang="en-US"/>
          </a:p>
        </p:txBody>
      </p:sp>
      <p:sp>
        <p:nvSpPr>
          <p:cNvPr id="89" name="AutoShape 78"/>
          <p:cNvSpPr>
            <a:spLocks noChangeArrowheads="1"/>
          </p:cNvSpPr>
          <p:nvPr/>
        </p:nvSpPr>
        <p:spPr bwMode="auto">
          <a:xfrm>
            <a:off x="6940551" y="3748552"/>
            <a:ext cx="76200" cy="76200"/>
          </a:xfrm>
          <a:prstGeom prst="flowChartConnector">
            <a:avLst/>
          </a:prstGeom>
          <a:solidFill>
            <a:srgbClr val="FF3300"/>
          </a:solidFill>
          <a:ln w="12700">
            <a:noFill/>
            <a:round/>
            <a:headEnd/>
            <a:tailEnd/>
          </a:ln>
        </p:spPr>
        <p:txBody>
          <a:bodyPr wrap="none" anchor="ctr"/>
          <a:lstStyle/>
          <a:p>
            <a:endParaRPr lang="en-US"/>
          </a:p>
        </p:txBody>
      </p:sp>
      <p:sp>
        <p:nvSpPr>
          <p:cNvPr id="90" name="AutoShape 83"/>
          <p:cNvSpPr>
            <a:spLocks noChangeArrowheads="1"/>
          </p:cNvSpPr>
          <p:nvPr/>
        </p:nvSpPr>
        <p:spPr bwMode="auto">
          <a:xfrm flipV="1">
            <a:off x="7277100" y="2451894"/>
            <a:ext cx="76200" cy="79375"/>
          </a:xfrm>
          <a:prstGeom prst="flowChartConnector">
            <a:avLst/>
          </a:prstGeom>
          <a:solidFill>
            <a:srgbClr val="FF3300"/>
          </a:solidFill>
          <a:ln w="12700">
            <a:noFill/>
            <a:round/>
            <a:headEnd/>
            <a:tailEnd/>
          </a:ln>
        </p:spPr>
        <p:txBody>
          <a:bodyPr wrap="none" anchor="ctr"/>
          <a:lstStyle/>
          <a:p>
            <a:endParaRPr lang="en-US"/>
          </a:p>
        </p:txBody>
      </p:sp>
      <p:grpSp>
        <p:nvGrpSpPr>
          <p:cNvPr id="91" name="Group 90"/>
          <p:cNvGrpSpPr/>
          <p:nvPr/>
        </p:nvGrpSpPr>
        <p:grpSpPr>
          <a:xfrm>
            <a:off x="1527" y="1889919"/>
            <a:ext cx="2103498" cy="3552031"/>
            <a:chOff x="1527" y="1889919"/>
            <a:chExt cx="2103498" cy="3552031"/>
          </a:xfrm>
        </p:grpSpPr>
        <p:cxnSp>
          <p:nvCxnSpPr>
            <p:cNvPr id="92" name="Straight Arrow Connector 91"/>
            <p:cNvCxnSpPr/>
            <p:nvPr/>
          </p:nvCxnSpPr>
          <p:spPr>
            <a:xfrm>
              <a:off x="990600" y="2159000"/>
              <a:ext cx="990600" cy="11572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93" name="TextBox 3"/>
            <p:cNvSpPr txBox="1">
              <a:spLocks noChangeArrowheads="1"/>
            </p:cNvSpPr>
            <p:nvPr/>
          </p:nvSpPr>
          <p:spPr bwMode="auto">
            <a:xfrm>
              <a:off x="1527" y="1889919"/>
              <a:ext cx="11080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r>
                <a:rPr lang="en-US" altLang="en-US" sz="1200">
                  <a:latin typeface="Arial" panose="020B0604020202020204" pitchFamily="34" charset="0"/>
                </a:rPr>
                <a:t>Consumers pay .25 of a $1 excise tax</a:t>
              </a:r>
            </a:p>
          </p:txBody>
        </p:sp>
        <p:cxnSp>
          <p:nvCxnSpPr>
            <p:cNvPr id="94" name="Straight Arrow Connector 93"/>
            <p:cNvCxnSpPr/>
            <p:nvPr/>
          </p:nvCxnSpPr>
          <p:spPr>
            <a:xfrm flipV="1">
              <a:off x="1651000" y="3849688"/>
              <a:ext cx="454025" cy="103981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95" name="TextBox 89"/>
            <p:cNvSpPr txBox="1">
              <a:spLocks noChangeArrowheads="1"/>
            </p:cNvSpPr>
            <p:nvPr/>
          </p:nvSpPr>
          <p:spPr bwMode="auto">
            <a:xfrm>
              <a:off x="381000" y="4795838"/>
              <a:ext cx="11239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r>
                <a:rPr lang="en-US" altLang="en-US" sz="1200">
                  <a:latin typeface="Arial" panose="020B0604020202020204" pitchFamily="34" charset="0"/>
                </a:rPr>
                <a:t>Producers pay .75 of a $1 excise tax</a:t>
              </a:r>
            </a:p>
          </p:txBody>
        </p:sp>
      </p:grpSp>
      <p:sp>
        <p:nvSpPr>
          <p:cNvPr id="13" name="TextBox 12"/>
          <p:cNvSpPr txBox="1"/>
          <p:nvPr/>
        </p:nvSpPr>
        <p:spPr>
          <a:xfrm>
            <a:off x="908050" y="2497954"/>
            <a:ext cx="495300" cy="276999"/>
          </a:xfrm>
          <a:prstGeom prst="rect">
            <a:avLst/>
          </a:prstGeom>
          <a:noFill/>
        </p:spPr>
        <p:txBody>
          <a:bodyPr wrap="square" rtlCol="0">
            <a:spAutoFit/>
          </a:bodyPr>
          <a:lstStyle/>
          <a:p>
            <a:r>
              <a:rPr lang="en-CA" sz="1200"/>
              <a:t>4.00</a:t>
            </a:r>
          </a:p>
        </p:txBody>
      </p:sp>
      <p:sp>
        <p:nvSpPr>
          <p:cNvPr id="96" name="TextBox 95"/>
          <p:cNvSpPr txBox="1"/>
          <p:nvPr/>
        </p:nvSpPr>
        <p:spPr>
          <a:xfrm>
            <a:off x="4665663" y="2403907"/>
            <a:ext cx="495300" cy="276999"/>
          </a:xfrm>
          <a:prstGeom prst="rect">
            <a:avLst/>
          </a:prstGeom>
          <a:noFill/>
        </p:spPr>
        <p:txBody>
          <a:bodyPr wrap="square" rtlCol="0">
            <a:spAutoFit/>
          </a:bodyPr>
          <a:lstStyle/>
          <a:p>
            <a:r>
              <a:rPr lang="en-CA" sz="1200"/>
              <a:t>4.00</a:t>
            </a:r>
          </a:p>
        </p:txBody>
      </p:sp>
    </p:spTree>
    <p:extLst>
      <p:ext uri="{BB962C8B-B14F-4D97-AF65-F5344CB8AC3E}">
        <p14:creationId xmlns:p14="http://schemas.microsoft.com/office/powerpoint/2010/main" val="76185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2000"/>
                                        <p:tgtEl>
                                          <p:spTgt spid="4"/>
                                        </p:tgtEl>
                                      </p:cBhvr>
                                    </p:animEffect>
                                  </p:childTnLst>
                                </p:cTn>
                              </p:par>
                            </p:childTnLst>
                          </p:cTn>
                        </p:par>
                        <p:par>
                          <p:cTn id="8" fill="hold">
                            <p:stCondLst>
                              <p:cond delay="2000"/>
                            </p:stCondLst>
                            <p:childTnLst>
                              <p:par>
                                <p:cTn id="9" presetID="3"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2000"/>
                                        <p:tgtEl>
                                          <p:spTgt spid="7"/>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88"/>
                                        </p:tgtEl>
                                        <p:attrNameLst>
                                          <p:attrName>style.visibility</p:attrName>
                                        </p:attrNameLst>
                                      </p:cBhvr>
                                      <p:to>
                                        <p:strVal val="visible"/>
                                      </p:to>
                                    </p:set>
                                    <p:animEffect transition="in" filter="wipe(down)">
                                      <p:cBhvr>
                                        <p:cTn id="15" dur="500"/>
                                        <p:tgtEl>
                                          <p:spTgt spid="88"/>
                                        </p:tgtEl>
                                      </p:cBhvr>
                                    </p:animEffect>
                                  </p:childTnLst>
                                </p:cTn>
                              </p:par>
                            </p:childTnLst>
                          </p:cTn>
                        </p:par>
                        <p:par>
                          <p:cTn id="16" fill="hold">
                            <p:stCondLst>
                              <p:cond delay="4500"/>
                            </p:stCondLst>
                            <p:childTnLst>
                              <p:par>
                                <p:cTn id="17" presetID="22" presetClass="entr" presetSubtype="4"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par>
                          <p:cTn id="20" fill="hold">
                            <p:stCondLst>
                              <p:cond delay="5000"/>
                            </p:stCondLst>
                            <p:childTnLst>
                              <p:par>
                                <p:cTn id="21" presetID="22" presetClass="entr" presetSubtype="4" fill="hold" grpId="0" nodeType="afterEffect">
                                  <p:stCondLst>
                                    <p:cond delay="0"/>
                                  </p:stCondLst>
                                  <p:childTnLst>
                                    <p:set>
                                      <p:cBhvr>
                                        <p:cTn id="22" dur="1" fill="hold">
                                          <p:stCondLst>
                                            <p:cond delay="0"/>
                                          </p:stCondLst>
                                        </p:cTn>
                                        <p:tgtEl>
                                          <p:spTgt spid="89"/>
                                        </p:tgtEl>
                                        <p:attrNameLst>
                                          <p:attrName>style.visibility</p:attrName>
                                        </p:attrNameLst>
                                      </p:cBhvr>
                                      <p:to>
                                        <p:strVal val="visible"/>
                                      </p:to>
                                    </p:set>
                                    <p:animEffect transition="in" filter="wipe(down)">
                                      <p:cBhvr>
                                        <p:cTn id="23" dur="500"/>
                                        <p:tgtEl>
                                          <p:spTgt spid="89"/>
                                        </p:tgtEl>
                                      </p:cBhvr>
                                    </p:animEffect>
                                  </p:childTnLst>
                                </p:cTn>
                              </p:par>
                            </p:childTnLst>
                          </p:cTn>
                        </p:par>
                        <p:par>
                          <p:cTn id="24" fill="hold">
                            <p:stCondLst>
                              <p:cond delay="5500"/>
                            </p:stCondLst>
                            <p:childTnLst>
                              <p:par>
                                <p:cTn id="25" presetID="42" presetClass="entr" presetSubtype="0"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par>
                          <p:cTn id="30" fill="hold">
                            <p:stCondLst>
                              <p:cond delay="6500"/>
                            </p:stCondLst>
                            <p:childTnLst>
                              <p:par>
                                <p:cTn id="31" presetID="42" presetClass="entr" presetSubtype="0" fill="hold" grpId="0" nodeType="afterEffect">
                                  <p:stCondLst>
                                    <p:cond delay="0"/>
                                  </p:stCondLst>
                                  <p:childTnLst>
                                    <p:set>
                                      <p:cBhvr>
                                        <p:cTn id="32" dur="1" fill="hold">
                                          <p:stCondLst>
                                            <p:cond delay="0"/>
                                          </p:stCondLst>
                                        </p:cTn>
                                        <p:tgtEl>
                                          <p:spTgt spid="87"/>
                                        </p:tgtEl>
                                        <p:attrNameLst>
                                          <p:attrName>style.visibility</p:attrName>
                                        </p:attrNameLst>
                                      </p:cBhvr>
                                      <p:to>
                                        <p:strVal val="visible"/>
                                      </p:to>
                                    </p:set>
                                    <p:animEffect transition="in" filter="fade">
                                      <p:cBhvr>
                                        <p:cTn id="33" dur="1000"/>
                                        <p:tgtEl>
                                          <p:spTgt spid="87"/>
                                        </p:tgtEl>
                                      </p:cBhvr>
                                    </p:animEffect>
                                    <p:anim calcmode="lin" valueType="num">
                                      <p:cBhvr>
                                        <p:cTn id="34" dur="1000" fill="hold"/>
                                        <p:tgtEl>
                                          <p:spTgt spid="87"/>
                                        </p:tgtEl>
                                        <p:attrNameLst>
                                          <p:attrName>ppt_x</p:attrName>
                                        </p:attrNameLst>
                                      </p:cBhvr>
                                      <p:tavLst>
                                        <p:tav tm="0">
                                          <p:val>
                                            <p:strVal val="#ppt_x"/>
                                          </p:val>
                                        </p:tav>
                                        <p:tav tm="100000">
                                          <p:val>
                                            <p:strVal val="#ppt_x"/>
                                          </p:val>
                                        </p:tav>
                                      </p:tavLst>
                                    </p:anim>
                                    <p:anim calcmode="lin" valueType="num">
                                      <p:cBhvr>
                                        <p:cTn id="35" dur="1000" fill="hold"/>
                                        <p:tgtEl>
                                          <p:spTgt spid="87"/>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2000"/>
                                        <p:tgtEl>
                                          <p:spTgt spid="10"/>
                                        </p:tgtEl>
                                      </p:cBhvr>
                                    </p:animEffect>
                                    <p:anim calcmode="lin" valueType="num">
                                      <p:cBhvr>
                                        <p:cTn id="39" dur="2000" fill="hold"/>
                                        <p:tgtEl>
                                          <p:spTgt spid="10"/>
                                        </p:tgtEl>
                                        <p:attrNameLst>
                                          <p:attrName>ppt_x</p:attrName>
                                        </p:attrNameLst>
                                      </p:cBhvr>
                                      <p:tavLst>
                                        <p:tav tm="0">
                                          <p:val>
                                            <p:strVal val="#ppt_x"/>
                                          </p:val>
                                        </p:tav>
                                        <p:tav tm="100000">
                                          <p:val>
                                            <p:strVal val="#ppt_x"/>
                                          </p:val>
                                        </p:tav>
                                      </p:tavLst>
                                    </p:anim>
                                    <p:anim calcmode="lin" valueType="num">
                                      <p:cBhvr>
                                        <p:cTn id="40" dur="2000" fill="hold"/>
                                        <p:tgtEl>
                                          <p:spTgt spid="10"/>
                                        </p:tgtEl>
                                        <p:attrNameLst>
                                          <p:attrName>ppt_y</p:attrName>
                                        </p:attrNameLst>
                                      </p:cBhvr>
                                      <p:tavLst>
                                        <p:tav tm="0">
                                          <p:val>
                                            <p:strVal val="#ppt_y+.1"/>
                                          </p:val>
                                        </p:tav>
                                        <p:tav tm="100000">
                                          <p:val>
                                            <p:strVal val="#ppt_y"/>
                                          </p:val>
                                        </p:tav>
                                      </p:tavLst>
                                    </p:anim>
                                  </p:childTnLst>
                                </p:cTn>
                              </p:par>
                            </p:childTnLst>
                          </p:cTn>
                        </p:par>
                        <p:par>
                          <p:cTn id="41" fill="hold">
                            <p:stCondLst>
                              <p:cond delay="8500"/>
                            </p:stCondLst>
                            <p:childTnLst>
                              <p:par>
                                <p:cTn id="42" presetID="42" presetClass="entr" presetSubtype="0" fill="hold" grpId="0" nodeType="afterEffect">
                                  <p:stCondLst>
                                    <p:cond delay="0"/>
                                  </p:stCondLst>
                                  <p:childTnLst>
                                    <p:set>
                                      <p:cBhvr>
                                        <p:cTn id="43" dur="1" fill="hold">
                                          <p:stCondLst>
                                            <p:cond delay="0"/>
                                          </p:stCondLst>
                                        </p:cTn>
                                        <p:tgtEl>
                                          <p:spTgt spid="90"/>
                                        </p:tgtEl>
                                        <p:attrNameLst>
                                          <p:attrName>style.visibility</p:attrName>
                                        </p:attrNameLst>
                                      </p:cBhvr>
                                      <p:to>
                                        <p:strVal val="visible"/>
                                      </p:to>
                                    </p:set>
                                    <p:animEffect transition="in" filter="fade">
                                      <p:cBhvr>
                                        <p:cTn id="44" dur="1000"/>
                                        <p:tgtEl>
                                          <p:spTgt spid="90"/>
                                        </p:tgtEl>
                                      </p:cBhvr>
                                    </p:animEffect>
                                    <p:anim calcmode="lin" valueType="num">
                                      <p:cBhvr>
                                        <p:cTn id="45" dur="1000" fill="hold"/>
                                        <p:tgtEl>
                                          <p:spTgt spid="90"/>
                                        </p:tgtEl>
                                        <p:attrNameLst>
                                          <p:attrName>ppt_x</p:attrName>
                                        </p:attrNameLst>
                                      </p:cBhvr>
                                      <p:tavLst>
                                        <p:tav tm="0">
                                          <p:val>
                                            <p:strVal val="#ppt_x"/>
                                          </p:val>
                                        </p:tav>
                                        <p:tav tm="100000">
                                          <p:val>
                                            <p:strVal val="#ppt_x"/>
                                          </p:val>
                                        </p:tav>
                                      </p:tavLst>
                                    </p:anim>
                                    <p:anim calcmode="lin" valueType="num">
                                      <p:cBhvr>
                                        <p:cTn id="46" dur="1000" fill="hold"/>
                                        <p:tgtEl>
                                          <p:spTgt spid="90"/>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2000"/>
                                        <p:tgtEl>
                                          <p:spTgt spid="9"/>
                                        </p:tgtEl>
                                      </p:cBhvr>
                                    </p:animEffect>
                                    <p:anim calcmode="lin" valueType="num">
                                      <p:cBhvr>
                                        <p:cTn id="50" dur="2000" fill="hold"/>
                                        <p:tgtEl>
                                          <p:spTgt spid="9"/>
                                        </p:tgtEl>
                                        <p:attrNameLst>
                                          <p:attrName>ppt_x</p:attrName>
                                        </p:attrNameLst>
                                      </p:cBhvr>
                                      <p:tavLst>
                                        <p:tav tm="0">
                                          <p:val>
                                            <p:strVal val="#ppt_x"/>
                                          </p:val>
                                        </p:tav>
                                        <p:tav tm="100000">
                                          <p:val>
                                            <p:strVal val="#ppt_x"/>
                                          </p:val>
                                        </p:tav>
                                      </p:tavLst>
                                    </p:anim>
                                    <p:anim calcmode="lin" valueType="num">
                                      <p:cBhvr>
                                        <p:cTn id="51" dur="2000" fill="hold"/>
                                        <p:tgtEl>
                                          <p:spTgt spid="9"/>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2000"/>
                                        <p:tgtEl>
                                          <p:spTgt spid="8"/>
                                        </p:tgtEl>
                                      </p:cBhvr>
                                    </p:animEffect>
                                    <p:anim calcmode="lin" valueType="num">
                                      <p:cBhvr>
                                        <p:cTn id="55" dur="2000" fill="hold"/>
                                        <p:tgtEl>
                                          <p:spTgt spid="8"/>
                                        </p:tgtEl>
                                        <p:attrNameLst>
                                          <p:attrName>ppt_x</p:attrName>
                                        </p:attrNameLst>
                                      </p:cBhvr>
                                      <p:tavLst>
                                        <p:tav tm="0">
                                          <p:val>
                                            <p:strVal val="#ppt_x"/>
                                          </p:val>
                                        </p:tav>
                                        <p:tav tm="100000">
                                          <p:val>
                                            <p:strVal val="#ppt_x"/>
                                          </p:val>
                                        </p:tav>
                                      </p:tavLst>
                                    </p:anim>
                                    <p:anim calcmode="lin" valueType="num">
                                      <p:cBhvr>
                                        <p:cTn id="56" dur="2000" fill="hold"/>
                                        <p:tgtEl>
                                          <p:spTgt spid="8"/>
                                        </p:tgtEl>
                                        <p:attrNameLst>
                                          <p:attrName>ppt_y</p:attrName>
                                        </p:attrNameLst>
                                      </p:cBhvr>
                                      <p:tavLst>
                                        <p:tav tm="0">
                                          <p:val>
                                            <p:strVal val="#ppt_y+.1"/>
                                          </p:val>
                                        </p:tav>
                                        <p:tav tm="100000">
                                          <p:val>
                                            <p:strVal val="#ppt_y"/>
                                          </p:val>
                                        </p:tav>
                                      </p:tavLst>
                                    </p:anim>
                                  </p:childTnLst>
                                </p:cTn>
                              </p:par>
                            </p:childTnLst>
                          </p:cTn>
                        </p:par>
                        <p:par>
                          <p:cTn id="57" fill="hold">
                            <p:stCondLst>
                              <p:cond delay="10500"/>
                            </p:stCondLst>
                            <p:childTnLst>
                              <p:par>
                                <p:cTn id="58" presetID="20" presetClass="entr" presetSubtype="0" fill="hold" nodeType="after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wedge">
                                      <p:cBhvr>
                                        <p:cTn id="60" dur="2000"/>
                                        <p:tgtEl>
                                          <p:spTgt spid="6"/>
                                        </p:tgtEl>
                                      </p:cBhvr>
                                    </p:animEffect>
                                  </p:childTnLst>
                                </p:cTn>
                              </p:par>
                              <p:par>
                                <p:cTn id="61" presetID="20" presetClass="entr" presetSubtype="0" fill="hold" nodeType="with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wedge">
                                      <p:cBhvr>
                                        <p:cTn id="63" dur="2000"/>
                                        <p:tgtEl>
                                          <p:spTgt spid="5"/>
                                        </p:tgtEl>
                                      </p:cBhvr>
                                    </p:animEffect>
                                  </p:childTnLst>
                                </p:cTn>
                              </p:par>
                              <p:par>
                                <p:cTn id="64" presetID="22" presetClass="entr" presetSubtype="4" fill="hold" nodeType="with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wipe(down)">
                                      <p:cBhvr>
                                        <p:cTn id="66" dur="2000"/>
                                        <p:tgtEl>
                                          <p:spTgt spid="3"/>
                                        </p:tgtEl>
                                      </p:cBhvr>
                                    </p:animEffect>
                                  </p:childTnLst>
                                </p:cTn>
                              </p:par>
                              <p:par>
                                <p:cTn id="67" presetID="22" presetClass="entr" presetSubtype="4" fill="hold" nodeType="withEffect">
                                  <p:stCondLst>
                                    <p:cond delay="0"/>
                                  </p:stCondLst>
                                  <p:childTnLst>
                                    <p:set>
                                      <p:cBhvr>
                                        <p:cTn id="68" dur="1" fill="hold">
                                          <p:stCondLst>
                                            <p:cond delay="0"/>
                                          </p:stCondLst>
                                        </p:cTn>
                                        <p:tgtEl>
                                          <p:spTgt spid="2"/>
                                        </p:tgtEl>
                                        <p:attrNameLst>
                                          <p:attrName>style.visibility</p:attrName>
                                        </p:attrNameLst>
                                      </p:cBhvr>
                                      <p:to>
                                        <p:strVal val="visible"/>
                                      </p:to>
                                    </p:set>
                                    <p:animEffect transition="in" filter="wipe(down)">
                                      <p:cBhvr>
                                        <p:cTn id="6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88" grpId="0" animBg="1"/>
      <p:bldP spid="89" grpId="0" animBg="1"/>
      <p:bldP spid="9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Explanation of Figure 7.9</a:t>
            </a:r>
          </a:p>
        </p:txBody>
      </p:sp>
      <p:sp>
        <p:nvSpPr>
          <p:cNvPr id="3" name="Content Placeholder 2"/>
          <p:cNvSpPr>
            <a:spLocks noGrp="1"/>
          </p:cNvSpPr>
          <p:nvPr>
            <p:ph idx="1"/>
          </p:nvPr>
        </p:nvSpPr>
        <p:spPr/>
        <p:txBody>
          <a:bodyPr/>
          <a:lstStyle/>
          <a:p>
            <a:pPr marL="0" indent="0">
              <a:buNone/>
            </a:pPr>
            <a:r>
              <a:rPr lang="en-CA" b="1"/>
              <a:t>Elastic Demand</a:t>
            </a:r>
          </a:p>
          <a:p>
            <a:r>
              <a:rPr lang="en-CA"/>
              <a:t>A $1 excise tax causes supply as seen by consumer to shift to S</a:t>
            </a:r>
            <a:r>
              <a:rPr lang="en-CA" baseline="-25000"/>
              <a:t>1</a:t>
            </a:r>
          </a:p>
          <a:p>
            <a:r>
              <a:rPr lang="en-CA"/>
              <a:t>Initially consumers see a price of $4 (point b)</a:t>
            </a:r>
          </a:p>
          <a:p>
            <a:r>
              <a:rPr lang="en-CA"/>
              <a:t>At the </a:t>
            </a:r>
            <a:r>
              <a:rPr lang="en-CA" u="sng"/>
              <a:t>new equilibrium consumers pay a price of $3.25 </a:t>
            </a:r>
            <a:r>
              <a:rPr lang="en-CA"/>
              <a:t>(point a) </a:t>
            </a:r>
            <a:r>
              <a:rPr lang="en-CA" u="sng"/>
              <a:t>while producers receive a price of $2.25</a:t>
            </a:r>
          </a:p>
          <a:p>
            <a:r>
              <a:rPr lang="en-CA" b="1"/>
              <a:t>Because D is elastic</a:t>
            </a:r>
            <a:r>
              <a:rPr lang="en-CA"/>
              <a:t>, </a:t>
            </a:r>
            <a:r>
              <a:rPr lang="en-CA" u="sng"/>
              <a:t>producers pay more of the tax </a:t>
            </a:r>
            <a:r>
              <a:rPr lang="en-CA"/>
              <a:t>(area B) than do consumers (area A)</a:t>
            </a:r>
          </a:p>
          <a:p>
            <a:endParaRPr lang="en-CA"/>
          </a:p>
          <a:p>
            <a:pPr marL="0" indent="0">
              <a:buNone/>
            </a:pPr>
            <a:r>
              <a:rPr lang="en-CA" b="1"/>
              <a:t>Inelastic Demand</a:t>
            </a:r>
          </a:p>
          <a:p>
            <a:r>
              <a:rPr lang="en-CA" u="sng"/>
              <a:t>Consumers pay more of the tax </a:t>
            </a:r>
            <a:r>
              <a:rPr lang="en-CA"/>
              <a:t>(area A) than producers do (area B)</a:t>
            </a:r>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37</a:t>
            </a:fld>
            <a:endParaRPr lang="en-CA"/>
          </a:p>
        </p:txBody>
      </p:sp>
    </p:spTree>
    <p:extLst>
      <p:ext uri="{BB962C8B-B14F-4D97-AF65-F5344CB8AC3E}">
        <p14:creationId xmlns:p14="http://schemas.microsoft.com/office/powerpoint/2010/main" val="19986427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447800" y="3556000"/>
            <a:ext cx="5486400" cy="558800"/>
            <a:chOff x="912" y="2240"/>
            <a:chExt cx="3456" cy="352"/>
          </a:xfrm>
        </p:grpSpPr>
        <p:sp>
          <p:nvSpPr>
            <p:cNvPr id="41042" name="Rectangle 3"/>
            <p:cNvSpPr>
              <a:spLocks noChangeArrowheads="1"/>
            </p:cNvSpPr>
            <p:nvPr/>
          </p:nvSpPr>
          <p:spPr bwMode="auto">
            <a:xfrm>
              <a:off x="3312" y="2256"/>
              <a:ext cx="1056" cy="336"/>
            </a:xfrm>
            <a:prstGeom prst="rect">
              <a:avLst/>
            </a:prstGeom>
            <a:solidFill>
              <a:srgbClr val="008080"/>
            </a:solidFill>
            <a:ln w="12700" algn="ctr">
              <a:noFill/>
              <a:miter lim="800000"/>
              <a:headEnd/>
              <a:tailEnd/>
            </a:ln>
          </p:spPr>
          <p:txBody>
            <a:bodyPr wrap="none" anchor="ctr"/>
            <a:lstStyle/>
            <a:p>
              <a:endParaRPr lang="en-US"/>
            </a:p>
          </p:txBody>
        </p:sp>
        <p:sp>
          <p:nvSpPr>
            <p:cNvPr id="41043" name="Rectangle 4"/>
            <p:cNvSpPr>
              <a:spLocks noChangeArrowheads="1"/>
            </p:cNvSpPr>
            <p:nvPr/>
          </p:nvSpPr>
          <p:spPr bwMode="auto">
            <a:xfrm>
              <a:off x="912" y="2240"/>
              <a:ext cx="768" cy="112"/>
            </a:xfrm>
            <a:prstGeom prst="rect">
              <a:avLst/>
            </a:prstGeom>
            <a:solidFill>
              <a:srgbClr val="008080"/>
            </a:solidFill>
            <a:ln w="12700" algn="ctr">
              <a:noFill/>
              <a:miter lim="800000"/>
              <a:headEnd/>
              <a:tailEnd/>
            </a:ln>
          </p:spPr>
          <p:txBody>
            <a:bodyPr wrap="none" anchor="ctr"/>
            <a:lstStyle/>
            <a:p>
              <a:endParaRPr lang="en-US"/>
            </a:p>
          </p:txBody>
        </p:sp>
      </p:grpSp>
      <p:sp>
        <p:nvSpPr>
          <p:cNvPr id="98309" name="Rectangle 5"/>
          <p:cNvSpPr>
            <a:spLocks noChangeArrowheads="1"/>
          </p:cNvSpPr>
          <p:nvPr/>
        </p:nvSpPr>
        <p:spPr bwMode="auto">
          <a:xfrm>
            <a:off x="1447800" y="3124200"/>
            <a:ext cx="1231900" cy="444500"/>
          </a:xfrm>
          <a:prstGeom prst="rect">
            <a:avLst/>
          </a:prstGeom>
          <a:solidFill>
            <a:srgbClr val="00FFFF"/>
          </a:solidFill>
          <a:ln w="12700" algn="ctr">
            <a:noFill/>
            <a:miter lim="800000"/>
            <a:headEnd/>
            <a:tailEnd/>
          </a:ln>
        </p:spPr>
        <p:txBody>
          <a:bodyPr wrap="none" anchor="ctr"/>
          <a:lstStyle/>
          <a:p>
            <a:endParaRPr lang="en-US"/>
          </a:p>
        </p:txBody>
      </p:sp>
      <p:sp>
        <p:nvSpPr>
          <p:cNvPr id="98310" name="Rectangle 6"/>
          <p:cNvSpPr>
            <a:spLocks noChangeArrowheads="1"/>
          </p:cNvSpPr>
          <p:nvPr/>
        </p:nvSpPr>
        <p:spPr bwMode="auto">
          <a:xfrm>
            <a:off x="5257800" y="3352800"/>
            <a:ext cx="1676400" cy="228600"/>
          </a:xfrm>
          <a:prstGeom prst="rect">
            <a:avLst/>
          </a:prstGeom>
          <a:solidFill>
            <a:srgbClr val="00FFFF"/>
          </a:solidFill>
          <a:ln w="12700" algn="ctr">
            <a:noFill/>
            <a:miter lim="800000"/>
            <a:headEnd/>
            <a:tailEnd/>
          </a:ln>
        </p:spPr>
        <p:txBody>
          <a:bodyPr wrap="none" anchor="ctr"/>
          <a:lstStyle/>
          <a:p>
            <a:endParaRPr lang="en-US"/>
          </a:p>
        </p:txBody>
      </p:sp>
      <p:sp>
        <p:nvSpPr>
          <p:cNvPr id="40967" name="Text Box 7"/>
          <p:cNvSpPr txBox="1">
            <a:spLocks noChangeArrowheads="1"/>
          </p:cNvSpPr>
          <p:nvPr/>
        </p:nvSpPr>
        <p:spPr bwMode="auto">
          <a:xfrm>
            <a:off x="5594350" y="4938713"/>
            <a:ext cx="0" cy="182562"/>
          </a:xfrm>
          <a:prstGeom prst="rect">
            <a:avLst/>
          </a:prstGeom>
          <a:noFill/>
          <a:ln w="12700">
            <a:noFill/>
            <a:miter lim="800000"/>
            <a:headEnd/>
            <a:tailEnd/>
          </a:ln>
        </p:spPr>
        <p:txBody>
          <a:bodyPr wrap="none" lIns="0" tIns="0" rIns="0" bIns="0" anchor="ctr">
            <a:spAutoFit/>
          </a:bodyPr>
          <a:lstStyle/>
          <a:p>
            <a:pPr eaLnBrk="0" hangingPunct="0"/>
            <a:endParaRPr lang="en-CA" sz="1200"/>
          </a:p>
        </p:txBody>
      </p:sp>
      <p:sp>
        <p:nvSpPr>
          <p:cNvPr id="40968" name="Text Box 8"/>
          <p:cNvSpPr txBox="1">
            <a:spLocks noChangeArrowheads="1"/>
          </p:cNvSpPr>
          <p:nvPr/>
        </p:nvSpPr>
        <p:spPr bwMode="auto">
          <a:xfrm>
            <a:off x="6664325" y="4938713"/>
            <a:ext cx="1588" cy="212725"/>
          </a:xfrm>
          <a:prstGeom prst="rect">
            <a:avLst/>
          </a:prstGeom>
          <a:noFill/>
          <a:ln w="12700">
            <a:noFill/>
            <a:miter lim="800000"/>
            <a:headEnd/>
            <a:tailEnd/>
          </a:ln>
        </p:spPr>
        <p:txBody>
          <a:bodyPr wrap="none" lIns="0" tIns="0" rIns="0" bIns="0" anchor="ctr">
            <a:spAutoFit/>
          </a:bodyPr>
          <a:lstStyle/>
          <a:p>
            <a:pPr eaLnBrk="0" hangingPunct="0"/>
            <a:endParaRPr lang="en-CA" sz="1400"/>
          </a:p>
        </p:txBody>
      </p:sp>
      <p:sp>
        <p:nvSpPr>
          <p:cNvPr id="40969" name="Line 9"/>
          <p:cNvSpPr>
            <a:spLocks noChangeShapeType="1"/>
          </p:cNvSpPr>
          <p:nvPr/>
        </p:nvSpPr>
        <p:spPr bwMode="auto">
          <a:xfrm>
            <a:off x="5238750" y="2133600"/>
            <a:ext cx="19050" cy="3150000"/>
          </a:xfrm>
          <a:prstGeom prst="line">
            <a:avLst/>
          </a:prstGeom>
          <a:noFill/>
          <a:ln w="12700">
            <a:solidFill>
              <a:schemeClr val="tx1"/>
            </a:solidFill>
            <a:round/>
            <a:headEnd/>
            <a:tailEnd/>
          </a:ln>
        </p:spPr>
        <p:txBody>
          <a:bodyPr/>
          <a:lstStyle/>
          <a:p>
            <a:endParaRPr lang="en-CA"/>
          </a:p>
        </p:txBody>
      </p:sp>
      <p:sp>
        <p:nvSpPr>
          <p:cNvPr id="40970" name="Text Box 10"/>
          <p:cNvSpPr txBox="1">
            <a:spLocks noChangeArrowheads="1"/>
          </p:cNvSpPr>
          <p:nvPr/>
        </p:nvSpPr>
        <p:spPr bwMode="auto">
          <a:xfrm>
            <a:off x="990600" y="3475038"/>
            <a:ext cx="304800" cy="184666"/>
          </a:xfrm>
          <a:prstGeom prst="rect">
            <a:avLst/>
          </a:prstGeom>
          <a:noFill/>
          <a:ln w="12700">
            <a:noFill/>
            <a:miter lim="800000"/>
            <a:headEnd/>
            <a:tailEnd/>
          </a:ln>
        </p:spPr>
        <p:txBody>
          <a:bodyPr lIns="0" tIns="0" rIns="0" bIns="0">
            <a:spAutoFit/>
          </a:bodyPr>
          <a:lstStyle/>
          <a:p>
            <a:pPr algn="r" eaLnBrk="0" hangingPunct="0"/>
            <a:r>
              <a:rPr lang="en-US" sz="1200"/>
              <a:t>3.00</a:t>
            </a:r>
          </a:p>
        </p:txBody>
      </p:sp>
      <p:sp>
        <p:nvSpPr>
          <p:cNvPr id="40971" name="Text Box 11"/>
          <p:cNvSpPr txBox="1">
            <a:spLocks noChangeArrowheads="1"/>
          </p:cNvSpPr>
          <p:nvPr/>
        </p:nvSpPr>
        <p:spPr bwMode="auto">
          <a:xfrm>
            <a:off x="4800600" y="3475038"/>
            <a:ext cx="304800" cy="184666"/>
          </a:xfrm>
          <a:prstGeom prst="rect">
            <a:avLst/>
          </a:prstGeom>
          <a:noFill/>
          <a:ln w="12700">
            <a:noFill/>
            <a:miter lim="800000"/>
            <a:headEnd/>
            <a:tailEnd/>
          </a:ln>
        </p:spPr>
        <p:txBody>
          <a:bodyPr lIns="0" tIns="0" rIns="0" bIns="0">
            <a:spAutoFit/>
          </a:bodyPr>
          <a:lstStyle/>
          <a:p>
            <a:pPr algn="r" eaLnBrk="0" hangingPunct="0"/>
            <a:r>
              <a:rPr lang="en-US" sz="1200"/>
              <a:t>3.00</a:t>
            </a:r>
          </a:p>
        </p:txBody>
      </p:sp>
      <p:sp>
        <p:nvSpPr>
          <p:cNvPr id="40972" name="Text Box 12"/>
          <p:cNvSpPr txBox="1">
            <a:spLocks noChangeArrowheads="1"/>
          </p:cNvSpPr>
          <p:nvPr/>
        </p:nvSpPr>
        <p:spPr bwMode="auto">
          <a:xfrm>
            <a:off x="7035799" y="5371801"/>
            <a:ext cx="163513" cy="184666"/>
          </a:xfrm>
          <a:prstGeom prst="rect">
            <a:avLst/>
          </a:prstGeom>
          <a:noFill/>
          <a:ln w="12700">
            <a:noFill/>
            <a:miter lim="800000"/>
            <a:headEnd/>
            <a:tailEnd/>
          </a:ln>
        </p:spPr>
        <p:txBody>
          <a:bodyPr wrap="square" lIns="0" tIns="0" rIns="0" bIns="0">
            <a:spAutoFit/>
          </a:bodyPr>
          <a:lstStyle/>
          <a:p>
            <a:pPr algn="r" eaLnBrk="0" hangingPunct="0"/>
            <a:r>
              <a:rPr lang="en-US" sz="1200"/>
              <a:t>9</a:t>
            </a:r>
          </a:p>
        </p:txBody>
      </p:sp>
      <p:sp>
        <p:nvSpPr>
          <p:cNvPr id="40973" name="Rectangle 13"/>
          <p:cNvSpPr>
            <a:spLocks noChangeArrowheads="1"/>
          </p:cNvSpPr>
          <p:nvPr/>
        </p:nvSpPr>
        <p:spPr bwMode="auto">
          <a:xfrm>
            <a:off x="5383212" y="5611813"/>
            <a:ext cx="2949575" cy="304800"/>
          </a:xfrm>
          <a:prstGeom prst="rect">
            <a:avLst/>
          </a:prstGeom>
          <a:noFill/>
          <a:ln w="12700">
            <a:noFill/>
            <a:miter lim="800000"/>
            <a:headEnd/>
            <a:tailEnd/>
          </a:ln>
        </p:spPr>
        <p:txBody>
          <a:bodyPr wrap="none">
            <a:spAutoFit/>
          </a:bodyPr>
          <a:lstStyle/>
          <a:p>
            <a:pPr algn="ctr" eaLnBrk="0" hangingPunct="0"/>
            <a:r>
              <a:rPr lang="en-US" sz="1400" b="1"/>
              <a:t>Quantity (millions of kg per year)</a:t>
            </a:r>
          </a:p>
        </p:txBody>
      </p:sp>
      <p:sp>
        <p:nvSpPr>
          <p:cNvPr id="40974" name="Rectangle 14"/>
          <p:cNvSpPr>
            <a:spLocks noChangeArrowheads="1"/>
          </p:cNvSpPr>
          <p:nvPr/>
        </p:nvSpPr>
        <p:spPr bwMode="auto">
          <a:xfrm rot="-5400000">
            <a:off x="3915568" y="3628232"/>
            <a:ext cx="1465263" cy="304800"/>
          </a:xfrm>
          <a:prstGeom prst="rect">
            <a:avLst/>
          </a:prstGeom>
          <a:noFill/>
          <a:ln w="12700">
            <a:noFill/>
            <a:miter lim="800000"/>
            <a:headEnd/>
            <a:tailEnd/>
          </a:ln>
        </p:spPr>
        <p:txBody>
          <a:bodyPr wrap="none">
            <a:spAutoFit/>
          </a:bodyPr>
          <a:lstStyle/>
          <a:p>
            <a:pPr algn="ctr" eaLnBrk="0" hangingPunct="0"/>
            <a:r>
              <a:rPr lang="en-US" sz="1400" b="1"/>
              <a:t>Price ($ per kg)</a:t>
            </a:r>
          </a:p>
        </p:txBody>
      </p:sp>
      <p:sp>
        <p:nvSpPr>
          <p:cNvPr id="40975" name="Text Box 15"/>
          <p:cNvSpPr txBox="1">
            <a:spLocks noChangeArrowheads="1"/>
          </p:cNvSpPr>
          <p:nvPr/>
        </p:nvSpPr>
        <p:spPr bwMode="auto">
          <a:xfrm>
            <a:off x="5172075" y="1752600"/>
            <a:ext cx="1547813" cy="244475"/>
          </a:xfrm>
          <a:prstGeom prst="rect">
            <a:avLst/>
          </a:prstGeom>
          <a:noFill/>
          <a:ln w="12700">
            <a:noFill/>
            <a:miter lim="800000"/>
            <a:headEnd/>
            <a:tailEnd/>
          </a:ln>
        </p:spPr>
        <p:txBody>
          <a:bodyPr wrap="none" lIns="0" tIns="0" rIns="0" bIns="0">
            <a:spAutoFit/>
          </a:bodyPr>
          <a:lstStyle/>
          <a:p>
            <a:pPr algn="ctr" eaLnBrk="0" hangingPunct="0"/>
            <a:r>
              <a:rPr lang="en-US" sz="1600" b="1"/>
              <a:t>Inelastic Supply</a:t>
            </a:r>
          </a:p>
        </p:txBody>
      </p:sp>
      <p:sp>
        <p:nvSpPr>
          <p:cNvPr id="40976" name="Line 16"/>
          <p:cNvSpPr>
            <a:spLocks noChangeShapeType="1"/>
          </p:cNvSpPr>
          <p:nvPr/>
        </p:nvSpPr>
        <p:spPr bwMode="auto">
          <a:xfrm>
            <a:off x="1371600" y="3124200"/>
            <a:ext cx="76200" cy="0"/>
          </a:xfrm>
          <a:prstGeom prst="line">
            <a:avLst/>
          </a:prstGeom>
          <a:noFill/>
          <a:ln w="12700">
            <a:solidFill>
              <a:schemeClr val="tx1"/>
            </a:solidFill>
            <a:round/>
            <a:headEnd/>
            <a:tailEnd/>
          </a:ln>
        </p:spPr>
        <p:txBody>
          <a:bodyPr/>
          <a:lstStyle/>
          <a:p>
            <a:endParaRPr lang="en-CA"/>
          </a:p>
        </p:txBody>
      </p:sp>
      <p:sp>
        <p:nvSpPr>
          <p:cNvPr id="40977" name="Line 17"/>
          <p:cNvSpPr>
            <a:spLocks noChangeShapeType="1"/>
          </p:cNvSpPr>
          <p:nvPr/>
        </p:nvSpPr>
        <p:spPr bwMode="auto">
          <a:xfrm>
            <a:off x="1428750" y="2133600"/>
            <a:ext cx="19050" cy="3204000"/>
          </a:xfrm>
          <a:prstGeom prst="line">
            <a:avLst/>
          </a:prstGeom>
          <a:noFill/>
          <a:ln w="12700">
            <a:solidFill>
              <a:schemeClr val="tx1"/>
            </a:solidFill>
            <a:round/>
            <a:headEnd/>
            <a:tailEnd/>
          </a:ln>
        </p:spPr>
        <p:txBody>
          <a:bodyPr/>
          <a:lstStyle/>
          <a:p>
            <a:endParaRPr lang="en-CA"/>
          </a:p>
        </p:txBody>
      </p:sp>
      <p:sp>
        <p:nvSpPr>
          <p:cNvPr id="40978" name="Line 18"/>
          <p:cNvSpPr>
            <a:spLocks noChangeShapeType="1"/>
          </p:cNvSpPr>
          <p:nvPr/>
        </p:nvSpPr>
        <p:spPr bwMode="auto">
          <a:xfrm>
            <a:off x="1447800" y="5337600"/>
            <a:ext cx="2800350" cy="0"/>
          </a:xfrm>
          <a:prstGeom prst="line">
            <a:avLst/>
          </a:prstGeom>
          <a:noFill/>
          <a:ln w="12700">
            <a:solidFill>
              <a:schemeClr val="tx1"/>
            </a:solidFill>
            <a:round/>
            <a:headEnd/>
            <a:tailEnd/>
          </a:ln>
        </p:spPr>
        <p:txBody>
          <a:bodyPr/>
          <a:lstStyle/>
          <a:p>
            <a:endParaRPr lang="en-CA"/>
          </a:p>
        </p:txBody>
      </p:sp>
      <p:sp>
        <p:nvSpPr>
          <p:cNvPr id="40979" name="Text Box 19"/>
          <p:cNvSpPr txBox="1">
            <a:spLocks noChangeArrowheads="1"/>
          </p:cNvSpPr>
          <p:nvPr/>
        </p:nvSpPr>
        <p:spPr bwMode="auto">
          <a:xfrm>
            <a:off x="3048000" y="5420062"/>
            <a:ext cx="127000" cy="184666"/>
          </a:xfrm>
          <a:prstGeom prst="rect">
            <a:avLst/>
          </a:prstGeom>
          <a:noFill/>
          <a:ln w="12700">
            <a:noFill/>
            <a:miter lim="800000"/>
            <a:headEnd/>
            <a:tailEnd/>
          </a:ln>
        </p:spPr>
        <p:txBody>
          <a:bodyPr wrap="square" lIns="0" tIns="0" rIns="0" bIns="0">
            <a:spAutoFit/>
          </a:bodyPr>
          <a:lstStyle/>
          <a:p>
            <a:pPr algn="r" eaLnBrk="0" hangingPunct="0"/>
            <a:r>
              <a:rPr lang="en-US" sz="1200"/>
              <a:t>9</a:t>
            </a:r>
          </a:p>
        </p:txBody>
      </p:sp>
      <p:sp>
        <p:nvSpPr>
          <p:cNvPr id="40980" name="Line 20"/>
          <p:cNvSpPr>
            <a:spLocks noChangeShapeType="1"/>
          </p:cNvSpPr>
          <p:nvPr/>
        </p:nvSpPr>
        <p:spPr bwMode="auto">
          <a:xfrm>
            <a:off x="1371600" y="3556000"/>
            <a:ext cx="76200" cy="0"/>
          </a:xfrm>
          <a:prstGeom prst="line">
            <a:avLst/>
          </a:prstGeom>
          <a:noFill/>
          <a:ln w="12700">
            <a:solidFill>
              <a:schemeClr val="tx1"/>
            </a:solidFill>
            <a:round/>
            <a:headEnd/>
            <a:tailEnd/>
          </a:ln>
        </p:spPr>
        <p:txBody>
          <a:bodyPr/>
          <a:lstStyle/>
          <a:p>
            <a:endParaRPr lang="en-CA"/>
          </a:p>
        </p:txBody>
      </p:sp>
      <p:sp>
        <p:nvSpPr>
          <p:cNvPr id="40981" name="Line 21"/>
          <p:cNvSpPr>
            <a:spLocks noChangeShapeType="1"/>
          </p:cNvSpPr>
          <p:nvPr/>
        </p:nvSpPr>
        <p:spPr bwMode="auto">
          <a:xfrm>
            <a:off x="1371600" y="3733800"/>
            <a:ext cx="76200" cy="0"/>
          </a:xfrm>
          <a:prstGeom prst="line">
            <a:avLst/>
          </a:prstGeom>
          <a:noFill/>
          <a:ln w="12700">
            <a:solidFill>
              <a:schemeClr val="tx1"/>
            </a:solidFill>
            <a:round/>
            <a:headEnd/>
            <a:tailEnd/>
          </a:ln>
        </p:spPr>
        <p:txBody>
          <a:bodyPr/>
          <a:lstStyle/>
          <a:p>
            <a:endParaRPr lang="en-CA"/>
          </a:p>
        </p:txBody>
      </p:sp>
      <p:sp>
        <p:nvSpPr>
          <p:cNvPr id="40982" name="Text Box 22"/>
          <p:cNvSpPr txBox="1">
            <a:spLocks noChangeArrowheads="1"/>
          </p:cNvSpPr>
          <p:nvPr/>
        </p:nvSpPr>
        <p:spPr bwMode="auto">
          <a:xfrm>
            <a:off x="1371600" y="1736725"/>
            <a:ext cx="1389063" cy="244475"/>
          </a:xfrm>
          <a:prstGeom prst="rect">
            <a:avLst/>
          </a:prstGeom>
          <a:noFill/>
          <a:ln w="12700">
            <a:noFill/>
            <a:miter lim="800000"/>
            <a:headEnd/>
            <a:tailEnd/>
          </a:ln>
        </p:spPr>
        <p:txBody>
          <a:bodyPr wrap="none" lIns="0" tIns="0" rIns="0" bIns="0">
            <a:spAutoFit/>
          </a:bodyPr>
          <a:lstStyle/>
          <a:p>
            <a:pPr algn="ctr" eaLnBrk="0" hangingPunct="0"/>
            <a:r>
              <a:rPr lang="en-US" sz="1600" b="1"/>
              <a:t>Elastic Supply</a:t>
            </a:r>
          </a:p>
        </p:txBody>
      </p:sp>
      <p:sp>
        <p:nvSpPr>
          <p:cNvPr id="40983" name="Rectangle 23"/>
          <p:cNvSpPr>
            <a:spLocks noChangeArrowheads="1"/>
          </p:cNvSpPr>
          <p:nvPr/>
        </p:nvSpPr>
        <p:spPr bwMode="auto">
          <a:xfrm>
            <a:off x="1433945" y="5582807"/>
            <a:ext cx="2949575" cy="304800"/>
          </a:xfrm>
          <a:prstGeom prst="rect">
            <a:avLst/>
          </a:prstGeom>
          <a:noFill/>
          <a:ln w="12700">
            <a:noFill/>
            <a:miter lim="800000"/>
            <a:headEnd/>
            <a:tailEnd/>
          </a:ln>
        </p:spPr>
        <p:txBody>
          <a:bodyPr wrap="none">
            <a:spAutoFit/>
          </a:bodyPr>
          <a:lstStyle/>
          <a:p>
            <a:pPr algn="ctr" eaLnBrk="0" hangingPunct="0"/>
            <a:r>
              <a:rPr lang="en-US" sz="1400" b="1"/>
              <a:t>Quantity (millions of kg per year)</a:t>
            </a:r>
          </a:p>
        </p:txBody>
      </p:sp>
      <p:grpSp>
        <p:nvGrpSpPr>
          <p:cNvPr id="3" name="Group 24"/>
          <p:cNvGrpSpPr>
            <a:grpSpLocks/>
          </p:cNvGrpSpPr>
          <p:nvPr/>
        </p:nvGrpSpPr>
        <p:grpSpPr bwMode="auto">
          <a:xfrm>
            <a:off x="2971800" y="3475038"/>
            <a:ext cx="4419600" cy="334962"/>
            <a:chOff x="1872" y="2189"/>
            <a:chExt cx="2784" cy="211"/>
          </a:xfrm>
        </p:grpSpPr>
        <p:sp>
          <p:nvSpPr>
            <p:cNvPr id="41040" name="Text Box 25"/>
            <p:cNvSpPr txBox="1">
              <a:spLocks noChangeArrowheads="1"/>
            </p:cNvSpPr>
            <p:nvPr/>
          </p:nvSpPr>
          <p:spPr bwMode="auto">
            <a:xfrm>
              <a:off x="4608" y="2189"/>
              <a:ext cx="48" cy="115"/>
            </a:xfrm>
            <a:prstGeom prst="rect">
              <a:avLst/>
            </a:prstGeom>
            <a:noFill/>
            <a:ln w="12700">
              <a:noFill/>
              <a:miter lim="800000"/>
              <a:headEnd/>
              <a:tailEnd/>
            </a:ln>
          </p:spPr>
          <p:txBody>
            <a:bodyPr lIns="0" tIns="0" rIns="0" bIns="0">
              <a:spAutoFit/>
            </a:bodyPr>
            <a:lstStyle/>
            <a:p>
              <a:pPr algn="r" eaLnBrk="0" hangingPunct="0"/>
              <a:r>
                <a:rPr lang="en-US" sz="1200" b="1"/>
                <a:t>c</a:t>
              </a:r>
              <a:endParaRPr lang="en-US" sz="1200" b="1" baseline="-25000"/>
            </a:p>
          </p:txBody>
        </p:sp>
        <p:sp>
          <p:nvSpPr>
            <p:cNvPr id="41041" name="Text Box 26"/>
            <p:cNvSpPr txBox="1">
              <a:spLocks noChangeArrowheads="1"/>
            </p:cNvSpPr>
            <p:nvPr/>
          </p:nvSpPr>
          <p:spPr bwMode="auto">
            <a:xfrm>
              <a:off x="1872" y="2285"/>
              <a:ext cx="48" cy="115"/>
            </a:xfrm>
            <a:prstGeom prst="rect">
              <a:avLst/>
            </a:prstGeom>
            <a:noFill/>
            <a:ln w="12700">
              <a:noFill/>
              <a:miter lim="800000"/>
              <a:headEnd/>
              <a:tailEnd/>
            </a:ln>
          </p:spPr>
          <p:txBody>
            <a:bodyPr lIns="0" tIns="0" rIns="0" bIns="0">
              <a:spAutoFit/>
            </a:bodyPr>
            <a:lstStyle/>
            <a:p>
              <a:pPr algn="r" eaLnBrk="0" hangingPunct="0"/>
              <a:r>
                <a:rPr lang="en-US" sz="1200" b="1"/>
                <a:t>c</a:t>
              </a:r>
              <a:endParaRPr lang="en-US" sz="1200" b="1" baseline="-25000"/>
            </a:p>
          </p:txBody>
        </p:sp>
      </p:grpSp>
      <p:grpSp>
        <p:nvGrpSpPr>
          <p:cNvPr id="4" name="Group 27"/>
          <p:cNvGrpSpPr>
            <a:grpSpLocks/>
          </p:cNvGrpSpPr>
          <p:nvPr/>
        </p:nvGrpSpPr>
        <p:grpSpPr bwMode="auto">
          <a:xfrm>
            <a:off x="5181600" y="2057400"/>
            <a:ext cx="3151188" cy="3235331"/>
            <a:chOff x="3264" y="1296"/>
            <a:chExt cx="1985" cy="2038"/>
          </a:xfrm>
        </p:grpSpPr>
        <p:sp>
          <p:nvSpPr>
            <p:cNvPr id="41033" name="Line 28"/>
            <p:cNvSpPr>
              <a:spLocks noChangeShapeType="1"/>
            </p:cNvSpPr>
            <p:nvPr/>
          </p:nvSpPr>
          <p:spPr bwMode="auto">
            <a:xfrm>
              <a:off x="3696" y="1584"/>
              <a:ext cx="1344" cy="1104"/>
            </a:xfrm>
            <a:prstGeom prst="line">
              <a:avLst/>
            </a:prstGeom>
            <a:noFill/>
            <a:ln w="28575">
              <a:solidFill>
                <a:srgbClr val="0000FF"/>
              </a:solidFill>
              <a:round/>
              <a:headEnd/>
              <a:tailEnd/>
            </a:ln>
          </p:spPr>
          <p:txBody>
            <a:bodyPr/>
            <a:lstStyle/>
            <a:p>
              <a:endParaRPr lang="en-CA"/>
            </a:p>
          </p:txBody>
        </p:sp>
        <p:sp>
          <p:nvSpPr>
            <p:cNvPr id="41034" name="Line 29"/>
            <p:cNvSpPr>
              <a:spLocks noChangeShapeType="1"/>
            </p:cNvSpPr>
            <p:nvPr/>
          </p:nvSpPr>
          <p:spPr bwMode="auto">
            <a:xfrm flipH="1" flipV="1">
              <a:off x="4535" y="2268"/>
              <a:ext cx="0" cy="1066"/>
            </a:xfrm>
            <a:prstGeom prst="line">
              <a:avLst/>
            </a:prstGeom>
            <a:noFill/>
            <a:ln w="12700">
              <a:solidFill>
                <a:schemeClr val="tx1"/>
              </a:solidFill>
              <a:prstDash val="dash"/>
              <a:round/>
              <a:headEnd/>
              <a:tailEnd/>
            </a:ln>
          </p:spPr>
          <p:txBody>
            <a:bodyPr/>
            <a:lstStyle/>
            <a:p>
              <a:endParaRPr lang="en-CA"/>
            </a:p>
          </p:txBody>
        </p:sp>
        <p:sp>
          <p:nvSpPr>
            <p:cNvPr id="41035" name="Line 30"/>
            <p:cNvSpPr>
              <a:spLocks noChangeShapeType="1"/>
            </p:cNvSpPr>
            <p:nvPr/>
          </p:nvSpPr>
          <p:spPr bwMode="auto">
            <a:xfrm>
              <a:off x="3264" y="2256"/>
              <a:ext cx="1248" cy="0"/>
            </a:xfrm>
            <a:prstGeom prst="line">
              <a:avLst/>
            </a:prstGeom>
            <a:noFill/>
            <a:ln w="12700">
              <a:solidFill>
                <a:schemeClr val="tx1"/>
              </a:solidFill>
              <a:prstDash val="dash"/>
              <a:round/>
              <a:headEnd/>
              <a:tailEnd/>
            </a:ln>
          </p:spPr>
          <p:txBody>
            <a:bodyPr/>
            <a:lstStyle/>
            <a:p>
              <a:endParaRPr lang="en-CA"/>
            </a:p>
          </p:txBody>
        </p:sp>
        <p:sp>
          <p:nvSpPr>
            <p:cNvPr id="41036" name="Text Box 31"/>
            <p:cNvSpPr txBox="1">
              <a:spLocks noChangeArrowheads="1"/>
            </p:cNvSpPr>
            <p:nvPr/>
          </p:nvSpPr>
          <p:spPr bwMode="auto">
            <a:xfrm>
              <a:off x="4848" y="1296"/>
              <a:ext cx="144" cy="116"/>
            </a:xfrm>
            <a:prstGeom prst="rect">
              <a:avLst/>
            </a:prstGeom>
            <a:noFill/>
            <a:ln w="12700">
              <a:noFill/>
              <a:miter lim="800000"/>
              <a:headEnd/>
              <a:tailEnd/>
            </a:ln>
          </p:spPr>
          <p:txBody>
            <a:bodyPr lIns="0" tIns="0" rIns="0" bIns="0">
              <a:spAutoFit/>
            </a:bodyPr>
            <a:lstStyle/>
            <a:p>
              <a:pPr algn="r" eaLnBrk="0" hangingPunct="0"/>
              <a:r>
                <a:rPr lang="en-US" sz="1200" b="1"/>
                <a:t>S</a:t>
              </a:r>
              <a:r>
                <a:rPr lang="en-US" sz="1200" b="1" baseline="-25000"/>
                <a:t>0</a:t>
              </a:r>
            </a:p>
          </p:txBody>
        </p:sp>
        <p:sp>
          <p:nvSpPr>
            <p:cNvPr id="41037" name="Text Box 32"/>
            <p:cNvSpPr txBox="1">
              <a:spLocks noChangeArrowheads="1"/>
            </p:cNvSpPr>
            <p:nvPr/>
          </p:nvSpPr>
          <p:spPr bwMode="auto">
            <a:xfrm>
              <a:off x="5024" y="2672"/>
              <a:ext cx="144" cy="116"/>
            </a:xfrm>
            <a:prstGeom prst="rect">
              <a:avLst/>
            </a:prstGeom>
            <a:noFill/>
            <a:ln w="12700">
              <a:noFill/>
              <a:miter lim="800000"/>
              <a:headEnd/>
              <a:tailEnd/>
            </a:ln>
          </p:spPr>
          <p:txBody>
            <a:bodyPr lIns="0" tIns="0" rIns="0" bIns="0">
              <a:spAutoFit/>
            </a:bodyPr>
            <a:lstStyle/>
            <a:p>
              <a:pPr algn="r" eaLnBrk="0" hangingPunct="0"/>
              <a:r>
                <a:rPr lang="en-US" sz="1200" b="1"/>
                <a:t>D</a:t>
              </a:r>
              <a:endParaRPr lang="en-US" sz="1200" b="1" baseline="-25000"/>
            </a:p>
          </p:txBody>
        </p:sp>
        <p:sp>
          <p:nvSpPr>
            <p:cNvPr id="41038" name="Line 33"/>
            <p:cNvSpPr>
              <a:spLocks noChangeShapeType="1"/>
            </p:cNvSpPr>
            <p:nvPr/>
          </p:nvSpPr>
          <p:spPr bwMode="auto">
            <a:xfrm rot="19657302" flipH="1">
              <a:off x="3928" y="1745"/>
              <a:ext cx="1321" cy="821"/>
            </a:xfrm>
            <a:prstGeom prst="line">
              <a:avLst/>
            </a:prstGeom>
            <a:noFill/>
            <a:ln w="28575">
              <a:solidFill>
                <a:srgbClr val="FFC000"/>
              </a:solidFill>
              <a:round/>
              <a:headEnd/>
              <a:tailEnd/>
            </a:ln>
          </p:spPr>
          <p:txBody>
            <a:bodyPr/>
            <a:lstStyle/>
            <a:p>
              <a:endParaRPr lang="en-CA"/>
            </a:p>
          </p:txBody>
        </p:sp>
        <p:sp>
          <p:nvSpPr>
            <p:cNvPr id="41039" name="AutoShape 34"/>
            <p:cNvSpPr>
              <a:spLocks noChangeArrowheads="1"/>
            </p:cNvSpPr>
            <p:nvPr/>
          </p:nvSpPr>
          <p:spPr bwMode="auto">
            <a:xfrm>
              <a:off x="4520" y="2247"/>
              <a:ext cx="48" cy="48"/>
            </a:xfrm>
            <a:prstGeom prst="flowChartConnector">
              <a:avLst/>
            </a:prstGeom>
            <a:solidFill>
              <a:srgbClr val="FF3300"/>
            </a:solidFill>
            <a:ln w="12700">
              <a:noFill/>
              <a:round/>
              <a:headEnd/>
              <a:tailEnd/>
            </a:ln>
          </p:spPr>
          <p:txBody>
            <a:bodyPr wrap="none" anchor="ctr"/>
            <a:lstStyle/>
            <a:p>
              <a:endParaRPr lang="en-US"/>
            </a:p>
          </p:txBody>
        </p:sp>
      </p:grpSp>
      <p:grpSp>
        <p:nvGrpSpPr>
          <p:cNvPr id="5" name="Group 36"/>
          <p:cNvGrpSpPr>
            <a:grpSpLocks/>
          </p:cNvGrpSpPr>
          <p:nvPr/>
        </p:nvGrpSpPr>
        <p:grpSpPr bwMode="auto">
          <a:xfrm>
            <a:off x="1428750" y="2438400"/>
            <a:ext cx="2686050" cy="2906718"/>
            <a:chOff x="900" y="1536"/>
            <a:chExt cx="1692" cy="1831"/>
          </a:xfrm>
        </p:grpSpPr>
        <p:sp>
          <p:nvSpPr>
            <p:cNvPr id="41026" name="Line 37"/>
            <p:cNvSpPr>
              <a:spLocks noChangeShapeType="1"/>
            </p:cNvSpPr>
            <p:nvPr/>
          </p:nvSpPr>
          <p:spPr bwMode="auto">
            <a:xfrm>
              <a:off x="1152" y="1536"/>
              <a:ext cx="1200" cy="1008"/>
            </a:xfrm>
            <a:prstGeom prst="line">
              <a:avLst/>
            </a:prstGeom>
            <a:noFill/>
            <a:ln w="28575">
              <a:solidFill>
                <a:srgbClr val="0000FF"/>
              </a:solidFill>
              <a:round/>
              <a:headEnd/>
              <a:tailEnd/>
            </a:ln>
          </p:spPr>
          <p:txBody>
            <a:bodyPr/>
            <a:lstStyle/>
            <a:p>
              <a:endParaRPr lang="en-CA"/>
            </a:p>
          </p:txBody>
        </p:sp>
        <p:sp>
          <p:nvSpPr>
            <p:cNvPr id="41027" name="Line 38"/>
            <p:cNvSpPr>
              <a:spLocks noChangeShapeType="1"/>
            </p:cNvSpPr>
            <p:nvPr/>
          </p:nvSpPr>
          <p:spPr bwMode="auto">
            <a:xfrm flipV="1">
              <a:off x="900" y="2240"/>
              <a:ext cx="1074" cy="0"/>
            </a:xfrm>
            <a:prstGeom prst="line">
              <a:avLst/>
            </a:prstGeom>
            <a:noFill/>
            <a:ln w="12700">
              <a:solidFill>
                <a:schemeClr val="tx1"/>
              </a:solidFill>
              <a:prstDash val="dash"/>
              <a:round/>
              <a:headEnd/>
              <a:tailEnd/>
            </a:ln>
          </p:spPr>
          <p:txBody>
            <a:bodyPr/>
            <a:lstStyle/>
            <a:p>
              <a:endParaRPr lang="en-CA"/>
            </a:p>
          </p:txBody>
        </p:sp>
        <p:sp>
          <p:nvSpPr>
            <p:cNvPr id="41028" name="Line 39"/>
            <p:cNvSpPr>
              <a:spLocks noChangeShapeType="1"/>
            </p:cNvSpPr>
            <p:nvPr/>
          </p:nvSpPr>
          <p:spPr bwMode="auto">
            <a:xfrm rot="960000" flipH="1">
              <a:off x="1045" y="1898"/>
              <a:ext cx="1344" cy="868"/>
            </a:xfrm>
            <a:prstGeom prst="line">
              <a:avLst/>
            </a:prstGeom>
            <a:noFill/>
            <a:ln w="28575">
              <a:solidFill>
                <a:srgbClr val="FFC000"/>
              </a:solidFill>
              <a:round/>
              <a:headEnd/>
              <a:tailEnd/>
            </a:ln>
          </p:spPr>
          <p:txBody>
            <a:bodyPr/>
            <a:lstStyle/>
            <a:p>
              <a:endParaRPr lang="en-CA"/>
            </a:p>
          </p:txBody>
        </p:sp>
        <p:sp>
          <p:nvSpPr>
            <p:cNvPr id="41029" name="Text Box 40"/>
            <p:cNvSpPr txBox="1">
              <a:spLocks noChangeArrowheads="1"/>
            </p:cNvSpPr>
            <p:nvPr/>
          </p:nvSpPr>
          <p:spPr bwMode="auto">
            <a:xfrm>
              <a:off x="2448" y="1997"/>
              <a:ext cx="144" cy="116"/>
            </a:xfrm>
            <a:prstGeom prst="rect">
              <a:avLst/>
            </a:prstGeom>
            <a:noFill/>
            <a:ln w="12700">
              <a:noFill/>
              <a:miter lim="800000"/>
              <a:headEnd/>
              <a:tailEnd/>
            </a:ln>
          </p:spPr>
          <p:txBody>
            <a:bodyPr lIns="0" tIns="0" rIns="0" bIns="0">
              <a:spAutoFit/>
            </a:bodyPr>
            <a:lstStyle/>
            <a:p>
              <a:pPr algn="r" eaLnBrk="0" hangingPunct="0"/>
              <a:r>
                <a:rPr lang="en-US" sz="1200" b="1"/>
                <a:t>S</a:t>
              </a:r>
              <a:r>
                <a:rPr lang="en-US" sz="1200" b="1" baseline="-25000"/>
                <a:t>0</a:t>
              </a:r>
            </a:p>
          </p:txBody>
        </p:sp>
        <p:sp>
          <p:nvSpPr>
            <p:cNvPr id="41030" name="Text Box 41"/>
            <p:cNvSpPr txBox="1">
              <a:spLocks noChangeArrowheads="1"/>
            </p:cNvSpPr>
            <p:nvPr/>
          </p:nvSpPr>
          <p:spPr bwMode="auto">
            <a:xfrm>
              <a:off x="2336" y="2541"/>
              <a:ext cx="144" cy="116"/>
            </a:xfrm>
            <a:prstGeom prst="rect">
              <a:avLst/>
            </a:prstGeom>
            <a:noFill/>
            <a:ln w="12700">
              <a:noFill/>
              <a:miter lim="800000"/>
              <a:headEnd/>
              <a:tailEnd/>
            </a:ln>
          </p:spPr>
          <p:txBody>
            <a:bodyPr lIns="0" tIns="0" rIns="0" bIns="0">
              <a:spAutoFit/>
            </a:bodyPr>
            <a:lstStyle/>
            <a:p>
              <a:pPr algn="r" eaLnBrk="0" hangingPunct="0"/>
              <a:r>
                <a:rPr lang="en-US" sz="1200" b="1"/>
                <a:t>D</a:t>
              </a:r>
              <a:endParaRPr lang="en-US" sz="1200" b="1" baseline="-25000"/>
            </a:p>
          </p:txBody>
        </p:sp>
        <p:sp>
          <p:nvSpPr>
            <p:cNvPr id="41031" name="Line 42"/>
            <p:cNvSpPr>
              <a:spLocks noChangeShapeType="1"/>
            </p:cNvSpPr>
            <p:nvPr/>
          </p:nvSpPr>
          <p:spPr bwMode="auto">
            <a:xfrm flipV="1">
              <a:off x="1986" y="2256"/>
              <a:ext cx="0" cy="1111"/>
            </a:xfrm>
            <a:prstGeom prst="line">
              <a:avLst/>
            </a:prstGeom>
            <a:noFill/>
            <a:ln w="12700">
              <a:solidFill>
                <a:schemeClr val="tx1"/>
              </a:solidFill>
              <a:prstDash val="dash"/>
              <a:round/>
              <a:headEnd/>
              <a:tailEnd/>
            </a:ln>
          </p:spPr>
          <p:txBody>
            <a:bodyPr/>
            <a:lstStyle/>
            <a:p>
              <a:endParaRPr lang="en-CA"/>
            </a:p>
          </p:txBody>
        </p:sp>
        <p:sp>
          <p:nvSpPr>
            <p:cNvPr id="41032" name="AutoShape 43"/>
            <p:cNvSpPr>
              <a:spLocks noChangeArrowheads="1"/>
            </p:cNvSpPr>
            <p:nvPr/>
          </p:nvSpPr>
          <p:spPr bwMode="auto">
            <a:xfrm>
              <a:off x="1974" y="2217"/>
              <a:ext cx="48" cy="48"/>
            </a:xfrm>
            <a:prstGeom prst="flowChartConnector">
              <a:avLst/>
            </a:prstGeom>
            <a:solidFill>
              <a:srgbClr val="FF3300"/>
            </a:solidFill>
            <a:ln w="12700">
              <a:noFill/>
              <a:round/>
              <a:headEnd/>
              <a:tailEnd/>
            </a:ln>
          </p:spPr>
          <p:txBody>
            <a:bodyPr wrap="none" anchor="ctr"/>
            <a:lstStyle/>
            <a:p>
              <a:endParaRPr lang="en-US"/>
            </a:p>
          </p:txBody>
        </p:sp>
      </p:grpSp>
      <p:sp>
        <p:nvSpPr>
          <p:cNvPr id="40988" name="Line 45"/>
          <p:cNvSpPr>
            <a:spLocks noChangeShapeType="1"/>
          </p:cNvSpPr>
          <p:nvPr/>
        </p:nvSpPr>
        <p:spPr bwMode="auto">
          <a:xfrm>
            <a:off x="5238750" y="5294164"/>
            <a:ext cx="3276600" cy="0"/>
          </a:xfrm>
          <a:prstGeom prst="line">
            <a:avLst/>
          </a:prstGeom>
          <a:noFill/>
          <a:ln w="12700">
            <a:solidFill>
              <a:schemeClr val="tx1"/>
            </a:solidFill>
            <a:round/>
            <a:headEnd/>
            <a:tailEnd/>
          </a:ln>
        </p:spPr>
        <p:txBody>
          <a:bodyPr/>
          <a:lstStyle/>
          <a:p>
            <a:endParaRPr lang="en-CA"/>
          </a:p>
        </p:txBody>
      </p:sp>
      <p:sp>
        <p:nvSpPr>
          <p:cNvPr id="40989" name="Text Box 46"/>
          <p:cNvSpPr txBox="1">
            <a:spLocks noChangeArrowheads="1"/>
          </p:cNvSpPr>
          <p:nvPr/>
        </p:nvSpPr>
        <p:spPr bwMode="auto">
          <a:xfrm>
            <a:off x="4800600" y="3246438"/>
            <a:ext cx="304800" cy="184666"/>
          </a:xfrm>
          <a:prstGeom prst="rect">
            <a:avLst/>
          </a:prstGeom>
          <a:noFill/>
          <a:ln w="12700">
            <a:noFill/>
            <a:miter lim="800000"/>
            <a:headEnd/>
            <a:tailEnd/>
          </a:ln>
        </p:spPr>
        <p:txBody>
          <a:bodyPr lIns="0" tIns="0" rIns="0" bIns="0">
            <a:spAutoFit/>
          </a:bodyPr>
          <a:lstStyle/>
          <a:p>
            <a:pPr algn="r" eaLnBrk="0" hangingPunct="0"/>
            <a:r>
              <a:rPr lang="en-US" sz="1200"/>
              <a:t>3.25</a:t>
            </a:r>
          </a:p>
        </p:txBody>
      </p:sp>
      <p:sp>
        <p:nvSpPr>
          <p:cNvPr id="40990" name="Text Box 47"/>
          <p:cNvSpPr txBox="1">
            <a:spLocks noChangeArrowheads="1"/>
          </p:cNvSpPr>
          <p:nvPr/>
        </p:nvSpPr>
        <p:spPr bwMode="auto">
          <a:xfrm>
            <a:off x="4800600" y="4038600"/>
            <a:ext cx="304800" cy="184666"/>
          </a:xfrm>
          <a:prstGeom prst="rect">
            <a:avLst/>
          </a:prstGeom>
          <a:noFill/>
          <a:ln w="12700">
            <a:noFill/>
            <a:miter lim="800000"/>
            <a:headEnd/>
            <a:tailEnd/>
          </a:ln>
        </p:spPr>
        <p:txBody>
          <a:bodyPr lIns="0" tIns="0" rIns="0" bIns="0">
            <a:spAutoFit/>
          </a:bodyPr>
          <a:lstStyle/>
          <a:p>
            <a:pPr algn="r" eaLnBrk="0" hangingPunct="0"/>
            <a:r>
              <a:rPr lang="en-US" sz="1200"/>
              <a:t>2.25</a:t>
            </a:r>
          </a:p>
        </p:txBody>
      </p:sp>
      <p:sp>
        <p:nvSpPr>
          <p:cNvPr id="40991" name="Rectangle 48"/>
          <p:cNvSpPr>
            <a:spLocks noChangeArrowheads="1"/>
          </p:cNvSpPr>
          <p:nvPr/>
        </p:nvSpPr>
        <p:spPr bwMode="auto">
          <a:xfrm rot="-5400000">
            <a:off x="29369" y="3610769"/>
            <a:ext cx="1465262" cy="304800"/>
          </a:xfrm>
          <a:prstGeom prst="rect">
            <a:avLst/>
          </a:prstGeom>
          <a:noFill/>
          <a:ln w="12700">
            <a:noFill/>
            <a:miter lim="800000"/>
            <a:headEnd/>
            <a:tailEnd/>
          </a:ln>
        </p:spPr>
        <p:txBody>
          <a:bodyPr wrap="none">
            <a:spAutoFit/>
          </a:bodyPr>
          <a:lstStyle/>
          <a:p>
            <a:pPr algn="ctr" eaLnBrk="0" hangingPunct="0"/>
            <a:r>
              <a:rPr lang="en-US" sz="1400" b="1"/>
              <a:t>Price ($ per kg)</a:t>
            </a:r>
          </a:p>
        </p:txBody>
      </p:sp>
      <p:grpSp>
        <p:nvGrpSpPr>
          <p:cNvPr id="6" name="Group 49"/>
          <p:cNvGrpSpPr>
            <a:grpSpLocks/>
          </p:cNvGrpSpPr>
          <p:nvPr/>
        </p:nvGrpSpPr>
        <p:grpSpPr bwMode="auto">
          <a:xfrm>
            <a:off x="3098800" y="2497138"/>
            <a:ext cx="4368800" cy="982662"/>
            <a:chOff x="1952" y="1573"/>
            <a:chExt cx="2752" cy="619"/>
          </a:xfrm>
        </p:grpSpPr>
        <p:sp>
          <p:nvSpPr>
            <p:cNvPr id="41020" name="Line 50"/>
            <p:cNvSpPr>
              <a:spLocks noChangeShapeType="1"/>
            </p:cNvSpPr>
            <p:nvPr/>
          </p:nvSpPr>
          <p:spPr bwMode="auto">
            <a:xfrm flipH="1" flipV="1">
              <a:off x="4535" y="1824"/>
              <a:ext cx="0" cy="288"/>
            </a:xfrm>
            <a:prstGeom prst="line">
              <a:avLst/>
            </a:prstGeom>
            <a:noFill/>
            <a:ln w="12700">
              <a:solidFill>
                <a:schemeClr val="tx1"/>
              </a:solidFill>
              <a:round/>
              <a:headEnd/>
              <a:tailEnd type="triangle" w="med" len="med"/>
            </a:ln>
          </p:spPr>
          <p:txBody>
            <a:bodyPr/>
            <a:lstStyle/>
            <a:p>
              <a:endParaRPr lang="en-CA"/>
            </a:p>
          </p:txBody>
        </p:sp>
        <p:sp>
          <p:nvSpPr>
            <p:cNvPr id="41021" name="Text Box 51"/>
            <p:cNvSpPr txBox="1">
              <a:spLocks noChangeArrowheads="1"/>
            </p:cNvSpPr>
            <p:nvPr/>
          </p:nvSpPr>
          <p:spPr bwMode="auto">
            <a:xfrm>
              <a:off x="4504" y="1573"/>
              <a:ext cx="48" cy="115"/>
            </a:xfrm>
            <a:prstGeom prst="rect">
              <a:avLst/>
            </a:prstGeom>
            <a:noFill/>
            <a:ln w="12700">
              <a:noFill/>
              <a:miter lim="800000"/>
              <a:headEnd/>
              <a:tailEnd/>
            </a:ln>
          </p:spPr>
          <p:txBody>
            <a:bodyPr lIns="0" tIns="0" rIns="0" bIns="0">
              <a:spAutoFit/>
            </a:bodyPr>
            <a:lstStyle/>
            <a:p>
              <a:pPr algn="r" eaLnBrk="0" hangingPunct="0"/>
              <a:r>
                <a:rPr lang="en-US" sz="1200" b="1"/>
                <a:t>b</a:t>
              </a:r>
              <a:endParaRPr lang="en-US" sz="1200" b="1" baseline="-25000"/>
            </a:p>
          </p:txBody>
        </p:sp>
        <p:sp>
          <p:nvSpPr>
            <p:cNvPr id="41022" name="Text Box 52"/>
            <p:cNvSpPr txBox="1">
              <a:spLocks noChangeArrowheads="1"/>
            </p:cNvSpPr>
            <p:nvPr/>
          </p:nvSpPr>
          <p:spPr bwMode="auto">
            <a:xfrm>
              <a:off x="1952" y="1741"/>
              <a:ext cx="48" cy="115"/>
            </a:xfrm>
            <a:prstGeom prst="rect">
              <a:avLst/>
            </a:prstGeom>
            <a:noFill/>
            <a:ln w="12700">
              <a:noFill/>
              <a:miter lim="800000"/>
              <a:headEnd/>
              <a:tailEnd/>
            </a:ln>
          </p:spPr>
          <p:txBody>
            <a:bodyPr lIns="0" tIns="0" rIns="0" bIns="0">
              <a:spAutoFit/>
            </a:bodyPr>
            <a:lstStyle/>
            <a:p>
              <a:pPr algn="r" eaLnBrk="0" hangingPunct="0"/>
              <a:r>
                <a:rPr lang="en-US" sz="1200" b="1"/>
                <a:t>b</a:t>
              </a:r>
              <a:endParaRPr lang="en-US" sz="1200" b="1" baseline="-25000"/>
            </a:p>
          </p:txBody>
        </p:sp>
        <p:sp>
          <p:nvSpPr>
            <p:cNvPr id="41023" name="Line 53"/>
            <p:cNvSpPr>
              <a:spLocks noChangeShapeType="1"/>
            </p:cNvSpPr>
            <p:nvPr/>
          </p:nvSpPr>
          <p:spPr bwMode="auto">
            <a:xfrm flipV="1">
              <a:off x="1992" y="1904"/>
              <a:ext cx="0" cy="288"/>
            </a:xfrm>
            <a:prstGeom prst="line">
              <a:avLst/>
            </a:prstGeom>
            <a:noFill/>
            <a:ln w="12700">
              <a:solidFill>
                <a:schemeClr val="tx1"/>
              </a:solidFill>
              <a:round/>
              <a:headEnd/>
              <a:tailEnd type="triangle" w="med" len="med"/>
            </a:ln>
          </p:spPr>
          <p:txBody>
            <a:bodyPr/>
            <a:lstStyle/>
            <a:p>
              <a:endParaRPr lang="en-CA"/>
            </a:p>
          </p:txBody>
        </p:sp>
        <p:sp>
          <p:nvSpPr>
            <p:cNvPr id="41024" name="Text Box 54"/>
            <p:cNvSpPr txBox="1">
              <a:spLocks noChangeArrowheads="1"/>
            </p:cNvSpPr>
            <p:nvPr/>
          </p:nvSpPr>
          <p:spPr bwMode="auto">
            <a:xfrm>
              <a:off x="4560" y="1824"/>
              <a:ext cx="144" cy="115"/>
            </a:xfrm>
            <a:prstGeom prst="rect">
              <a:avLst/>
            </a:prstGeom>
            <a:noFill/>
            <a:ln w="12700">
              <a:noFill/>
              <a:miter lim="800000"/>
              <a:headEnd/>
              <a:tailEnd/>
            </a:ln>
          </p:spPr>
          <p:txBody>
            <a:bodyPr lIns="0" tIns="0" rIns="0" bIns="0">
              <a:spAutoFit/>
            </a:bodyPr>
            <a:lstStyle/>
            <a:p>
              <a:pPr algn="r" eaLnBrk="0" hangingPunct="0"/>
              <a:r>
                <a:rPr lang="en-US" sz="1200" b="1"/>
                <a:t>$1</a:t>
              </a:r>
              <a:endParaRPr lang="en-US" sz="1200" b="1" baseline="-25000"/>
            </a:p>
          </p:txBody>
        </p:sp>
        <p:sp>
          <p:nvSpPr>
            <p:cNvPr id="41025" name="Text Box 55"/>
            <p:cNvSpPr txBox="1">
              <a:spLocks noChangeArrowheads="1"/>
            </p:cNvSpPr>
            <p:nvPr/>
          </p:nvSpPr>
          <p:spPr bwMode="auto">
            <a:xfrm>
              <a:off x="2016" y="1968"/>
              <a:ext cx="144" cy="115"/>
            </a:xfrm>
            <a:prstGeom prst="rect">
              <a:avLst/>
            </a:prstGeom>
            <a:noFill/>
            <a:ln w="12700">
              <a:noFill/>
              <a:miter lim="800000"/>
              <a:headEnd/>
              <a:tailEnd/>
            </a:ln>
          </p:spPr>
          <p:txBody>
            <a:bodyPr lIns="0" tIns="0" rIns="0" bIns="0">
              <a:spAutoFit/>
            </a:bodyPr>
            <a:lstStyle/>
            <a:p>
              <a:pPr algn="r" eaLnBrk="0" hangingPunct="0"/>
              <a:r>
                <a:rPr lang="en-US" sz="1200" b="1"/>
                <a:t>$1</a:t>
              </a:r>
              <a:endParaRPr lang="en-US" sz="1200" b="1" baseline="-25000"/>
            </a:p>
          </p:txBody>
        </p:sp>
      </p:grpSp>
      <p:sp>
        <p:nvSpPr>
          <p:cNvPr id="98360" name="Line 56"/>
          <p:cNvSpPr>
            <a:spLocks noChangeShapeType="1"/>
          </p:cNvSpPr>
          <p:nvPr/>
        </p:nvSpPr>
        <p:spPr bwMode="auto">
          <a:xfrm flipV="1">
            <a:off x="2667000" y="3124200"/>
            <a:ext cx="0" cy="2232000"/>
          </a:xfrm>
          <a:prstGeom prst="line">
            <a:avLst/>
          </a:prstGeom>
          <a:noFill/>
          <a:ln w="12700">
            <a:solidFill>
              <a:schemeClr val="tx1"/>
            </a:solidFill>
            <a:prstDash val="dash"/>
            <a:round/>
            <a:headEnd/>
            <a:tailEnd/>
          </a:ln>
        </p:spPr>
        <p:txBody>
          <a:bodyPr/>
          <a:lstStyle/>
          <a:p>
            <a:endParaRPr lang="en-CA"/>
          </a:p>
        </p:txBody>
      </p:sp>
      <p:sp>
        <p:nvSpPr>
          <p:cNvPr id="40994" name="Text Box 57"/>
          <p:cNvSpPr txBox="1">
            <a:spLocks noChangeArrowheads="1"/>
          </p:cNvSpPr>
          <p:nvPr/>
        </p:nvSpPr>
        <p:spPr bwMode="auto">
          <a:xfrm>
            <a:off x="6847682" y="5371801"/>
            <a:ext cx="152400" cy="182563"/>
          </a:xfrm>
          <a:prstGeom prst="rect">
            <a:avLst/>
          </a:prstGeom>
          <a:noFill/>
          <a:ln w="12700">
            <a:noFill/>
            <a:miter lim="800000"/>
            <a:headEnd/>
            <a:tailEnd/>
          </a:ln>
        </p:spPr>
        <p:txBody>
          <a:bodyPr lIns="0" tIns="0" rIns="0" bIns="0">
            <a:spAutoFit/>
          </a:bodyPr>
          <a:lstStyle/>
          <a:p>
            <a:pPr algn="r" eaLnBrk="0" hangingPunct="0"/>
            <a:r>
              <a:rPr lang="en-US" sz="1200"/>
              <a:t>8</a:t>
            </a:r>
          </a:p>
        </p:txBody>
      </p:sp>
      <p:grpSp>
        <p:nvGrpSpPr>
          <p:cNvPr id="7" name="Group 58"/>
          <p:cNvGrpSpPr>
            <a:grpSpLocks/>
          </p:cNvGrpSpPr>
          <p:nvPr/>
        </p:nvGrpSpPr>
        <p:grpSpPr bwMode="auto">
          <a:xfrm>
            <a:off x="5181600" y="1798638"/>
            <a:ext cx="2895600" cy="3502021"/>
            <a:chOff x="3264" y="1133"/>
            <a:chExt cx="1824" cy="2206"/>
          </a:xfrm>
        </p:grpSpPr>
        <p:sp>
          <p:nvSpPr>
            <p:cNvPr id="41013" name="Line 59"/>
            <p:cNvSpPr>
              <a:spLocks noChangeShapeType="1"/>
            </p:cNvSpPr>
            <p:nvPr/>
          </p:nvSpPr>
          <p:spPr bwMode="auto">
            <a:xfrm rot="19657302" flipH="1">
              <a:off x="3731" y="1604"/>
              <a:ext cx="1357" cy="864"/>
            </a:xfrm>
            <a:prstGeom prst="line">
              <a:avLst/>
            </a:prstGeom>
            <a:noFill/>
            <a:ln w="28575">
              <a:solidFill>
                <a:srgbClr val="FF0000"/>
              </a:solidFill>
              <a:round/>
              <a:headEnd/>
              <a:tailEnd/>
            </a:ln>
          </p:spPr>
          <p:txBody>
            <a:bodyPr/>
            <a:lstStyle/>
            <a:p>
              <a:endParaRPr lang="en-CA"/>
            </a:p>
          </p:txBody>
        </p:sp>
        <p:sp>
          <p:nvSpPr>
            <p:cNvPr id="41014" name="Line 60"/>
            <p:cNvSpPr>
              <a:spLocks noChangeShapeType="1"/>
            </p:cNvSpPr>
            <p:nvPr/>
          </p:nvSpPr>
          <p:spPr bwMode="auto">
            <a:xfrm flipH="1" flipV="1">
              <a:off x="4368" y="2160"/>
              <a:ext cx="0" cy="1179"/>
            </a:xfrm>
            <a:prstGeom prst="line">
              <a:avLst/>
            </a:prstGeom>
            <a:noFill/>
            <a:ln w="12700">
              <a:solidFill>
                <a:schemeClr val="tx1"/>
              </a:solidFill>
              <a:prstDash val="dash"/>
              <a:round/>
              <a:headEnd/>
              <a:tailEnd/>
            </a:ln>
          </p:spPr>
          <p:txBody>
            <a:bodyPr/>
            <a:lstStyle/>
            <a:p>
              <a:endParaRPr lang="en-CA"/>
            </a:p>
          </p:txBody>
        </p:sp>
        <p:sp>
          <p:nvSpPr>
            <p:cNvPr id="41015" name="Text Box 61"/>
            <p:cNvSpPr txBox="1">
              <a:spLocks noChangeArrowheads="1"/>
            </p:cNvSpPr>
            <p:nvPr/>
          </p:nvSpPr>
          <p:spPr bwMode="auto">
            <a:xfrm>
              <a:off x="4704" y="1133"/>
              <a:ext cx="144" cy="116"/>
            </a:xfrm>
            <a:prstGeom prst="rect">
              <a:avLst/>
            </a:prstGeom>
            <a:noFill/>
            <a:ln w="12700">
              <a:noFill/>
              <a:miter lim="800000"/>
              <a:headEnd/>
              <a:tailEnd/>
            </a:ln>
          </p:spPr>
          <p:txBody>
            <a:bodyPr lIns="0" tIns="0" rIns="0" bIns="0">
              <a:spAutoFit/>
            </a:bodyPr>
            <a:lstStyle/>
            <a:p>
              <a:pPr algn="r" eaLnBrk="0" hangingPunct="0"/>
              <a:r>
                <a:rPr lang="en-US" sz="1200" b="1"/>
                <a:t>S</a:t>
              </a:r>
              <a:r>
                <a:rPr lang="en-US" sz="1200" b="1" baseline="-25000"/>
                <a:t>1</a:t>
              </a:r>
            </a:p>
          </p:txBody>
        </p:sp>
        <p:sp>
          <p:nvSpPr>
            <p:cNvPr id="41016" name="AutoShape 62"/>
            <p:cNvSpPr>
              <a:spLocks noChangeArrowheads="1"/>
            </p:cNvSpPr>
            <p:nvPr/>
          </p:nvSpPr>
          <p:spPr bwMode="auto">
            <a:xfrm flipV="1">
              <a:off x="4347" y="2101"/>
              <a:ext cx="48" cy="50"/>
            </a:xfrm>
            <a:prstGeom prst="flowChartConnector">
              <a:avLst/>
            </a:prstGeom>
            <a:solidFill>
              <a:srgbClr val="FF3300"/>
            </a:solidFill>
            <a:ln w="12700">
              <a:noFill/>
              <a:round/>
              <a:headEnd/>
              <a:tailEnd/>
            </a:ln>
          </p:spPr>
          <p:txBody>
            <a:bodyPr wrap="none" anchor="ctr"/>
            <a:lstStyle/>
            <a:p>
              <a:endParaRPr lang="en-US"/>
            </a:p>
          </p:txBody>
        </p:sp>
        <p:sp>
          <p:nvSpPr>
            <p:cNvPr id="41017" name="Line 63"/>
            <p:cNvSpPr>
              <a:spLocks noChangeShapeType="1"/>
            </p:cNvSpPr>
            <p:nvPr/>
          </p:nvSpPr>
          <p:spPr bwMode="auto">
            <a:xfrm>
              <a:off x="3264" y="2112"/>
              <a:ext cx="1056" cy="0"/>
            </a:xfrm>
            <a:prstGeom prst="line">
              <a:avLst/>
            </a:prstGeom>
            <a:noFill/>
            <a:ln w="12700">
              <a:solidFill>
                <a:schemeClr val="tx1"/>
              </a:solidFill>
              <a:prstDash val="dash"/>
              <a:round/>
              <a:headEnd/>
              <a:tailEnd/>
            </a:ln>
          </p:spPr>
          <p:txBody>
            <a:bodyPr/>
            <a:lstStyle/>
            <a:p>
              <a:endParaRPr lang="en-CA"/>
            </a:p>
          </p:txBody>
        </p:sp>
        <p:sp>
          <p:nvSpPr>
            <p:cNvPr id="41018" name="Text Box 64"/>
            <p:cNvSpPr txBox="1">
              <a:spLocks noChangeArrowheads="1"/>
            </p:cNvSpPr>
            <p:nvPr/>
          </p:nvSpPr>
          <p:spPr bwMode="auto">
            <a:xfrm>
              <a:off x="4312" y="1917"/>
              <a:ext cx="48" cy="115"/>
            </a:xfrm>
            <a:prstGeom prst="rect">
              <a:avLst/>
            </a:prstGeom>
            <a:noFill/>
            <a:ln w="12700">
              <a:noFill/>
              <a:miter lim="800000"/>
              <a:headEnd/>
              <a:tailEnd/>
            </a:ln>
          </p:spPr>
          <p:txBody>
            <a:bodyPr lIns="0" tIns="0" rIns="0" bIns="0">
              <a:spAutoFit/>
            </a:bodyPr>
            <a:lstStyle/>
            <a:p>
              <a:pPr algn="r" eaLnBrk="0" hangingPunct="0"/>
              <a:r>
                <a:rPr lang="en-US" sz="1200" b="1"/>
                <a:t>a</a:t>
              </a:r>
              <a:endParaRPr lang="en-US" sz="1200" b="1" baseline="-25000"/>
            </a:p>
          </p:txBody>
        </p:sp>
        <p:sp>
          <p:nvSpPr>
            <p:cNvPr id="41019" name="Line 65"/>
            <p:cNvSpPr>
              <a:spLocks noChangeShapeType="1"/>
            </p:cNvSpPr>
            <p:nvPr/>
          </p:nvSpPr>
          <p:spPr bwMode="auto">
            <a:xfrm>
              <a:off x="3264" y="2592"/>
              <a:ext cx="1104" cy="0"/>
            </a:xfrm>
            <a:prstGeom prst="line">
              <a:avLst/>
            </a:prstGeom>
            <a:noFill/>
            <a:ln w="12700">
              <a:solidFill>
                <a:schemeClr val="tx1"/>
              </a:solidFill>
              <a:prstDash val="dash"/>
              <a:round/>
              <a:headEnd/>
              <a:tailEnd/>
            </a:ln>
          </p:spPr>
          <p:txBody>
            <a:bodyPr/>
            <a:lstStyle/>
            <a:p>
              <a:endParaRPr lang="en-CA"/>
            </a:p>
          </p:txBody>
        </p:sp>
      </p:grpSp>
      <p:sp>
        <p:nvSpPr>
          <p:cNvPr id="40996" name="Text Box 66"/>
          <p:cNvSpPr txBox="1">
            <a:spLocks noChangeArrowheads="1"/>
          </p:cNvSpPr>
          <p:nvPr/>
        </p:nvSpPr>
        <p:spPr bwMode="auto">
          <a:xfrm>
            <a:off x="990600" y="3038475"/>
            <a:ext cx="304800" cy="184666"/>
          </a:xfrm>
          <a:prstGeom prst="rect">
            <a:avLst/>
          </a:prstGeom>
          <a:noFill/>
          <a:ln w="12700">
            <a:noFill/>
            <a:miter lim="800000"/>
            <a:headEnd/>
            <a:tailEnd/>
          </a:ln>
        </p:spPr>
        <p:txBody>
          <a:bodyPr lIns="0" tIns="0" rIns="0" bIns="0">
            <a:spAutoFit/>
          </a:bodyPr>
          <a:lstStyle/>
          <a:p>
            <a:pPr algn="r" eaLnBrk="0" hangingPunct="0"/>
            <a:r>
              <a:rPr lang="en-US" sz="1200"/>
              <a:t>3.75</a:t>
            </a:r>
          </a:p>
        </p:txBody>
      </p:sp>
      <p:sp>
        <p:nvSpPr>
          <p:cNvPr id="40997" name="Text Box 67"/>
          <p:cNvSpPr txBox="1">
            <a:spLocks noChangeArrowheads="1"/>
          </p:cNvSpPr>
          <p:nvPr/>
        </p:nvSpPr>
        <p:spPr bwMode="auto">
          <a:xfrm>
            <a:off x="990600" y="3627438"/>
            <a:ext cx="304800" cy="184666"/>
          </a:xfrm>
          <a:prstGeom prst="rect">
            <a:avLst/>
          </a:prstGeom>
          <a:noFill/>
          <a:ln w="12700">
            <a:noFill/>
            <a:miter lim="800000"/>
            <a:headEnd/>
            <a:tailEnd/>
          </a:ln>
        </p:spPr>
        <p:txBody>
          <a:bodyPr lIns="0" tIns="0" rIns="0" bIns="0">
            <a:spAutoFit/>
          </a:bodyPr>
          <a:lstStyle/>
          <a:p>
            <a:pPr algn="r" eaLnBrk="0" hangingPunct="0"/>
            <a:r>
              <a:rPr lang="en-US" sz="1200"/>
              <a:t>2.75</a:t>
            </a:r>
          </a:p>
        </p:txBody>
      </p:sp>
      <p:sp>
        <p:nvSpPr>
          <p:cNvPr id="40998" name="Text Box 68"/>
          <p:cNvSpPr txBox="1">
            <a:spLocks noChangeArrowheads="1"/>
          </p:cNvSpPr>
          <p:nvPr/>
        </p:nvSpPr>
        <p:spPr bwMode="auto">
          <a:xfrm>
            <a:off x="2561215" y="5417706"/>
            <a:ext cx="152400" cy="182563"/>
          </a:xfrm>
          <a:prstGeom prst="rect">
            <a:avLst/>
          </a:prstGeom>
          <a:noFill/>
          <a:ln w="12700">
            <a:noFill/>
            <a:miter lim="800000"/>
            <a:headEnd/>
            <a:tailEnd/>
          </a:ln>
        </p:spPr>
        <p:txBody>
          <a:bodyPr lIns="0" tIns="0" rIns="0" bIns="0">
            <a:spAutoFit/>
          </a:bodyPr>
          <a:lstStyle/>
          <a:p>
            <a:pPr algn="r" eaLnBrk="0" hangingPunct="0"/>
            <a:r>
              <a:rPr lang="en-US" sz="1200"/>
              <a:t>6</a:t>
            </a:r>
          </a:p>
        </p:txBody>
      </p:sp>
      <p:grpSp>
        <p:nvGrpSpPr>
          <p:cNvPr id="8" name="Group 69"/>
          <p:cNvGrpSpPr>
            <a:grpSpLocks/>
          </p:cNvGrpSpPr>
          <p:nvPr/>
        </p:nvGrpSpPr>
        <p:grpSpPr bwMode="auto">
          <a:xfrm>
            <a:off x="1676400" y="3200400"/>
            <a:ext cx="5410200" cy="1143000"/>
            <a:chOff x="1056" y="2016"/>
            <a:chExt cx="3408" cy="720"/>
          </a:xfrm>
        </p:grpSpPr>
        <p:sp>
          <p:nvSpPr>
            <p:cNvPr id="41007" name="Text Box 70"/>
            <p:cNvSpPr txBox="1">
              <a:spLocks noChangeArrowheads="1"/>
            </p:cNvSpPr>
            <p:nvPr/>
          </p:nvSpPr>
          <p:spPr bwMode="auto">
            <a:xfrm>
              <a:off x="4416" y="2621"/>
              <a:ext cx="48" cy="115"/>
            </a:xfrm>
            <a:prstGeom prst="rect">
              <a:avLst/>
            </a:prstGeom>
            <a:noFill/>
            <a:ln w="12700">
              <a:noFill/>
              <a:miter lim="800000"/>
              <a:headEnd/>
              <a:tailEnd/>
            </a:ln>
          </p:spPr>
          <p:txBody>
            <a:bodyPr lIns="0" tIns="0" rIns="0" bIns="0">
              <a:spAutoFit/>
            </a:bodyPr>
            <a:lstStyle/>
            <a:p>
              <a:pPr algn="r" eaLnBrk="0" hangingPunct="0"/>
              <a:r>
                <a:rPr lang="en-US" sz="1200" b="1"/>
                <a:t>d</a:t>
              </a:r>
              <a:endParaRPr lang="en-US" sz="1200" b="1" baseline="-25000"/>
            </a:p>
          </p:txBody>
        </p:sp>
        <p:sp>
          <p:nvSpPr>
            <p:cNvPr id="41008" name="Text Box 71"/>
            <p:cNvSpPr txBox="1">
              <a:spLocks noChangeArrowheads="1"/>
            </p:cNvSpPr>
            <p:nvPr/>
          </p:nvSpPr>
          <p:spPr bwMode="auto">
            <a:xfrm>
              <a:off x="3552" y="2128"/>
              <a:ext cx="48" cy="115"/>
            </a:xfrm>
            <a:prstGeom prst="rect">
              <a:avLst/>
            </a:prstGeom>
            <a:noFill/>
            <a:ln w="12700">
              <a:noFill/>
              <a:miter lim="800000"/>
              <a:headEnd/>
              <a:tailEnd/>
            </a:ln>
          </p:spPr>
          <p:txBody>
            <a:bodyPr lIns="0" tIns="0" rIns="0" bIns="0">
              <a:spAutoFit/>
            </a:bodyPr>
            <a:lstStyle/>
            <a:p>
              <a:pPr algn="r" eaLnBrk="0" hangingPunct="0"/>
              <a:r>
                <a:rPr lang="en-US" sz="1200" b="1"/>
                <a:t>A</a:t>
              </a:r>
              <a:endParaRPr lang="en-US" sz="1200" b="1" baseline="-25000"/>
            </a:p>
          </p:txBody>
        </p:sp>
        <p:sp>
          <p:nvSpPr>
            <p:cNvPr id="41009" name="Text Box 72"/>
            <p:cNvSpPr txBox="1">
              <a:spLocks noChangeArrowheads="1"/>
            </p:cNvSpPr>
            <p:nvPr/>
          </p:nvSpPr>
          <p:spPr bwMode="auto">
            <a:xfrm>
              <a:off x="3552" y="2381"/>
              <a:ext cx="48" cy="115"/>
            </a:xfrm>
            <a:prstGeom prst="rect">
              <a:avLst/>
            </a:prstGeom>
            <a:noFill/>
            <a:ln w="12700">
              <a:noFill/>
              <a:miter lim="800000"/>
              <a:headEnd/>
              <a:tailEnd/>
            </a:ln>
          </p:spPr>
          <p:txBody>
            <a:bodyPr lIns="0" tIns="0" rIns="0" bIns="0">
              <a:spAutoFit/>
            </a:bodyPr>
            <a:lstStyle/>
            <a:p>
              <a:pPr algn="r" eaLnBrk="0" hangingPunct="0"/>
              <a:r>
                <a:rPr lang="en-US" sz="1200" b="1"/>
                <a:t>B</a:t>
              </a:r>
              <a:endParaRPr lang="en-US" sz="1200" b="1" baseline="-25000"/>
            </a:p>
          </p:txBody>
        </p:sp>
        <p:sp>
          <p:nvSpPr>
            <p:cNvPr id="41010" name="Text Box 73"/>
            <p:cNvSpPr txBox="1">
              <a:spLocks noChangeArrowheads="1"/>
            </p:cNvSpPr>
            <p:nvPr/>
          </p:nvSpPr>
          <p:spPr bwMode="auto">
            <a:xfrm>
              <a:off x="1056" y="2016"/>
              <a:ext cx="48" cy="115"/>
            </a:xfrm>
            <a:prstGeom prst="rect">
              <a:avLst/>
            </a:prstGeom>
            <a:noFill/>
            <a:ln w="12700">
              <a:noFill/>
              <a:miter lim="800000"/>
              <a:headEnd/>
              <a:tailEnd/>
            </a:ln>
          </p:spPr>
          <p:txBody>
            <a:bodyPr lIns="0" tIns="0" rIns="0" bIns="0">
              <a:spAutoFit/>
            </a:bodyPr>
            <a:lstStyle/>
            <a:p>
              <a:pPr algn="r" eaLnBrk="0" hangingPunct="0"/>
              <a:r>
                <a:rPr lang="en-US" sz="1200" b="1"/>
                <a:t>A</a:t>
              </a:r>
              <a:endParaRPr lang="en-US" sz="1200" b="1" baseline="-25000"/>
            </a:p>
          </p:txBody>
        </p:sp>
        <p:sp>
          <p:nvSpPr>
            <p:cNvPr id="41011" name="Text Box 74"/>
            <p:cNvSpPr txBox="1">
              <a:spLocks noChangeArrowheads="1"/>
            </p:cNvSpPr>
            <p:nvPr/>
          </p:nvSpPr>
          <p:spPr bwMode="auto">
            <a:xfrm>
              <a:off x="1584" y="2400"/>
              <a:ext cx="48" cy="115"/>
            </a:xfrm>
            <a:prstGeom prst="rect">
              <a:avLst/>
            </a:prstGeom>
            <a:noFill/>
            <a:ln w="12700">
              <a:noFill/>
              <a:miter lim="800000"/>
              <a:headEnd/>
              <a:tailEnd/>
            </a:ln>
          </p:spPr>
          <p:txBody>
            <a:bodyPr lIns="0" tIns="0" rIns="0" bIns="0">
              <a:spAutoFit/>
            </a:bodyPr>
            <a:lstStyle/>
            <a:p>
              <a:pPr algn="r" eaLnBrk="0" hangingPunct="0"/>
              <a:r>
                <a:rPr lang="en-US" sz="1200" b="1"/>
                <a:t>d</a:t>
              </a:r>
              <a:endParaRPr lang="en-US" sz="1200" b="1" baseline="-25000"/>
            </a:p>
          </p:txBody>
        </p:sp>
        <p:sp>
          <p:nvSpPr>
            <p:cNvPr id="41012" name="Text Box 75"/>
            <p:cNvSpPr txBox="1">
              <a:spLocks noChangeArrowheads="1"/>
            </p:cNvSpPr>
            <p:nvPr/>
          </p:nvSpPr>
          <p:spPr bwMode="auto">
            <a:xfrm>
              <a:off x="1056" y="2247"/>
              <a:ext cx="48" cy="115"/>
            </a:xfrm>
            <a:prstGeom prst="rect">
              <a:avLst/>
            </a:prstGeom>
            <a:noFill/>
            <a:ln w="12700">
              <a:noFill/>
              <a:miter lim="800000"/>
              <a:headEnd/>
              <a:tailEnd/>
            </a:ln>
          </p:spPr>
          <p:txBody>
            <a:bodyPr lIns="0" tIns="0" rIns="0" bIns="0">
              <a:spAutoFit/>
            </a:bodyPr>
            <a:lstStyle/>
            <a:p>
              <a:pPr algn="r" eaLnBrk="0" hangingPunct="0"/>
              <a:r>
                <a:rPr lang="en-US" sz="1200" b="1"/>
                <a:t>B</a:t>
              </a:r>
              <a:endParaRPr lang="en-US" sz="1200" b="1" baseline="-25000"/>
            </a:p>
          </p:txBody>
        </p:sp>
      </p:grpSp>
      <p:grpSp>
        <p:nvGrpSpPr>
          <p:cNvPr id="9" name="Group 76"/>
          <p:cNvGrpSpPr>
            <a:grpSpLocks/>
          </p:cNvGrpSpPr>
          <p:nvPr/>
        </p:nvGrpSpPr>
        <p:grpSpPr bwMode="auto">
          <a:xfrm>
            <a:off x="1447800" y="2466975"/>
            <a:ext cx="2590800" cy="1295400"/>
            <a:chOff x="912" y="1554"/>
            <a:chExt cx="1632" cy="816"/>
          </a:xfrm>
        </p:grpSpPr>
        <p:sp>
          <p:nvSpPr>
            <p:cNvPr id="41001" name="Line 77"/>
            <p:cNvSpPr>
              <a:spLocks noChangeShapeType="1"/>
            </p:cNvSpPr>
            <p:nvPr/>
          </p:nvSpPr>
          <p:spPr bwMode="auto">
            <a:xfrm rot="935214" flipH="1">
              <a:off x="1063" y="1554"/>
              <a:ext cx="1272" cy="816"/>
            </a:xfrm>
            <a:prstGeom prst="line">
              <a:avLst/>
            </a:prstGeom>
            <a:noFill/>
            <a:ln w="28575">
              <a:solidFill>
                <a:srgbClr val="FF0000"/>
              </a:solidFill>
              <a:round/>
              <a:headEnd/>
              <a:tailEnd/>
            </a:ln>
          </p:spPr>
          <p:txBody>
            <a:bodyPr/>
            <a:lstStyle/>
            <a:p>
              <a:endParaRPr lang="en-CA"/>
            </a:p>
          </p:txBody>
        </p:sp>
        <p:sp>
          <p:nvSpPr>
            <p:cNvPr id="41002" name="Text Box 78"/>
            <p:cNvSpPr txBox="1">
              <a:spLocks noChangeArrowheads="1"/>
            </p:cNvSpPr>
            <p:nvPr/>
          </p:nvSpPr>
          <p:spPr bwMode="auto">
            <a:xfrm>
              <a:off x="2400" y="1632"/>
              <a:ext cx="144" cy="116"/>
            </a:xfrm>
            <a:prstGeom prst="rect">
              <a:avLst/>
            </a:prstGeom>
            <a:noFill/>
            <a:ln w="12700">
              <a:noFill/>
              <a:miter lim="800000"/>
              <a:headEnd/>
              <a:tailEnd/>
            </a:ln>
          </p:spPr>
          <p:txBody>
            <a:bodyPr lIns="0" tIns="0" rIns="0" bIns="0">
              <a:spAutoFit/>
            </a:bodyPr>
            <a:lstStyle/>
            <a:p>
              <a:pPr algn="r" eaLnBrk="0" hangingPunct="0"/>
              <a:r>
                <a:rPr lang="en-US" sz="1200" b="1"/>
                <a:t>S</a:t>
              </a:r>
              <a:r>
                <a:rPr lang="en-US" sz="1200" b="1" baseline="-25000"/>
                <a:t>1</a:t>
              </a:r>
            </a:p>
          </p:txBody>
        </p:sp>
        <p:sp>
          <p:nvSpPr>
            <p:cNvPr id="41003" name="Line 79"/>
            <p:cNvSpPr>
              <a:spLocks noChangeShapeType="1"/>
            </p:cNvSpPr>
            <p:nvPr/>
          </p:nvSpPr>
          <p:spPr bwMode="auto">
            <a:xfrm>
              <a:off x="912" y="1968"/>
              <a:ext cx="768" cy="0"/>
            </a:xfrm>
            <a:prstGeom prst="line">
              <a:avLst/>
            </a:prstGeom>
            <a:noFill/>
            <a:ln w="12700">
              <a:solidFill>
                <a:schemeClr val="tx1"/>
              </a:solidFill>
              <a:prstDash val="dash"/>
              <a:round/>
              <a:headEnd/>
              <a:tailEnd/>
            </a:ln>
          </p:spPr>
          <p:txBody>
            <a:bodyPr/>
            <a:lstStyle/>
            <a:p>
              <a:endParaRPr lang="en-CA"/>
            </a:p>
          </p:txBody>
        </p:sp>
        <p:sp>
          <p:nvSpPr>
            <p:cNvPr id="41004" name="Line 80"/>
            <p:cNvSpPr>
              <a:spLocks noChangeShapeType="1"/>
            </p:cNvSpPr>
            <p:nvPr/>
          </p:nvSpPr>
          <p:spPr bwMode="auto">
            <a:xfrm>
              <a:off x="912" y="2352"/>
              <a:ext cx="768" cy="0"/>
            </a:xfrm>
            <a:prstGeom prst="line">
              <a:avLst/>
            </a:prstGeom>
            <a:noFill/>
            <a:ln w="12700">
              <a:solidFill>
                <a:schemeClr val="tx1"/>
              </a:solidFill>
              <a:prstDash val="dash"/>
              <a:round/>
              <a:headEnd/>
              <a:tailEnd/>
            </a:ln>
          </p:spPr>
          <p:txBody>
            <a:bodyPr/>
            <a:lstStyle/>
            <a:p>
              <a:endParaRPr lang="en-CA"/>
            </a:p>
          </p:txBody>
        </p:sp>
        <p:sp>
          <p:nvSpPr>
            <p:cNvPr id="41005" name="Text Box 81"/>
            <p:cNvSpPr txBox="1">
              <a:spLocks noChangeArrowheads="1"/>
            </p:cNvSpPr>
            <p:nvPr/>
          </p:nvSpPr>
          <p:spPr bwMode="auto">
            <a:xfrm>
              <a:off x="1632" y="1805"/>
              <a:ext cx="48" cy="115"/>
            </a:xfrm>
            <a:prstGeom prst="rect">
              <a:avLst/>
            </a:prstGeom>
            <a:noFill/>
            <a:ln w="12700">
              <a:noFill/>
              <a:miter lim="800000"/>
              <a:headEnd/>
              <a:tailEnd/>
            </a:ln>
          </p:spPr>
          <p:txBody>
            <a:bodyPr lIns="0" tIns="0" rIns="0" bIns="0">
              <a:spAutoFit/>
            </a:bodyPr>
            <a:lstStyle/>
            <a:p>
              <a:pPr algn="r" eaLnBrk="0" hangingPunct="0"/>
              <a:r>
                <a:rPr lang="en-US" sz="1200" b="1"/>
                <a:t>a</a:t>
              </a:r>
              <a:endParaRPr lang="en-US" sz="1200" b="1" baseline="-25000"/>
            </a:p>
          </p:txBody>
        </p:sp>
        <p:sp>
          <p:nvSpPr>
            <p:cNvPr id="41006" name="AutoShape 82"/>
            <p:cNvSpPr>
              <a:spLocks noChangeArrowheads="1"/>
            </p:cNvSpPr>
            <p:nvPr/>
          </p:nvSpPr>
          <p:spPr bwMode="auto">
            <a:xfrm>
              <a:off x="1657" y="1947"/>
              <a:ext cx="48" cy="48"/>
            </a:xfrm>
            <a:prstGeom prst="flowChartConnector">
              <a:avLst/>
            </a:prstGeom>
            <a:solidFill>
              <a:srgbClr val="FF3300"/>
            </a:solidFill>
            <a:ln w="12700">
              <a:noFill/>
              <a:round/>
              <a:headEnd/>
              <a:tailEnd/>
            </a:ln>
          </p:spPr>
          <p:txBody>
            <a:bodyPr wrap="none" anchor="ctr"/>
            <a:lstStyle/>
            <a:p>
              <a:endParaRPr lang="en-US"/>
            </a:p>
          </p:txBody>
        </p:sp>
      </p:grpSp>
      <p:sp>
        <p:nvSpPr>
          <p:cNvPr id="10" name="Title 9"/>
          <p:cNvSpPr>
            <a:spLocks noGrp="1"/>
          </p:cNvSpPr>
          <p:nvPr>
            <p:ph type="title"/>
          </p:nvPr>
        </p:nvSpPr>
        <p:spPr/>
        <p:txBody>
          <a:bodyPr>
            <a:normAutofit/>
          </a:bodyPr>
          <a:lstStyle/>
          <a:p>
            <a:r>
              <a:rPr lang="en-CA"/>
              <a:t>Excise Taxes and Supply Elasticity</a:t>
            </a:r>
            <a:br>
              <a:rPr lang="en-CA"/>
            </a:br>
            <a:r>
              <a:rPr lang="en-CA" sz="2400" b="1">
                <a:solidFill>
                  <a:srgbClr val="276F57"/>
                </a:solidFill>
              </a:rPr>
              <a:t>FIGURE 7.10 Page 185</a:t>
            </a:r>
          </a:p>
        </p:txBody>
      </p:sp>
      <p:sp>
        <p:nvSpPr>
          <p:cNvPr id="85" name="Footer Placeholder 3"/>
          <p:cNvSpPr>
            <a:spLocks noGrp="1"/>
          </p:cNvSpPr>
          <p:nvPr>
            <p:ph type="ftr" sz="quarter" idx="11"/>
          </p:nvPr>
        </p:nvSpPr>
        <p:spPr>
          <a:xfrm>
            <a:off x="3071431" y="6473825"/>
            <a:ext cx="3086100" cy="365125"/>
          </a:xfrm>
        </p:spPr>
        <p:txBody>
          <a:bodyPr/>
          <a:lstStyle/>
          <a:p>
            <a:r>
              <a:rPr lang="en-US"/>
              <a:t>© 2015 by McGraw-Hill Ryerson Ltd.</a:t>
            </a:r>
          </a:p>
        </p:txBody>
      </p:sp>
      <p:sp>
        <p:nvSpPr>
          <p:cNvPr id="84" name="Slide Number Placeholder 4"/>
          <p:cNvSpPr>
            <a:spLocks noGrp="1"/>
          </p:cNvSpPr>
          <p:nvPr>
            <p:ph type="sldNum" sz="quarter" idx="12"/>
          </p:nvPr>
        </p:nvSpPr>
        <p:spPr>
          <a:xfrm>
            <a:off x="6457950" y="6356352"/>
            <a:ext cx="2057400" cy="365125"/>
          </a:xfrm>
        </p:spPr>
        <p:txBody>
          <a:bodyPr/>
          <a:lstStyle/>
          <a:p>
            <a:fld id="{C03654DD-8E34-4D65-9DF0-3A92892F4ABA}" type="slidenum">
              <a:rPr lang="en-CA" smtClean="0"/>
              <a:t>38</a:t>
            </a:fld>
            <a:endParaRPr lang="en-CA"/>
          </a:p>
        </p:txBody>
      </p:sp>
      <p:sp>
        <p:nvSpPr>
          <p:cNvPr id="86" name="AutoShape 82"/>
          <p:cNvSpPr>
            <a:spLocks noChangeArrowheads="1"/>
          </p:cNvSpPr>
          <p:nvPr/>
        </p:nvSpPr>
        <p:spPr bwMode="auto">
          <a:xfrm>
            <a:off x="2620745" y="3692209"/>
            <a:ext cx="76200" cy="76200"/>
          </a:xfrm>
          <a:prstGeom prst="flowChartConnector">
            <a:avLst/>
          </a:prstGeom>
          <a:solidFill>
            <a:srgbClr val="FF3300"/>
          </a:solidFill>
          <a:ln w="12700">
            <a:noFill/>
            <a:round/>
            <a:headEnd/>
            <a:tailEnd/>
          </a:ln>
        </p:spPr>
        <p:txBody>
          <a:bodyPr wrap="none" anchor="ctr"/>
          <a:lstStyle/>
          <a:p>
            <a:endParaRPr lang="en-US"/>
          </a:p>
        </p:txBody>
      </p:sp>
      <p:sp>
        <p:nvSpPr>
          <p:cNvPr id="87" name="AutoShape 82"/>
          <p:cNvSpPr>
            <a:spLocks noChangeArrowheads="1"/>
          </p:cNvSpPr>
          <p:nvPr/>
        </p:nvSpPr>
        <p:spPr bwMode="auto">
          <a:xfrm>
            <a:off x="3128581" y="2936009"/>
            <a:ext cx="76200" cy="76200"/>
          </a:xfrm>
          <a:prstGeom prst="flowChartConnector">
            <a:avLst/>
          </a:prstGeom>
          <a:solidFill>
            <a:srgbClr val="FF3300"/>
          </a:solidFill>
          <a:ln w="12700">
            <a:noFill/>
            <a:round/>
            <a:headEnd/>
            <a:tailEnd/>
          </a:ln>
        </p:spPr>
        <p:txBody>
          <a:bodyPr wrap="none" anchor="ctr"/>
          <a:lstStyle/>
          <a:p>
            <a:endParaRPr lang="en-US"/>
          </a:p>
        </p:txBody>
      </p:sp>
      <p:sp>
        <p:nvSpPr>
          <p:cNvPr id="88" name="AutoShape 82"/>
          <p:cNvSpPr>
            <a:spLocks noChangeArrowheads="1"/>
          </p:cNvSpPr>
          <p:nvPr/>
        </p:nvSpPr>
        <p:spPr bwMode="auto">
          <a:xfrm>
            <a:off x="7161212" y="2753764"/>
            <a:ext cx="76200" cy="76200"/>
          </a:xfrm>
          <a:prstGeom prst="flowChartConnector">
            <a:avLst/>
          </a:prstGeom>
          <a:solidFill>
            <a:srgbClr val="FF3300"/>
          </a:solidFill>
          <a:ln w="12700">
            <a:noFill/>
            <a:round/>
            <a:headEnd/>
            <a:tailEnd/>
          </a:ln>
        </p:spPr>
        <p:txBody>
          <a:bodyPr wrap="none" anchor="ctr"/>
          <a:lstStyle/>
          <a:p>
            <a:endParaRPr lang="en-US"/>
          </a:p>
        </p:txBody>
      </p:sp>
      <p:sp>
        <p:nvSpPr>
          <p:cNvPr id="89" name="AutoShape 62"/>
          <p:cNvSpPr>
            <a:spLocks noChangeArrowheads="1"/>
          </p:cNvSpPr>
          <p:nvPr/>
        </p:nvSpPr>
        <p:spPr bwMode="auto">
          <a:xfrm flipV="1">
            <a:off x="6902719" y="4094023"/>
            <a:ext cx="76200" cy="79375"/>
          </a:xfrm>
          <a:prstGeom prst="flowChartConnector">
            <a:avLst/>
          </a:prstGeom>
          <a:solidFill>
            <a:srgbClr val="FF3300"/>
          </a:solidFill>
          <a:ln w="12700">
            <a:noFill/>
            <a:round/>
            <a:headEnd/>
            <a:tailEnd/>
          </a:ln>
        </p:spPr>
        <p:txBody>
          <a:bodyPr wrap="none" anchor="ctr"/>
          <a:lstStyle/>
          <a:p>
            <a:endParaRPr lang="en-US"/>
          </a:p>
        </p:txBody>
      </p:sp>
      <p:sp>
        <p:nvSpPr>
          <p:cNvPr id="90" name="TextBox 89"/>
          <p:cNvSpPr txBox="1"/>
          <p:nvPr/>
        </p:nvSpPr>
        <p:spPr>
          <a:xfrm>
            <a:off x="908050" y="2735210"/>
            <a:ext cx="495300" cy="276999"/>
          </a:xfrm>
          <a:prstGeom prst="rect">
            <a:avLst/>
          </a:prstGeom>
          <a:noFill/>
        </p:spPr>
        <p:txBody>
          <a:bodyPr wrap="square" rtlCol="0">
            <a:spAutoFit/>
          </a:bodyPr>
          <a:lstStyle/>
          <a:p>
            <a:r>
              <a:rPr lang="en-CA" sz="1200"/>
              <a:t>4.00</a:t>
            </a:r>
          </a:p>
        </p:txBody>
      </p:sp>
      <p:sp>
        <p:nvSpPr>
          <p:cNvPr id="91" name="TextBox 90"/>
          <p:cNvSpPr txBox="1"/>
          <p:nvPr/>
        </p:nvSpPr>
        <p:spPr>
          <a:xfrm>
            <a:off x="4676775" y="2774177"/>
            <a:ext cx="495300" cy="276999"/>
          </a:xfrm>
          <a:prstGeom prst="rect">
            <a:avLst/>
          </a:prstGeom>
          <a:noFill/>
        </p:spPr>
        <p:txBody>
          <a:bodyPr wrap="square" rtlCol="0">
            <a:spAutoFit/>
          </a:bodyPr>
          <a:lstStyle/>
          <a:p>
            <a:r>
              <a:rPr lang="en-CA" sz="1200"/>
              <a:t>4.00</a:t>
            </a:r>
          </a:p>
        </p:txBody>
      </p:sp>
    </p:spTree>
    <p:extLst>
      <p:ext uri="{BB962C8B-B14F-4D97-AF65-F5344CB8AC3E}">
        <p14:creationId xmlns:p14="http://schemas.microsoft.com/office/powerpoint/2010/main" val="28157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2000"/>
                                        <p:tgtEl>
                                          <p:spTgt spid="5"/>
                                        </p:tgtEl>
                                      </p:cBhvr>
                                    </p:animEffect>
                                  </p:childTnLst>
                                </p:cTn>
                              </p:par>
                            </p:childTnLst>
                          </p:cTn>
                        </p:par>
                        <p:par>
                          <p:cTn id="8" fill="hold">
                            <p:stCondLst>
                              <p:cond delay="2000"/>
                            </p:stCondLst>
                            <p:childTnLst>
                              <p:par>
                                <p:cTn id="9" presetID="3" presetClass="entr" presetSubtype="1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2000"/>
                                        <p:tgtEl>
                                          <p:spTgt spid="4"/>
                                        </p:tgtEl>
                                      </p:cBhvr>
                                    </p:animEffect>
                                  </p:childTnLst>
                                </p:cTn>
                              </p:par>
                            </p:childTnLst>
                          </p:cTn>
                        </p:par>
                        <p:par>
                          <p:cTn id="12" fill="hold">
                            <p:stCondLst>
                              <p:cond delay="4000"/>
                            </p:stCondLst>
                            <p:childTnLst>
                              <p:par>
                                <p:cTn id="13" presetID="3" presetClass="entr" presetSubtype="1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linds(horizontal)">
                                      <p:cBhvr>
                                        <p:cTn id="15" dur="2000"/>
                                        <p:tgtEl>
                                          <p:spTgt spid="3"/>
                                        </p:tgtEl>
                                      </p:cBhvr>
                                    </p:animEffect>
                                  </p:childTnLst>
                                </p:cTn>
                              </p:par>
                            </p:childTnLst>
                          </p:cTn>
                        </p:par>
                        <p:par>
                          <p:cTn id="16" fill="hold">
                            <p:stCondLst>
                              <p:cond delay="6000"/>
                            </p:stCondLst>
                            <p:childTnLst>
                              <p:par>
                                <p:cTn id="17" presetID="42"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anim calcmode="lin" valueType="num">
                                      <p:cBhvr>
                                        <p:cTn id="20" dur="2000" fill="hold"/>
                                        <p:tgtEl>
                                          <p:spTgt spid="9"/>
                                        </p:tgtEl>
                                        <p:attrNameLst>
                                          <p:attrName>ppt_x</p:attrName>
                                        </p:attrNameLst>
                                      </p:cBhvr>
                                      <p:tavLst>
                                        <p:tav tm="0">
                                          <p:val>
                                            <p:strVal val="#ppt_x"/>
                                          </p:val>
                                        </p:tav>
                                        <p:tav tm="100000">
                                          <p:val>
                                            <p:strVal val="#ppt_x"/>
                                          </p:val>
                                        </p:tav>
                                      </p:tavLst>
                                    </p:anim>
                                    <p:anim calcmode="lin" valueType="num">
                                      <p:cBhvr>
                                        <p:cTn id="21" dur="2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8000"/>
                            </p:stCondLst>
                            <p:childTnLst>
                              <p:par>
                                <p:cTn id="23" presetID="42"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anim calcmode="lin" valueType="num">
                                      <p:cBhvr>
                                        <p:cTn id="26" dur="2000" fill="hold"/>
                                        <p:tgtEl>
                                          <p:spTgt spid="7"/>
                                        </p:tgtEl>
                                        <p:attrNameLst>
                                          <p:attrName>ppt_x</p:attrName>
                                        </p:attrNameLst>
                                      </p:cBhvr>
                                      <p:tavLst>
                                        <p:tav tm="0">
                                          <p:val>
                                            <p:strVal val="#ppt_x"/>
                                          </p:val>
                                        </p:tav>
                                        <p:tav tm="100000">
                                          <p:val>
                                            <p:strVal val="#ppt_x"/>
                                          </p:val>
                                        </p:tav>
                                      </p:tavLst>
                                    </p:anim>
                                    <p:anim calcmode="lin" valueType="num">
                                      <p:cBhvr>
                                        <p:cTn id="27" dur="200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10000"/>
                            </p:stCondLst>
                            <p:childTnLst>
                              <p:par>
                                <p:cTn id="29" presetID="42" presetClass="entr" presetSubtype="0"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2000"/>
                                        <p:tgtEl>
                                          <p:spTgt spid="6"/>
                                        </p:tgtEl>
                                      </p:cBhvr>
                                    </p:animEffect>
                                    <p:anim calcmode="lin" valueType="num">
                                      <p:cBhvr>
                                        <p:cTn id="32" dur="2000" fill="hold"/>
                                        <p:tgtEl>
                                          <p:spTgt spid="6"/>
                                        </p:tgtEl>
                                        <p:attrNameLst>
                                          <p:attrName>ppt_x</p:attrName>
                                        </p:attrNameLst>
                                      </p:cBhvr>
                                      <p:tavLst>
                                        <p:tav tm="0">
                                          <p:val>
                                            <p:strVal val="#ppt_x"/>
                                          </p:val>
                                        </p:tav>
                                        <p:tav tm="100000">
                                          <p:val>
                                            <p:strVal val="#ppt_x"/>
                                          </p:val>
                                        </p:tav>
                                      </p:tavLst>
                                    </p:anim>
                                    <p:anim calcmode="lin" valueType="num">
                                      <p:cBhvr>
                                        <p:cTn id="33" dur="2000" fill="hold"/>
                                        <p:tgtEl>
                                          <p:spTgt spid="6"/>
                                        </p:tgtEl>
                                        <p:attrNameLst>
                                          <p:attrName>ppt_y</p:attrName>
                                        </p:attrNameLst>
                                      </p:cBhvr>
                                      <p:tavLst>
                                        <p:tav tm="0">
                                          <p:val>
                                            <p:strVal val="#ppt_y+.1"/>
                                          </p:val>
                                        </p:tav>
                                        <p:tav tm="100000">
                                          <p:val>
                                            <p:strVal val="#ppt_y"/>
                                          </p:val>
                                        </p:tav>
                                      </p:tavLst>
                                    </p:anim>
                                  </p:childTnLst>
                                </p:cTn>
                              </p:par>
                            </p:childTnLst>
                          </p:cTn>
                        </p:par>
                        <p:par>
                          <p:cTn id="34" fill="hold">
                            <p:stCondLst>
                              <p:cond delay="12000"/>
                            </p:stCondLst>
                            <p:childTnLst>
                              <p:par>
                                <p:cTn id="35" presetID="3" presetClass="entr" presetSubtype="10" fill="hold" grpId="0" nodeType="afterEffect">
                                  <p:stCondLst>
                                    <p:cond delay="0"/>
                                  </p:stCondLst>
                                  <p:childTnLst>
                                    <p:set>
                                      <p:cBhvr>
                                        <p:cTn id="36" dur="1" fill="hold">
                                          <p:stCondLst>
                                            <p:cond delay="0"/>
                                          </p:stCondLst>
                                        </p:cTn>
                                        <p:tgtEl>
                                          <p:spTgt spid="86"/>
                                        </p:tgtEl>
                                        <p:attrNameLst>
                                          <p:attrName>style.visibility</p:attrName>
                                        </p:attrNameLst>
                                      </p:cBhvr>
                                      <p:to>
                                        <p:strVal val="visible"/>
                                      </p:to>
                                    </p:set>
                                    <p:animEffect transition="in" filter="blinds(horizontal)">
                                      <p:cBhvr>
                                        <p:cTn id="37" dur="500"/>
                                        <p:tgtEl>
                                          <p:spTgt spid="86"/>
                                        </p:tgtEl>
                                      </p:cBhvr>
                                    </p:animEffect>
                                  </p:childTnLst>
                                </p:cTn>
                              </p:par>
                            </p:childTnLst>
                          </p:cTn>
                        </p:par>
                        <p:par>
                          <p:cTn id="38" fill="hold">
                            <p:stCondLst>
                              <p:cond delay="12500"/>
                            </p:stCondLst>
                            <p:childTnLst>
                              <p:par>
                                <p:cTn id="39" presetID="3" presetClass="entr" presetSubtype="10" fill="hold" grpId="0" nodeType="afterEffect">
                                  <p:stCondLst>
                                    <p:cond delay="0"/>
                                  </p:stCondLst>
                                  <p:childTnLst>
                                    <p:set>
                                      <p:cBhvr>
                                        <p:cTn id="40" dur="1" fill="hold">
                                          <p:stCondLst>
                                            <p:cond delay="0"/>
                                          </p:stCondLst>
                                        </p:cTn>
                                        <p:tgtEl>
                                          <p:spTgt spid="89"/>
                                        </p:tgtEl>
                                        <p:attrNameLst>
                                          <p:attrName>style.visibility</p:attrName>
                                        </p:attrNameLst>
                                      </p:cBhvr>
                                      <p:to>
                                        <p:strVal val="visible"/>
                                      </p:to>
                                    </p:set>
                                    <p:animEffect transition="in" filter="blinds(horizontal)">
                                      <p:cBhvr>
                                        <p:cTn id="41" dur="500"/>
                                        <p:tgtEl>
                                          <p:spTgt spid="89"/>
                                        </p:tgtEl>
                                      </p:cBhvr>
                                    </p:animEffect>
                                  </p:childTnLst>
                                </p:cTn>
                              </p:par>
                            </p:childTnLst>
                          </p:cTn>
                        </p:par>
                        <p:par>
                          <p:cTn id="42" fill="hold">
                            <p:stCondLst>
                              <p:cond delay="13000"/>
                            </p:stCondLst>
                            <p:childTnLst>
                              <p:par>
                                <p:cTn id="43" presetID="3" presetClass="entr" presetSubtype="10" fill="hold" grpId="0" nodeType="afterEffect">
                                  <p:stCondLst>
                                    <p:cond delay="0"/>
                                  </p:stCondLst>
                                  <p:childTnLst>
                                    <p:set>
                                      <p:cBhvr>
                                        <p:cTn id="44" dur="1" fill="hold">
                                          <p:stCondLst>
                                            <p:cond delay="0"/>
                                          </p:stCondLst>
                                        </p:cTn>
                                        <p:tgtEl>
                                          <p:spTgt spid="87"/>
                                        </p:tgtEl>
                                        <p:attrNameLst>
                                          <p:attrName>style.visibility</p:attrName>
                                        </p:attrNameLst>
                                      </p:cBhvr>
                                      <p:to>
                                        <p:strVal val="visible"/>
                                      </p:to>
                                    </p:set>
                                    <p:animEffect transition="in" filter="blinds(horizontal)">
                                      <p:cBhvr>
                                        <p:cTn id="45" dur="500"/>
                                        <p:tgtEl>
                                          <p:spTgt spid="87"/>
                                        </p:tgtEl>
                                      </p:cBhvr>
                                    </p:animEffect>
                                  </p:childTnLst>
                                </p:cTn>
                              </p:par>
                            </p:childTnLst>
                          </p:cTn>
                        </p:par>
                        <p:par>
                          <p:cTn id="46" fill="hold">
                            <p:stCondLst>
                              <p:cond delay="13500"/>
                            </p:stCondLst>
                            <p:childTnLst>
                              <p:par>
                                <p:cTn id="47" presetID="3" presetClass="entr" presetSubtype="10" fill="hold" grpId="0" nodeType="afterEffect">
                                  <p:stCondLst>
                                    <p:cond delay="0"/>
                                  </p:stCondLst>
                                  <p:childTnLst>
                                    <p:set>
                                      <p:cBhvr>
                                        <p:cTn id="48" dur="1" fill="hold">
                                          <p:stCondLst>
                                            <p:cond delay="0"/>
                                          </p:stCondLst>
                                        </p:cTn>
                                        <p:tgtEl>
                                          <p:spTgt spid="88"/>
                                        </p:tgtEl>
                                        <p:attrNameLst>
                                          <p:attrName>style.visibility</p:attrName>
                                        </p:attrNameLst>
                                      </p:cBhvr>
                                      <p:to>
                                        <p:strVal val="visible"/>
                                      </p:to>
                                    </p:set>
                                    <p:animEffect transition="in" filter="blinds(horizontal)">
                                      <p:cBhvr>
                                        <p:cTn id="49" dur="500"/>
                                        <p:tgtEl>
                                          <p:spTgt spid="88"/>
                                        </p:tgtEl>
                                      </p:cBhvr>
                                    </p:animEffect>
                                  </p:childTnLst>
                                </p:cTn>
                              </p:par>
                            </p:childTnLst>
                          </p:cTn>
                        </p:par>
                        <p:par>
                          <p:cTn id="50" fill="hold">
                            <p:stCondLst>
                              <p:cond delay="14000"/>
                            </p:stCondLst>
                            <p:childTnLst>
                              <p:par>
                                <p:cTn id="51" presetID="20" presetClass="entr" presetSubtype="0" fill="hold" grpId="0" nodeType="afterEffect">
                                  <p:stCondLst>
                                    <p:cond delay="0"/>
                                  </p:stCondLst>
                                  <p:childTnLst>
                                    <p:set>
                                      <p:cBhvr>
                                        <p:cTn id="52" dur="1" fill="hold">
                                          <p:stCondLst>
                                            <p:cond delay="0"/>
                                          </p:stCondLst>
                                        </p:cTn>
                                        <p:tgtEl>
                                          <p:spTgt spid="98360"/>
                                        </p:tgtEl>
                                        <p:attrNameLst>
                                          <p:attrName>style.visibility</p:attrName>
                                        </p:attrNameLst>
                                      </p:cBhvr>
                                      <p:to>
                                        <p:strVal val="visible"/>
                                      </p:to>
                                    </p:set>
                                    <p:animEffect transition="in" filter="wedge">
                                      <p:cBhvr>
                                        <p:cTn id="53" dur="2000"/>
                                        <p:tgtEl>
                                          <p:spTgt spid="98360"/>
                                        </p:tgtEl>
                                      </p:cBhvr>
                                    </p:animEffect>
                                  </p:childTnLst>
                                </p:cTn>
                              </p:par>
                            </p:childTnLst>
                          </p:cTn>
                        </p:par>
                        <p:par>
                          <p:cTn id="54" fill="hold">
                            <p:stCondLst>
                              <p:cond delay="16000"/>
                            </p:stCondLst>
                            <p:childTnLst>
                              <p:par>
                                <p:cTn id="55" presetID="20" presetClass="entr" presetSubtype="0" fill="hold"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edge">
                                      <p:cBhvr>
                                        <p:cTn id="57" dur="2000"/>
                                        <p:tgtEl>
                                          <p:spTgt spid="8"/>
                                        </p:tgtEl>
                                      </p:cBhvr>
                                    </p:animEffect>
                                  </p:childTnLst>
                                </p:cTn>
                              </p:par>
                            </p:childTnLst>
                          </p:cTn>
                        </p:par>
                        <p:par>
                          <p:cTn id="58" fill="hold">
                            <p:stCondLst>
                              <p:cond delay="18000"/>
                            </p:stCondLst>
                            <p:childTnLst>
                              <p:par>
                                <p:cTn id="59" presetID="22" presetClass="entr" presetSubtype="4" fill="hold" grpId="0" nodeType="afterEffect">
                                  <p:stCondLst>
                                    <p:cond delay="0"/>
                                  </p:stCondLst>
                                  <p:childTnLst>
                                    <p:set>
                                      <p:cBhvr>
                                        <p:cTn id="60" dur="1" fill="hold">
                                          <p:stCondLst>
                                            <p:cond delay="0"/>
                                          </p:stCondLst>
                                        </p:cTn>
                                        <p:tgtEl>
                                          <p:spTgt spid="98309"/>
                                        </p:tgtEl>
                                        <p:attrNameLst>
                                          <p:attrName>style.visibility</p:attrName>
                                        </p:attrNameLst>
                                      </p:cBhvr>
                                      <p:to>
                                        <p:strVal val="visible"/>
                                      </p:to>
                                    </p:set>
                                    <p:animEffect transition="in" filter="wipe(down)">
                                      <p:cBhvr>
                                        <p:cTn id="61" dur="2000"/>
                                        <p:tgtEl>
                                          <p:spTgt spid="98309"/>
                                        </p:tgtEl>
                                      </p:cBhvr>
                                    </p:animEffect>
                                  </p:childTnLst>
                                </p:cTn>
                              </p:par>
                            </p:childTnLst>
                          </p:cTn>
                        </p:par>
                        <p:par>
                          <p:cTn id="62" fill="hold">
                            <p:stCondLst>
                              <p:cond delay="20000"/>
                            </p:stCondLst>
                            <p:childTnLst>
                              <p:par>
                                <p:cTn id="63" presetID="22" presetClass="entr" presetSubtype="4" fill="hold" grpId="0" nodeType="afterEffect">
                                  <p:stCondLst>
                                    <p:cond delay="0"/>
                                  </p:stCondLst>
                                  <p:childTnLst>
                                    <p:set>
                                      <p:cBhvr>
                                        <p:cTn id="64" dur="1" fill="hold">
                                          <p:stCondLst>
                                            <p:cond delay="0"/>
                                          </p:stCondLst>
                                        </p:cTn>
                                        <p:tgtEl>
                                          <p:spTgt spid="98310"/>
                                        </p:tgtEl>
                                        <p:attrNameLst>
                                          <p:attrName>style.visibility</p:attrName>
                                        </p:attrNameLst>
                                      </p:cBhvr>
                                      <p:to>
                                        <p:strVal val="visible"/>
                                      </p:to>
                                    </p:set>
                                    <p:animEffect transition="in" filter="wipe(down)">
                                      <p:cBhvr>
                                        <p:cTn id="65" dur="2000"/>
                                        <p:tgtEl>
                                          <p:spTgt spid="98310"/>
                                        </p:tgtEl>
                                      </p:cBhvr>
                                    </p:animEffect>
                                  </p:childTnLst>
                                </p:cTn>
                              </p:par>
                            </p:childTnLst>
                          </p:cTn>
                        </p:par>
                        <p:par>
                          <p:cTn id="66" fill="hold">
                            <p:stCondLst>
                              <p:cond delay="22000"/>
                            </p:stCondLst>
                            <p:childTnLst>
                              <p:par>
                                <p:cTn id="67" presetID="22" presetClass="entr" presetSubtype="4" fill="hold" nodeType="afterEffect">
                                  <p:stCondLst>
                                    <p:cond delay="0"/>
                                  </p:stCondLst>
                                  <p:childTnLst>
                                    <p:set>
                                      <p:cBhvr>
                                        <p:cTn id="68" dur="1" fill="hold">
                                          <p:stCondLst>
                                            <p:cond delay="0"/>
                                          </p:stCondLst>
                                        </p:cTn>
                                        <p:tgtEl>
                                          <p:spTgt spid="2"/>
                                        </p:tgtEl>
                                        <p:attrNameLst>
                                          <p:attrName>style.visibility</p:attrName>
                                        </p:attrNameLst>
                                      </p:cBhvr>
                                      <p:to>
                                        <p:strVal val="visible"/>
                                      </p:to>
                                    </p:set>
                                    <p:animEffect transition="in" filter="wipe(down)">
                                      <p:cBhvr>
                                        <p:cTn id="6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animBg="1"/>
      <p:bldP spid="98310" grpId="0" animBg="1"/>
      <p:bldP spid="98360" grpId="0" animBg="1"/>
      <p:bldP spid="86" grpId="0" animBg="1"/>
      <p:bldP spid="87" grpId="0" animBg="1"/>
      <p:bldP spid="88" grpId="0" animBg="1"/>
      <p:bldP spid="8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Explanation of Figure 7.10</a:t>
            </a:r>
          </a:p>
        </p:txBody>
      </p:sp>
      <p:sp>
        <p:nvSpPr>
          <p:cNvPr id="3" name="Content Placeholder 2"/>
          <p:cNvSpPr>
            <a:spLocks noGrp="1"/>
          </p:cNvSpPr>
          <p:nvPr>
            <p:ph idx="1"/>
          </p:nvPr>
        </p:nvSpPr>
        <p:spPr/>
        <p:txBody>
          <a:bodyPr/>
          <a:lstStyle/>
          <a:p>
            <a:pPr marL="0" indent="0">
              <a:buNone/>
            </a:pPr>
            <a:r>
              <a:rPr lang="en-CA" b="1"/>
              <a:t>Elastic Supply</a:t>
            </a:r>
          </a:p>
          <a:p>
            <a:r>
              <a:rPr lang="en-CA"/>
              <a:t>Consumers initially pay a price of $4 (point b) after an excise tax shifts supply as seen by consumers to S1</a:t>
            </a:r>
          </a:p>
          <a:p>
            <a:r>
              <a:rPr lang="en-CA"/>
              <a:t>At the </a:t>
            </a:r>
            <a:r>
              <a:rPr lang="en-CA" u="sng"/>
              <a:t>new equilibrium the price for consumers is $3.75 and for producers $2.75</a:t>
            </a:r>
          </a:p>
          <a:p>
            <a:r>
              <a:rPr lang="en-CA" b="1"/>
              <a:t>Because S is elastic</a:t>
            </a:r>
            <a:r>
              <a:rPr lang="en-CA"/>
              <a:t>, </a:t>
            </a:r>
            <a:r>
              <a:rPr lang="en-CA" u="sng"/>
              <a:t>consumers pay more of the tax </a:t>
            </a:r>
            <a:r>
              <a:rPr lang="en-CA"/>
              <a:t>(area A) than do producers (area B)</a:t>
            </a:r>
          </a:p>
          <a:p>
            <a:endParaRPr lang="en-CA"/>
          </a:p>
          <a:p>
            <a:pPr marL="0" indent="0">
              <a:buNone/>
            </a:pPr>
            <a:r>
              <a:rPr lang="en-CA" b="1"/>
              <a:t>Inelastic Supply</a:t>
            </a:r>
          </a:p>
          <a:p>
            <a:r>
              <a:rPr lang="en-CA" u="sng"/>
              <a:t>Producers pay more of the tax </a:t>
            </a:r>
            <a:r>
              <a:rPr lang="en-CA"/>
              <a:t>(area B) than consumers do (area A)</a:t>
            </a:r>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39</a:t>
            </a:fld>
            <a:endParaRPr lang="en-CA"/>
          </a:p>
        </p:txBody>
      </p:sp>
    </p:spTree>
    <p:extLst>
      <p:ext uri="{BB962C8B-B14F-4D97-AF65-F5344CB8AC3E}">
        <p14:creationId xmlns:p14="http://schemas.microsoft.com/office/powerpoint/2010/main" val="1645084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Elastic and Inelastic Demand</a:t>
            </a:r>
            <a:endParaRPr lang="en-CA"/>
          </a:p>
        </p:txBody>
      </p:sp>
      <p:sp>
        <p:nvSpPr>
          <p:cNvPr id="3" name="Content Placeholder 2"/>
          <p:cNvSpPr>
            <a:spLocks noGrp="1"/>
          </p:cNvSpPr>
          <p:nvPr>
            <p:ph idx="1"/>
          </p:nvPr>
        </p:nvSpPr>
        <p:spPr/>
        <p:txBody>
          <a:bodyPr>
            <a:normAutofit fontScale="92500" lnSpcReduction="20000"/>
          </a:bodyPr>
          <a:lstStyle/>
          <a:p>
            <a:pPr marL="0" indent="0">
              <a:buSzPct val="60000"/>
              <a:buNone/>
            </a:pPr>
            <a:r>
              <a:rPr lang="en-US" sz="3900"/>
              <a:t>Price elasticity of demand shows how responsive consumers are to price changes.</a:t>
            </a:r>
          </a:p>
          <a:p>
            <a:pPr lvl="1">
              <a:buSzPct val="60000"/>
            </a:pPr>
            <a:r>
              <a:rPr lang="en-US" sz="3500"/>
              <a:t>Elastic demand means the % change in Q</a:t>
            </a:r>
            <a:r>
              <a:rPr lang="en-US" sz="3500" baseline="-25000"/>
              <a:t>D</a:t>
            </a:r>
            <a:r>
              <a:rPr lang="en-US" sz="3500"/>
              <a:t> is more than in price</a:t>
            </a:r>
          </a:p>
          <a:p>
            <a:pPr lvl="1">
              <a:buSzPct val="60000"/>
            </a:pPr>
            <a:r>
              <a:rPr lang="en-US" sz="3500"/>
              <a:t>Inelastic demand means the % change in Q</a:t>
            </a:r>
            <a:r>
              <a:rPr lang="en-US" sz="3500" baseline="-25000"/>
              <a:t>D</a:t>
            </a:r>
            <a:r>
              <a:rPr lang="en-US" sz="3500"/>
              <a:t> is less than in price.</a:t>
            </a:r>
          </a:p>
          <a:p>
            <a:pPr lvl="1">
              <a:buSzPct val="60000"/>
            </a:pPr>
            <a:r>
              <a:rPr lang="en-US" sz="3500"/>
              <a:t>Unit-elastic demand means the % change in Q</a:t>
            </a:r>
            <a:r>
              <a:rPr lang="en-US" sz="3500" baseline="-25000"/>
              <a:t>D</a:t>
            </a:r>
            <a:r>
              <a:rPr lang="en-US" sz="3500"/>
              <a:t> equals the % change in price.</a:t>
            </a:r>
          </a:p>
          <a:p>
            <a:pPr lvl="1">
              <a:buSzPct val="60000"/>
            </a:pPr>
            <a:r>
              <a:rPr lang="en-US" sz="3500">
                <a:hlinkClick r:id="rId2"/>
              </a:rPr>
              <a:t>http://www.reffonomics.com/workbook/ElasticityLesson/ElasticityLesson.html</a:t>
            </a:r>
            <a:endParaRPr lang="en-US" sz="3500"/>
          </a:p>
          <a:p>
            <a:pPr marL="342900" lvl="1" indent="0">
              <a:buSzPct val="60000"/>
              <a:buNone/>
            </a:pPr>
            <a:endParaRPr lang="en-US" sz="3500"/>
          </a:p>
          <a:p>
            <a:endParaRPr lang="en-CA"/>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4</a:t>
            </a:fld>
            <a:endParaRPr lang="en-CA"/>
          </a:p>
        </p:txBody>
      </p:sp>
    </p:spTree>
    <p:extLst>
      <p:ext uri="{BB962C8B-B14F-4D97-AF65-F5344CB8AC3E}">
        <p14:creationId xmlns:p14="http://schemas.microsoft.com/office/powerpoint/2010/main" val="161836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xfrm>
            <a:off x="1371600" y="76200"/>
            <a:ext cx="7313613" cy="11430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fontAlgn="auto" hangingPunct="1">
              <a:spcAft>
                <a:spcPts val="0"/>
              </a:spcAft>
              <a:defRPr/>
            </a:pPr>
            <a:r>
              <a:rPr lang="en-US" altLang="en-US"/>
              <a:t>Price Controls</a:t>
            </a:r>
          </a:p>
        </p:txBody>
      </p:sp>
      <p:sp>
        <p:nvSpPr>
          <p:cNvPr id="51203" name="Rectangle 3"/>
          <p:cNvSpPr>
            <a:spLocks noGrp="1" noChangeArrowheads="1"/>
          </p:cNvSpPr>
          <p:nvPr>
            <p:ph idx="1"/>
          </p:nvPr>
        </p:nvSpPr>
        <p:spPr>
          <a:xfrm>
            <a:off x="381000" y="1447800"/>
            <a:ext cx="8001000" cy="48768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SzPct val="60000"/>
            </a:pPr>
            <a:r>
              <a:rPr lang="en-US" altLang="en-US" sz="2400">
                <a:hlinkClick r:id="rId3"/>
              </a:rPr>
              <a:t>http://www.youtube.com/watch?v=Ffcd6Wdkn5w&amp;safe=active</a:t>
            </a:r>
          </a:p>
          <a:p>
            <a:pPr eaLnBrk="1" hangingPunct="1">
              <a:buSzPct val="60000"/>
            </a:pPr>
            <a:r>
              <a:rPr lang="en-US" altLang="en-US" sz="2400">
                <a:hlinkClick r:id="rId4"/>
              </a:rPr>
              <a:t>http://www.youtube.com/watch?v=XgBPAucs-W4</a:t>
            </a:r>
            <a:endParaRPr lang="en-US" altLang="en-US" sz="2400">
              <a:hlinkClick r:id="rId3"/>
            </a:endParaRPr>
          </a:p>
          <a:p>
            <a:pPr eaLnBrk="1" hangingPunct="1">
              <a:buSzPct val="60000"/>
            </a:pPr>
            <a:r>
              <a:rPr lang="en-US" altLang="en-US" sz="2400"/>
              <a:t>A </a:t>
            </a:r>
            <a:r>
              <a:rPr lang="en-US" altLang="en-US" sz="2400" b="1" u="sng"/>
              <a:t>price floor </a:t>
            </a:r>
            <a:r>
              <a:rPr lang="en-US" altLang="en-US" sz="2400" u="sng"/>
              <a:t>is a </a:t>
            </a:r>
            <a:r>
              <a:rPr lang="en-US" altLang="en-US" sz="2400" b="1" u="sng"/>
              <a:t>minimum</a:t>
            </a:r>
            <a:r>
              <a:rPr lang="en-US" altLang="en-US" sz="2400" u="sng"/>
              <a:t> price set </a:t>
            </a:r>
            <a:r>
              <a:rPr lang="en-US" altLang="en-US" sz="2400" b="1" u="sng"/>
              <a:t>above</a:t>
            </a:r>
            <a:r>
              <a:rPr lang="en-US" altLang="en-US" sz="2400" u="sng"/>
              <a:t> the equilibrium price</a:t>
            </a:r>
            <a:r>
              <a:rPr lang="en-US" altLang="en-US" sz="2400"/>
              <a:t>.</a:t>
            </a:r>
          </a:p>
          <a:p>
            <a:pPr lvl="1" eaLnBrk="1" hangingPunct="1"/>
            <a:r>
              <a:rPr lang="en-US" altLang="en-US"/>
              <a:t>It results in a surplus in the market.</a:t>
            </a:r>
          </a:p>
          <a:p>
            <a:pPr eaLnBrk="1" hangingPunct="1">
              <a:buSzPct val="60000"/>
            </a:pPr>
            <a:r>
              <a:rPr lang="en-US" altLang="en-US" sz="2400"/>
              <a:t>A </a:t>
            </a:r>
            <a:r>
              <a:rPr lang="en-US" altLang="en-US" sz="2400" b="1" u="sng"/>
              <a:t>price ceiling </a:t>
            </a:r>
            <a:r>
              <a:rPr lang="en-US" altLang="en-US" sz="2400" u="sng"/>
              <a:t>is a </a:t>
            </a:r>
            <a:r>
              <a:rPr lang="en-US" altLang="en-US" sz="2400" b="1" u="sng"/>
              <a:t>maximum</a:t>
            </a:r>
            <a:r>
              <a:rPr lang="en-US" altLang="en-US" sz="2400" u="sng"/>
              <a:t> price set </a:t>
            </a:r>
            <a:r>
              <a:rPr lang="en-US" altLang="en-US" sz="2400" b="1" u="sng"/>
              <a:t>below</a:t>
            </a:r>
            <a:r>
              <a:rPr lang="en-US" altLang="en-US" sz="2400" u="sng"/>
              <a:t> the equilibrium price</a:t>
            </a:r>
            <a:r>
              <a:rPr lang="en-US" altLang="en-US" sz="2400"/>
              <a:t>.</a:t>
            </a:r>
          </a:p>
          <a:p>
            <a:pPr lvl="1" eaLnBrk="1" hangingPunct="1"/>
            <a:r>
              <a:rPr lang="en-US" altLang="en-US"/>
              <a:t>It results in a shortage in the market.</a:t>
            </a:r>
          </a:p>
          <a:p>
            <a:pPr lvl="1" eaLnBrk="1" hangingPunct="1"/>
            <a:r>
              <a:rPr lang="en-US" altLang="en-US">
                <a:hlinkClick r:id="rId5" action="ppaction://hlinkfile"/>
              </a:rPr>
              <a:t>Price Ceilings and FloorsandExciseTax.docx</a:t>
            </a:r>
            <a:endParaRPr lang="en-US" altLang="en-US"/>
          </a:p>
        </p:txBody>
      </p:sp>
    </p:spTree>
    <p:extLst>
      <p:ext uri="{BB962C8B-B14F-4D97-AF65-F5344CB8AC3E}">
        <p14:creationId xmlns:p14="http://schemas.microsoft.com/office/powerpoint/2010/main" val="397892111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03">
                                            <p:txEl>
                                              <p:pRg st="2" end="2"/>
                                            </p:txEl>
                                          </p:spTgt>
                                        </p:tgtEl>
                                        <p:attrNameLst>
                                          <p:attrName>style.visibility</p:attrName>
                                        </p:attrNameLst>
                                      </p:cBhvr>
                                      <p:to>
                                        <p:strVal val="visible"/>
                                      </p:to>
                                    </p:set>
                                    <p:animEffect transition="in" filter="blinds(horizontal)">
                                      <p:cBhvr>
                                        <p:cTn id="7" dur="500"/>
                                        <p:tgtEl>
                                          <p:spTgt spid="5120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1203">
                                            <p:txEl>
                                              <p:pRg st="0" end="0"/>
                                            </p:txEl>
                                          </p:spTgt>
                                        </p:tgtEl>
                                        <p:attrNameLst>
                                          <p:attrName>style.visibility</p:attrName>
                                        </p:attrNameLst>
                                      </p:cBhvr>
                                      <p:to>
                                        <p:strVal val="visible"/>
                                      </p:to>
                                    </p:set>
                                    <p:animEffect transition="in" filter="blinds(horizontal)">
                                      <p:cBhvr>
                                        <p:cTn id="12" dur="500"/>
                                        <p:tgtEl>
                                          <p:spTgt spid="512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1203">
                                            <p:txEl>
                                              <p:pRg st="1" end="1"/>
                                            </p:txEl>
                                          </p:spTgt>
                                        </p:tgtEl>
                                        <p:attrNameLst>
                                          <p:attrName>style.visibility</p:attrName>
                                        </p:attrNameLst>
                                      </p:cBhvr>
                                      <p:to>
                                        <p:strVal val="visible"/>
                                      </p:to>
                                    </p:set>
                                    <p:animEffect transition="in" filter="blinds(horizontal)">
                                      <p:cBhvr>
                                        <p:cTn id="17" dur="500"/>
                                        <p:tgtEl>
                                          <p:spTgt spid="51203">
                                            <p:txEl>
                                              <p:pRg st="1" end="1"/>
                                            </p:txEl>
                                          </p:spTgt>
                                        </p:tgtEl>
                                      </p:cBhvr>
                                    </p:animEffect>
                                  </p:childTnLst>
                                </p:cTn>
                              </p:par>
                            </p:childTnLst>
                          </p:cTn>
                        </p:par>
                        <p:par>
                          <p:cTn id="18" fill="hold" nodeType="afterGroup">
                            <p:stCondLst>
                              <p:cond delay="500"/>
                            </p:stCondLst>
                            <p:childTnLst>
                              <p:par>
                                <p:cTn id="19" presetID="3" presetClass="entr" presetSubtype="10" fill="hold" nodeType="afterEffect">
                                  <p:stCondLst>
                                    <p:cond delay="0"/>
                                  </p:stCondLst>
                                  <p:childTnLst>
                                    <p:set>
                                      <p:cBhvr>
                                        <p:cTn id="20" dur="1" fill="hold">
                                          <p:stCondLst>
                                            <p:cond delay="0"/>
                                          </p:stCondLst>
                                        </p:cTn>
                                        <p:tgtEl>
                                          <p:spTgt spid="51203">
                                            <p:txEl>
                                              <p:pRg st="3" end="3"/>
                                            </p:txEl>
                                          </p:spTgt>
                                        </p:tgtEl>
                                        <p:attrNameLst>
                                          <p:attrName>style.visibility</p:attrName>
                                        </p:attrNameLst>
                                      </p:cBhvr>
                                      <p:to>
                                        <p:strVal val="visible"/>
                                      </p:to>
                                    </p:set>
                                    <p:animEffect transition="in" filter="blinds(horizontal)">
                                      <p:cBhvr>
                                        <p:cTn id="21" dur="1000"/>
                                        <p:tgtEl>
                                          <p:spTgt spid="51203">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51203">
                                            <p:txEl>
                                              <p:pRg st="4" end="4"/>
                                            </p:txEl>
                                          </p:spTgt>
                                        </p:tgtEl>
                                        <p:attrNameLst>
                                          <p:attrName>style.visibility</p:attrName>
                                        </p:attrNameLst>
                                      </p:cBhvr>
                                      <p:to>
                                        <p:strVal val="visible"/>
                                      </p:to>
                                    </p:set>
                                    <p:animEffect transition="in" filter="blinds(horizontal)">
                                      <p:cBhvr>
                                        <p:cTn id="26" dur="500"/>
                                        <p:tgtEl>
                                          <p:spTgt spid="51203">
                                            <p:txEl>
                                              <p:pRg st="4" end="4"/>
                                            </p:txEl>
                                          </p:spTgt>
                                        </p:tgtEl>
                                      </p:cBhvr>
                                    </p:animEffect>
                                  </p:childTnLst>
                                </p:cTn>
                              </p:par>
                            </p:childTnLst>
                          </p:cTn>
                        </p:par>
                        <p:par>
                          <p:cTn id="27" fill="hold" nodeType="afterGroup">
                            <p:stCondLst>
                              <p:cond delay="500"/>
                            </p:stCondLst>
                            <p:childTnLst>
                              <p:par>
                                <p:cTn id="28" presetID="3" presetClass="entr" presetSubtype="10" fill="hold" nodeType="afterEffect">
                                  <p:stCondLst>
                                    <p:cond delay="0"/>
                                  </p:stCondLst>
                                  <p:childTnLst>
                                    <p:set>
                                      <p:cBhvr>
                                        <p:cTn id="29" dur="1" fill="hold">
                                          <p:stCondLst>
                                            <p:cond delay="0"/>
                                          </p:stCondLst>
                                        </p:cTn>
                                        <p:tgtEl>
                                          <p:spTgt spid="51203">
                                            <p:txEl>
                                              <p:pRg st="5" end="5"/>
                                            </p:txEl>
                                          </p:spTgt>
                                        </p:tgtEl>
                                        <p:attrNameLst>
                                          <p:attrName>style.visibility</p:attrName>
                                        </p:attrNameLst>
                                      </p:cBhvr>
                                      <p:to>
                                        <p:strVal val="visible"/>
                                      </p:to>
                                    </p:set>
                                    <p:animEffect transition="in" filter="blinds(horizontal)">
                                      <p:cBhvr>
                                        <p:cTn id="30" dur="1000"/>
                                        <p:tgtEl>
                                          <p:spTgt spid="51203">
                                            <p:txEl>
                                              <p:pRg st="5" end="5"/>
                                            </p:txEl>
                                          </p:spTgt>
                                        </p:tgtEl>
                                      </p:cBhvr>
                                    </p:animEffect>
                                  </p:childTnLst>
                                </p:cTn>
                              </p:par>
                            </p:childTnLst>
                          </p:cTn>
                        </p:par>
                        <p:par>
                          <p:cTn id="31" fill="hold" nodeType="afterGroup">
                            <p:stCondLst>
                              <p:cond delay="1500"/>
                            </p:stCondLst>
                            <p:childTnLst>
                              <p:par>
                                <p:cTn id="32" presetID="3" presetClass="entr" presetSubtype="10" fill="hold" nodeType="afterEffect">
                                  <p:stCondLst>
                                    <p:cond delay="0"/>
                                  </p:stCondLst>
                                  <p:childTnLst>
                                    <p:set>
                                      <p:cBhvr>
                                        <p:cTn id="33" dur="1" fill="hold">
                                          <p:stCondLst>
                                            <p:cond delay="0"/>
                                          </p:stCondLst>
                                        </p:cTn>
                                        <p:tgtEl>
                                          <p:spTgt spid="51203">
                                            <p:txEl>
                                              <p:pRg st="6" end="6"/>
                                            </p:txEl>
                                          </p:spTgt>
                                        </p:tgtEl>
                                        <p:attrNameLst>
                                          <p:attrName>style.visibility</p:attrName>
                                        </p:attrNameLst>
                                      </p:cBhvr>
                                      <p:to>
                                        <p:strVal val="visible"/>
                                      </p:to>
                                    </p:set>
                                    <p:animEffect transition="in" filter="blinds(horizontal)">
                                      <p:cBhvr>
                                        <p:cTn id="34" dur="1000"/>
                                        <p:tgtEl>
                                          <p:spTgt spid="512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fontAlgn="auto" hangingPunct="1">
              <a:spcAft>
                <a:spcPts val="0"/>
              </a:spcAft>
              <a:defRPr/>
            </a:pPr>
            <a:r>
              <a:rPr lang="en-US" altLang="en-US"/>
              <a:t>Agricultural Price Supports</a:t>
            </a:r>
          </a:p>
        </p:txBody>
      </p:sp>
      <p:sp>
        <p:nvSpPr>
          <p:cNvPr id="53251" name="Rectangle 3"/>
          <p:cNvSpPr>
            <a:spLocks noGrp="1" noChangeArrowheads="1"/>
          </p:cNvSpPr>
          <p:nvPr>
            <p:ph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eaLnBrk="1" hangingPunct="1">
              <a:buSzPct val="60000"/>
            </a:pPr>
            <a:r>
              <a:rPr lang="en-US" altLang="en-US" sz="2800"/>
              <a:t>Price supports for </a:t>
            </a:r>
            <a:r>
              <a:rPr lang="en-US" altLang="en-US" sz="2800" u="sng"/>
              <a:t>agricultural goods </a:t>
            </a:r>
            <a:r>
              <a:rPr lang="en-US" altLang="en-US" sz="2800"/>
              <a:t>are an example of a </a:t>
            </a:r>
            <a:r>
              <a:rPr lang="en-US" altLang="en-US" sz="2800" u="sng"/>
              <a:t>price floor</a:t>
            </a:r>
            <a:endParaRPr lang="en-US" altLang="en-US" sz="2800"/>
          </a:p>
          <a:p>
            <a:pPr lvl="1" eaLnBrk="1" hangingPunct="1"/>
            <a:r>
              <a:rPr lang="en-US" altLang="en-US" sz="2800"/>
              <a:t>They help overcome unstable agricultural prices</a:t>
            </a:r>
          </a:p>
          <a:p>
            <a:pPr lvl="1" eaLnBrk="1" hangingPunct="1"/>
            <a:r>
              <a:rPr lang="en-US" altLang="en-US" sz="2800"/>
              <a:t>Farmers win from these supports</a:t>
            </a:r>
          </a:p>
          <a:p>
            <a:pPr lvl="1" eaLnBrk="1" hangingPunct="1"/>
            <a:r>
              <a:rPr lang="en-US" altLang="en-US" sz="2800"/>
              <a:t>Consumers and taxpayers lose from these supports</a:t>
            </a:r>
          </a:p>
        </p:txBody>
      </p:sp>
    </p:spTree>
    <p:extLst>
      <p:ext uri="{BB962C8B-B14F-4D97-AF65-F5344CB8AC3E}">
        <p14:creationId xmlns:p14="http://schemas.microsoft.com/office/powerpoint/2010/main" val="33148902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blinds(horizontal)">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blinds(horizontal)">
                                      <p:cBhvr>
                                        <p:cTn id="12" dur="500"/>
                                        <p:tgtEl>
                                          <p:spTgt spid="532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Effect transition="in" filter="blinds(horizontal)">
                                      <p:cBhvr>
                                        <p:cTn id="17" dur="500"/>
                                        <p:tgtEl>
                                          <p:spTgt spid="532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3251">
                                            <p:txEl>
                                              <p:pRg st="3" end="3"/>
                                            </p:txEl>
                                          </p:spTgt>
                                        </p:tgtEl>
                                        <p:attrNameLst>
                                          <p:attrName>style.visibility</p:attrName>
                                        </p:attrNameLst>
                                      </p:cBhvr>
                                      <p:to>
                                        <p:strVal val="visible"/>
                                      </p:to>
                                    </p:set>
                                    <p:animEffect transition="in" filter="blinds(horizontal)">
                                      <p:cBhvr>
                                        <p:cTn id="22"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pPr eaLnBrk="1" fontAlgn="auto" hangingPunct="1">
              <a:spcAft>
                <a:spcPts val="0"/>
              </a:spcAft>
              <a:defRPr/>
            </a:pPr>
            <a:r>
              <a:rPr lang="en-US" altLang="en-US"/>
              <a:t>Reasons for Price Supports</a:t>
            </a:r>
            <a:br>
              <a:rPr lang="en-US" altLang="en-US"/>
            </a:br>
            <a:r>
              <a:rPr lang="en-US" altLang="en-US" sz="2000"/>
              <a:t>Figure 3.12, page 69</a:t>
            </a:r>
          </a:p>
        </p:txBody>
      </p:sp>
      <p:sp>
        <p:nvSpPr>
          <p:cNvPr id="81923" name="Text Box 6"/>
          <p:cNvSpPr txBox="1">
            <a:spLocks noChangeArrowheads="1"/>
          </p:cNvSpPr>
          <p:nvPr/>
        </p:nvSpPr>
        <p:spPr bwMode="auto">
          <a:xfrm>
            <a:off x="512763" y="1978025"/>
            <a:ext cx="26638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600" b="1">
                <a:latin typeface="Arial" panose="020B0604020202020204" pitchFamily="34" charset="0"/>
              </a:rPr>
              <a:t>Market Demand and Supply</a:t>
            </a:r>
          </a:p>
          <a:p>
            <a:pPr algn="ctr">
              <a:spcBef>
                <a:spcPct val="0"/>
              </a:spcBef>
              <a:buClrTx/>
              <a:buFontTx/>
              <a:buNone/>
            </a:pPr>
            <a:r>
              <a:rPr lang="en-US" altLang="en-US" sz="1600" b="1">
                <a:latin typeface="Arial" panose="020B0604020202020204" pitchFamily="34" charset="0"/>
              </a:rPr>
              <a:t>Schedules for Wheat</a:t>
            </a:r>
          </a:p>
        </p:txBody>
      </p:sp>
      <p:sp>
        <p:nvSpPr>
          <p:cNvPr id="81924" name="Rectangle 64"/>
          <p:cNvSpPr>
            <a:spLocks noChangeArrowheads="1"/>
          </p:cNvSpPr>
          <p:nvPr/>
        </p:nvSpPr>
        <p:spPr bwMode="auto">
          <a:xfrm rot="-5400000">
            <a:off x="3724276" y="3616325"/>
            <a:ext cx="16891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Price ($ per tonne)</a:t>
            </a:r>
          </a:p>
        </p:txBody>
      </p:sp>
      <p:sp>
        <p:nvSpPr>
          <p:cNvPr id="81925" name="Text Box 65"/>
          <p:cNvSpPr txBox="1">
            <a:spLocks noChangeArrowheads="1"/>
          </p:cNvSpPr>
          <p:nvPr/>
        </p:nvSpPr>
        <p:spPr bwMode="auto">
          <a:xfrm>
            <a:off x="4724400" y="1631950"/>
            <a:ext cx="26638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600" b="1">
                <a:latin typeface="Arial" panose="020B0604020202020204" pitchFamily="34" charset="0"/>
              </a:rPr>
              <a:t>Market Demand and Supply</a:t>
            </a:r>
          </a:p>
          <a:p>
            <a:pPr algn="ctr">
              <a:spcBef>
                <a:spcPct val="0"/>
              </a:spcBef>
              <a:buClrTx/>
              <a:buFontTx/>
              <a:buNone/>
            </a:pPr>
            <a:r>
              <a:rPr lang="en-US" altLang="en-US" sz="1600" b="1">
                <a:latin typeface="Arial" panose="020B0604020202020204" pitchFamily="34" charset="0"/>
              </a:rPr>
              <a:t>Curves for Wheat</a:t>
            </a:r>
          </a:p>
        </p:txBody>
      </p:sp>
      <p:grpSp>
        <p:nvGrpSpPr>
          <p:cNvPr id="81926" name="Group 1"/>
          <p:cNvGrpSpPr>
            <a:grpSpLocks/>
          </p:cNvGrpSpPr>
          <p:nvPr/>
        </p:nvGrpSpPr>
        <p:grpSpPr bwMode="auto">
          <a:xfrm>
            <a:off x="4095750" y="2133600"/>
            <a:ext cx="3990975" cy="3429000"/>
            <a:chOff x="4772025" y="2133600"/>
            <a:chExt cx="3990975" cy="3429000"/>
          </a:xfrm>
        </p:grpSpPr>
        <p:sp>
          <p:nvSpPr>
            <p:cNvPr id="81944" name="Text Box 3"/>
            <p:cNvSpPr txBox="1">
              <a:spLocks noChangeArrowheads="1"/>
            </p:cNvSpPr>
            <p:nvPr/>
          </p:nvSpPr>
          <p:spPr bwMode="auto">
            <a:xfrm flipH="1">
              <a:off x="5583238" y="4938713"/>
              <a:ext cx="57150" cy="17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endParaRPr lang="en-CA" altLang="en-US" sz="1200">
                <a:latin typeface="Arial" panose="020B0604020202020204" pitchFamily="34" charset="0"/>
              </a:endParaRPr>
            </a:p>
          </p:txBody>
        </p:sp>
        <p:sp>
          <p:nvSpPr>
            <p:cNvPr id="81945" name="Text Box 4"/>
            <p:cNvSpPr txBox="1">
              <a:spLocks noChangeArrowheads="1"/>
            </p:cNvSpPr>
            <p:nvPr/>
          </p:nvSpPr>
          <p:spPr bwMode="auto">
            <a:xfrm>
              <a:off x="6608763" y="4938713"/>
              <a:ext cx="57150" cy="20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endParaRPr lang="en-CA" altLang="en-US" sz="1400">
                <a:latin typeface="Arial" panose="020B0604020202020204" pitchFamily="34" charset="0"/>
              </a:endParaRPr>
            </a:p>
          </p:txBody>
        </p:sp>
        <p:sp>
          <p:nvSpPr>
            <p:cNvPr id="81946" name="Text Box 5"/>
            <p:cNvSpPr txBox="1">
              <a:spLocks noChangeArrowheads="1"/>
            </p:cNvSpPr>
            <p:nvPr/>
          </p:nvSpPr>
          <p:spPr bwMode="auto">
            <a:xfrm>
              <a:off x="4886325" y="2133600"/>
              <a:ext cx="1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endParaRPr lang="en-CA" altLang="en-US" sz="1400">
                <a:latin typeface="Arial" panose="020B0604020202020204" pitchFamily="34" charset="0"/>
              </a:endParaRPr>
            </a:p>
          </p:txBody>
        </p:sp>
        <p:sp>
          <p:nvSpPr>
            <p:cNvPr id="81947" name="Line 18"/>
            <p:cNvSpPr>
              <a:spLocks noChangeShapeType="1"/>
            </p:cNvSpPr>
            <p:nvPr/>
          </p:nvSpPr>
          <p:spPr bwMode="auto">
            <a:xfrm>
              <a:off x="5200650" y="2495550"/>
              <a:ext cx="0" cy="22939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48" name="Line 19"/>
            <p:cNvSpPr>
              <a:spLocks noChangeShapeType="1"/>
            </p:cNvSpPr>
            <p:nvPr/>
          </p:nvSpPr>
          <p:spPr bwMode="auto">
            <a:xfrm>
              <a:off x="5124450" y="4800600"/>
              <a:ext cx="363855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49" name="Line 20"/>
            <p:cNvSpPr>
              <a:spLocks noChangeShapeType="1"/>
            </p:cNvSpPr>
            <p:nvPr/>
          </p:nvSpPr>
          <p:spPr bwMode="auto">
            <a:xfrm>
              <a:off x="5429250" y="4800600"/>
              <a:ext cx="0" cy="730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0" name="Line 21"/>
            <p:cNvSpPr>
              <a:spLocks noChangeShapeType="1"/>
            </p:cNvSpPr>
            <p:nvPr/>
          </p:nvSpPr>
          <p:spPr bwMode="auto">
            <a:xfrm>
              <a:off x="5672138" y="4800600"/>
              <a:ext cx="0" cy="730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1" name="Line 22"/>
            <p:cNvSpPr>
              <a:spLocks noChangeShapeType="1"/>
            </p:cNvSpPr>
            <p:nvPr/>
          </p:nvSpPr>
          <p:spPr bwMode="auto">
            <a:xfrm>
              <a:off x="5900738" y="4800600"/>
              <a:ext cx="0" cy="730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2" name="Line 23"/>
            <p:cNvSpPr>
              <a:spLocks noChangeShapeType="1"/>
            </p:cNvSpPr>
            <p:nvPr/>
          </p:nvSpPr>
          <p:spPr bwMode="auto">
            <a:xfrm>
              <a:off x="6148388" y="4800600"/>
              <a:ext cx="0" cy="730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3" name="Line 24"/>
            <p:cNvSpPr>
              <a:spLocks noChangeShapeType="1"/>
            </p:cNvSpPr>
            <p:nvPr/>
          </p:nvSpPr>
          <p:spPr bwMode="auto">
            <a:xfrm>
              <a:off x="6396038" y="4800600"/>
              <a:ext cx="0" cy="730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4" name="Line 25"/>
            <p:cNvSpPr>
              <a:spLocks noChangeShapeType="1"/>
            </p:cNvSpPr>
            <p:nvPr/>
          </p:nvSpPr>
          <p:spPr bwMode="auto">
            <a:xfrm>
              <a:off x="6643688" y="4800600"/>
              <a:ext cx="0" cy="730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5" name="Line 26"/>
            <p:cNvSpPr>
              <a:spLocks noChangeShapeType="1"/>
            </p:cNvSpPr>
            <p:nvPr/>
          </p:nvSpPr>
          <p:spPr bwMode="auto">
            <a:xfrm>
              <a:off x="6891338" y="4800600"/>
              <a:ext cx="0" cy="730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6" name="Line 27"/>
            <p:cNvSpPr>
              <a:spLocks noChangeShapeType="1"/>
            </p:cNvSpPr>
            <p:nvPr/>
          </p:nvSpPr>
          <p:spPr bwMode="auto">
            <a:xfrm>
              <a:off x="7138988" y="4800600"/>
              <a:ext cx="0" cy="730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7" name="Line 28"/>
            <p:cNvSpPr>
              <a:spLocks noChangeShapeType="1"/>
            </p:cNvSpPr>
            <p:nvPr/>
          </p:nvSpPr>
          <p:spPr bwMode="auto">
            <a:xfrm>
              <a:off x="7386638" y="4800600"/>
              <a:ext cx="0" cy="730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8" name="Line 29"/>
            <p:cNvSpPr>
              <a:spLocks noChangeShapeType="1"/>
            </p:cNvSpPr>
            <p:nvPr/>
          </p:nvSpPr>
          <p:spPr bwMode="auto">
            <a:xfrm>
              <a:off x="7607300" y="4732338"/>
              <a:ext cx="17463" cy="1412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9" name="Line 30"/>
            <p:cNvSpPr>
              <a:spLocks noChangeShapeType="1"/>
            </p:cNvSpPr>
            <p:nvPr/>
          </p:nvSpPr>
          <p:spPr bwMode="auto">
            <a:xfrm>
              <a:off x="7872413" y="4800600"/>
              <a:ext cx="0" cy="730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60" name="Line 31"/>
            <p:cNvSpPr>
              <a:spLocks noChangeShapeType="1"/>
            </p:cNvSpPr>
            <p:nvPr/>
          </p:nvSpPr>
          <p:spPr bwMode="auto">
            <a:xfrm>
              <a:off x="8120063" y="4800600"/>
              <a:ext cx="0" cy="730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61" name="Line 32"/>
            <p:cNvSpPr>
              <a:spLocks noChangeShapeType="1"/>
            </p:cNvSpPr>
            <p:nvPr/>
          </p:nvSpPr>
          <p:spPr bwMode="auto">
            <a:xfrm>
              <a:off x="5130800" y="2971800"/>
              <a:ext cx="6985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62" name="Line 33"/>
            <p:cNvSpPr>
              <a:spLocks noChangeShapeType="1"/>
            </p:cNvSpPr>
            <p:nvPr/>
          </p:nvSpPr>
          <p:spPr bwMode="auto">
            <a:xfrm>
              <a:off x="5130800" y="3276600"/>
              <a:ext cx="6985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63" name="Line 34"/>
            <p:cNvSpPr>
              <a:spLocks noChangeShapeType="1"/>
            </p:cNvSpPr>
            <p:nvPr/>
          </p:nvSpPr>
          <p:spPr bwMode="auto">
            <a:xfrm>
              <a:off x="5130800" y="3581400"/>
              <a:ext cx="6985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64" name="Line 35"/>
            <p:cNvSpPr>
              <a:spLocks noChangeShapeType="1"/>
            </p:cNvSpPr>
            <p:nvPr/>
          </p:nvSpPr>
          <p:spPr bwMode="auto">
            <a:xfrm>
              <a:off x="5130800" y="3886200"/>
              <a:ext cx="6985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65" name="Line 36"/>
            <p:cNvSpPr>
              <a:spLocks noChangeShapeType="1"/>
            </p:cNvSpPr>
            <p:nvPr/>
          </p:nvSpPr>
          <p:spPr bwMode="auto">
            <a:xfrm>
              <a:off x="5130800" y="4191000"/>
              <a:ext cx="6985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66" name="Line 37"/>
            <p:cNvSpPr>
              <a:spLocks noChangeShapeType="1"/>
            </p:cNvSpPr>
            <p:nvPr/>
          </p:nvSpPr>
          <p:spPr bwMode="auto">
            <a:xfrm>
              <a:off x="5130800" y="4495800"/>
              <a:ext cx="6985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67" name="Line 38"/>
            <p:cNvSpPr>
              <a:spLocks noChangeShapeType="1"/>
            </p:cNvSpPr>
            <p:nvPr/>
          </p:nvSpPr>
          <p:spPr bwMode="auto">
            <a:xfrm>
              <a:off x="5130800" y="2667000"/>
              <a:ext cx="6985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68" name="Text Box 39"/>
            <p:cNvSpPr txBox="1">
              <a:spLocks noChangeArrowheads="1"/>
            </p:cNvSpPr>
            <p:nvPr/>
          </p:nvSpPr>
          <p:spPr bwMode="auto">
            <a:xfrm>
              <a:off x="4772025" y="4410075"/>
              <a:ext cx="2762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20</a:t>
              </a:r>
            </a:p>
          </p:txBody>
        </p:sp>
        <p:sp>
          <p:nvSpPr>
            <p:cNvPr id="81969" name="Text Box 40"/>
            <p:cNvSpPr txBox="1">
              <a:spLocks noChangeArrowheads="1"/>
            </p:cNvSpPr>
            <p:nvPr/>
          </p:nvSpPr>
          <p:spPr bwMode="auto">
            <a:xfrm>
              <a:off x="4772025" y="2886075"/>
              <a:ext cx="2762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120</a:t>
              </a:r>
            </a:p>
          </p:txBody>
        </p:sp>
        <p:sp>
          <p:nvSpPr>
            <p:cNvPr id="81970" name="Text Box 41"/>
            <p:cNvSpPr txBox="1">
              <a:spLocks noChangeArrowheads="1"/>
            </p:cNvSpPr>
            <p:nvPr/>
          </p:nvSpPr>
          <p:spPr bwMode="auto">
            <a:xfrm>
              <a:off x="4772025" y="3190875"/>
              <a:ext cx="2762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100</a:t>
              </a:r>
            </a:p>
          </p:txBody>
        </p:sp>
        <p:sp>
          <p:nvSpPr>
            <p:cNvPr id="81971" name="Text Box 42"/>
            <p:cNvSpPr txBox="1">
              <a:spLocks noChangeArrowheads="1"/>
            </p:cNvSpPr>
            <p:nvPr/>
          </p:nvSpPr>
          <p:spPr bwMode="auto">
            <a:xfrm>
              <a:off x="4772025" y="3495675"/>
              <a:ext cx="2762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80</a:t>
              </a:r>
            </a:p>
          </p:txBody>
        </p:sp>
        <p:sp>
          <p:nvSpPr>
            <p:cNvPr id="81972" name="Text Box 43"/>
            <p:cNvSpPr txBox="1">
              <a:spLocks noChangeArrowheads="1"/>
            </p:cNvSpPr>
            <p:nvPr/>
          </p:nvSpPr>
          <p:spPr bwMode="auto">
            <a:xfrm>
              <a:off x="4772025" y="3800475"/>
              <a:ext cx="2762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60</a:t>
              </a:r>
            </a:p>
          </p:txBody>
        </p:sp>
        <p:sp>
          <p:nvSpPr>
            <p:cNvPr id="81973" name="Text Box 44"/>
            <p:cNvSpPr txBox="1">
              <a:spLocks noChangeArrowheads="1"/>
            </p:cNvSpPr>
            <p:nvPr/>
          </p:nvSpPr>
          <p:spPr bwMode="auto">
            <a:xfrm>
              <a:off x="4772025" y="4105275"/>
              <a:ext cx="2762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40</a:t>
              </a:r>
            </a:p>
          </p:txBody>
        </p:sp>
        <p:sp>
          <p:nvSpPr>
            <p:cNvPr id="81974" name="Text Box 45"/>
            <p:cNvSpPr txBox="1">
              <a:spLocks noChangeArrowheads="1"/>
            </p:cNvSpPr>
            <p:nvPr/>
          </p:nvSpPr>
          <p:spPr bwMode="auto">
            <a:xfrm>
              <a:off x="4772025" y="2581275"/>
              <a:ext cx="2762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140</a:t>
              </a:r>
            </a:p>
          </p:txBody>
        </p:sp>
        <p:sp>
          <p:nvSpPr>
            <p:cNvPr id="81975" name="Text Box 46"/>
            <p:cNvSpPr txBox="1">
              <a:spLocks noChangeArrowheads="1"/>
            </p:cNvSpPr>
            <p:nvPr/>
          </p:nvSpPr>
          <p:spPr bwMode="auto">
            <a:xfrm>
              <a:off x="5329238" y="4940300"/>
              <a:ext cx="138112"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1</a:t>
              </a:r>
            </a:p>
          </p:txBody>
        </p:sp>
        <p:sp>
          <p:nvSpPr>
            <p:cNvPr id="81976" name="Text Box 47"/>
            <p:cNvSpPr txBox="1">
              <a:spLocks noChangeArrowheads="1"/>
            </p:cNvSpPr>
            <p:nvPr/>
          </p:nvSpPr>
          <p:spPr bwMode="auto">
            <a:xfrm>
              <a:off x="5581650" y="4940300"/>
              <a:ext cx="13811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2</a:t>
              </a:r>
            </a:p>
          </p:txBody>
        </p:sp>
        <p:sp>
          <p:nvSpPr>
            <p:cNvPr id="81977" name="Text Box 48"/>
            <p:cNvSpPr txBox="1">
              <a:spLocks noChangeArrowheads="1"/>
            </p:cNvSpPr>
            <p:nvPr/>
          </p:nvSpPr>
          <p:spPr bwMode="auto">
            <a:xfrm>
              <a:off x="5815013" y="4940300"/>
              <a:ext cx="138112"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3</a:t>
              </a:r>
            </a:p>
          </p:txBody>
        </p:sp>
        <p:sp>
          <p:nvSpPr>
            <p:cNvPr id="81978" name="Text Box 49"/>
            <p:cNvSpPr txBox="1">
              <a:spLocks noChangeArrowheads="1"/>
            </p:cNvSpPr>
            <p:nvPr/>
          </p:nvSpPr>
          <p:spPr bwMode="auto">
            <a:xfrm>
              <a:off x="6048375" y="4940300"/>
              <a:ext cx="13811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4</a:t>
              </a:r>
            </a:p>
          </p:txBody>
        </p:sp>
        <p:sp>
          <p:nvSpPr>
            <p:cNvPr id="81979" name="Text Box 50"/>
            <p:cNvSpPr txBox="1">
              <a:spLocks noChangeArrowheads="1"/>
            </p:cNvSpPr>
            <p:nvPr/>
          </p:nvSpPr>
          <p:spPr bwMode="auto">
            <a:xfrm>
              <a:off x="6305550" y="4940300"/>
              <a:ext cx="13811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5</a:t>
              </a:r>
            </a:p>
          </p:txBody>
        </p:sp>
        <p:sp>
          <p:nvSpPr>
            <p:cNvPr id="81980" name="Text Box 51"/>
            <p:cNvSpPr txBox="1">
              <a:spLocks noChangeArrowheads="1"/>
            </p:cNvSpPr>
            <p:nvPr/>
          </p:nvSpPr>
          <p:spPr bwMode="auto">
            <a:xfrm>
              <a:off x="6543675" y="4940300"/>
              <a:ext cx="13811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6</a:t>
              </a:r>
            </a:p>
          </p:txBody>
        </p:sp>
        <p:sp>
          <p:nvSpPr>
            <p:cNvPr id="81981" name="Text Box 52"/>
            <p:cNvSpPr txBox="1">
              <a:spLocks noChangeArrowheads="1"/>
            </p:cNvSpPr>
            <p:nvPr/>
          </p:nvSpPr>
          <p:spPr bwMode="auto">
            <a:xfrm>
              <a:off x="6800850" y="4940300"/>
              <a:ext cx="13811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7</a:t>
              </a:r>
            </a:p>
          </p:txBody>
        </p:sp>
        <p:sp>
          <p:nvSpPr>
            <p:cNvPr id="81982" name="Text Box 53"/>
            <p:cNvSpPr txBox="1">
              <a:spLocks noChangeArrowheads="1"/>
            </p:cNvSpPr>
            <p:nvPr/>
          </p:nvSpPr>
          <p:spPr bwMode="auto">
            <a:xfrm>
              <a:off x="7048500" y="4940300"/>
              <a:ext cx="13811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8</a:t>
              </a:r>
            </a:p>
          </p:txBody>
        </p:sp>
        <p:sp>
          <p:nvSpPr>
            <p:cNvPr id="81983" name="Text Box 54"/>
            <p:cNvSpPr txBox="1">
              <a:spLocks noChangeArrowheads="1"/>
            </p:cNvSpPr>
            <p:nvPr/>
          </p:nvSpPr>
          <p:spPr bwMode="auto">
            <a:xfrm>
              <a:off x="7296150" y="4940300"/>
              <a:ext cx="13811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9</a:t>
              </a:r>
            </a:p>
          </p:txBody>
        </p:sp>
        <p:sp>
          <p:nvSpPr>
            <p:cNvPr id="81984" name="Text Box 55"/>
            <p:cNvSpPr txBox="1">
              <a:spLocks noChangeArrowheads="1"/>
            </p:cNvSpPr>
            <p:nvPr/>
          </p:nvSpPr>
          <p:spPr bwMode="auto">
            <a:xfrm>
              <a:off x="7502525" y="4940300"/>
              <a:ext cx="20796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10</a:t>
              </a:r>
            </a:p>
          </p:txBody>
        </p:sp>
        <p:sp>
          <p:nvSpPr>
            <p:cNvPr id="81985" name="Line 56"/>
            <p:cNvSpPr>
              <a:spLocks noChangeShapeType="1"/>
            </p:cNvSpPr>
            <p:nvPr/>
          </p:nvSpPr>
          <p:spPr bwMode="auto">
            <a:xfrm>
              <a:off x="8367713" y="4800600"/>
              <a:ext cx="0" cy="730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86" name="Line 57"/>
            <p:cNvSpPr>
              <a:spLocks noChangeShapeType="1"/>
            </p:cNvSpPr>
            <p:nvPr/>
          </p:nvSpPr>
          <p:spPr bwMode="auto">
            <a:xfrm>
              <a:off x="8601075" y="4800600"/>
              <a:ext cx="0" cy="730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87" name="Text Box 58"/>
            <p:cNvSpPr txBox="1">
              <a:spLocks noChangeArrowheads="1"/>
            </p:cNvSpPr>
            <p:nvPr/>
          </p:nvSpPr>
          <p:spPr bwMode="auto">
            <a:xfrm>
              <a:off x="7759700" y="4940300"/>
              <a:ext cx="20796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11</a:t>
              </a:r>
            </a:p>
          </p:txBody>
        </p:sp>
        <p:sp>
          <p:nvSpPr>
            <p:cNvPr id="81988" name="Text Box 59"/>
            <p:cNvSpPr txBox="1">
              <a:spLocks noChangeArrowheads="1"/>
            </p:cNvSpPr>
            <p:nvPr/>
          </p:nvSpPr>
          <p:spPr bwMode="auto">
            <a:xfrm>
              <a:off x="8007350" y="4940300"/>
              <a:ext cx="20796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12</a:t>
              </a:r>
            </a:p>
          </p:txBody>
        </p:sp>
        <p:sp>
          <p:nvSpPr>
            <p:cNvPr id="81989" name="Text Box 60"/>
            <p:cNvSpPr txBox="1">
              <a:spLocks noChangeArrowheads="1"/>
            </p:cNvSpPr>
            <p:nvPr/>
          </p:nvSpPr>
          <p:spPr bwMode="auto">
            <a:xfrm>
              <a:off x="8235950" y="4940300"/>
              <a:ext cx="20796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13</a:t>
              </a:r>
            </a:p>
          </p:txBody>
        </p:sp>
        <p:sp>
          <p:nvSpPr>
            <p:cNvPr id="81990" name="Text Box 61"/>
            <p:cNvSpPr txBox="1">
              <a:spLocks noChangeArrowheads="1"/>
            </p:cNvSpPr>
            <p:nvPr/>
          </p:nvSpPr>
          <p:spPr bwMode="auto">
            <a:xfrm>
              <a:off x="8453438" y="4940300"/>
              <a:ext cx="2286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14</a:t>
              </a:r>
            </a:p>
          </p:txBody>
        </p:sp>
        <p:sp>
          <p:nvSpPr>
            <p:cNvPr id="81991" name="Rectangle 62"/>
            <p:cNvSpPr>
              <a:spLocks noChangeArrowheads="1"/>
            </p:cNvSpPr>
            <p:nvPr/>
          </p:nvSpPr>
          <p:spPr bwMode="auto">
            <a:xfrm>
              <a:off x="5248275" y="5257800"/>
              <a:ext cx="33226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Quantity (millions of tonnes per year)</a:t>
              </a:r>
            </a:p>
          </p:txBody>
        </p:sp>
        <p:sp>
          <p:nvSpPr>
            <p:cNvPr id="81992" name="Text Box 63"/>
            <p:cNvSpPr txBox="1">
              <a:spLocks noChangeArrowheads="1"/>
            </p:cNvSpPr>
            <p:nvPr/>
          </p:nvSpPr>
          <p:spPr bwMode="auto">
            <a:xfrm>
              <a:off x="4910138" y="4905375"/>
              <a:ext cx="138112"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0</a:t>
              </a:r>
            </a:p>
          </p:txBody>
        </p:sp>
        <p:sp>
          <p:nvSpPr>
            <p:cNvPr id="81993" name="Line 66"/>
            <p:cNvSpPr>
              <a:spLocks noChangeShapeType="1"/>
            </p:cNvSpPr>
            <p:nvPr/>
          </p:nvSpPr>
          <p:spPr bwMode="auto">
            <a:xfrm>
              <a:off x="5432425" y="2971800"/>
              <a:ext cx="2435225"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94" name="Line 67"/>
            <p:cNvSpPr>
              <a:spLocks noChangeShapeType="1"/>
            </p:cNvSpPr>
            <p:nvPr/>
          </p:nvSpPr>
          <p:spPr bwMode="auto">
            <a:xfrm flipV="1">
              <a:off x="7867650" y="2955925"/>
              <a:ext cx="0" cy="1776413"/>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95" name="Line 68"/>
            <p:cNvSpPr>
              <a:spLocks noChangeShapeType="1"/>
            </p:cNvSpPr>
            <p:nvPr/>
          </p:nvSpPr>
          <p:spPr bwMode="auto">
            <a:xfrm>
              <a:off x="5472113" y="3276600"/>
              <a:ext cx="2643187"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96" name="Line 69"/>
            <p:cNvSpPr>
              <a:spLocks noChangeShapeType="1"/>
            </p:cNvSpPr>
            <p:nvPr/>
          </p:nvSpPr>
          <p:spPr bwMode="auto">
            <a:xfrm flipV="1">
              <a:off x="8115300" y="3263900"/>
              <a:ext cx="0" cy="147955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97" name="Line 70"/>
            <p:cNvSpPr>
              <a:spLocks noChangeShapeType="1"/>
            </p:cNvSpPr>
            <p:nvPr/>
          </p:nvSpPr>
          <p:spPr bwMode="auto">
            <a:xfrm>
              <a:off x="7673975" y="2608263"/>
              <a:ext cx="898525" cy="12223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98" name="Line 71"/>
            <p:cNvSpPr>
              <a:spLocks noChangeShapeType="1"/>
            </p:cNvSpPr>
            <p:nvPr/>
          </p:nvSpPr>
          <p:spPr bwMode="auto">
            <a:xfrm flipH="1">
              <a:off x="7159625" y="2576513"/>
              <a:ext cx="927100" cy="172085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99" name="Line 72"/>
            <p:cNvSpPr>
              <a:spLocks noChangeShapeType="1"/>
            </p:cNvSpPr>
            <p:nvPr/>
          </p:nvSpPr>
          <p:spPr bwMode="auto">
            <a:xfrm flipH="1">
              <a:off x="7578725" y="2595563"/>
              <a:ext cx="927100" cy="17208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0" name="AutoShape 73"/>
            <p:cNvSpPr>
              <a:spLocks noChangeArrowheads="1"/>
            </p:cNvSpPr>
            <p:nvPr/>
          </p:nvSpPr>
          <p:spPr bwMode="auto">
            <a:xfrm>
              <a:off x="7826375" y="2933700"/>
              <a:ext cx="69850" cy="73025"/>
            </a:xfrm>
            <a:prstGeom prst="flowChartConnector">
              <a:avLst/>
            </a:prstGeom>
            <a:solidFill>
              <a:srgbClr val="FF3300"/>
            </a:solidFill>
            <a:ln>
              <a:noFill/>
            </a:ln>
            <a:effectLst/>
            <a:extLst>
              <a:ext uri="{91240B29-F687-4F45-9708-019B960494DF}">
                <a14:hiddenLine xmlns:a14="http://schemas.microsoft.com/office/drawing/2010/main" w="12700">
                  <a:solidFill>
                    <a:srgbClr val="0000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endParaRPr lang="en-CA" altLang="en-US" sz="1800">
                <a:latin typeface="Arial" panose="020B0604020202020204" pitchFamily="34" charset="0"/>
              </a:endParaRPr>
            </a:p>
          </p:txBody>
        </p:sp>
        <p:sp>
          <p:nvSpPr>
            <p:cNvPr id="82001" name="AutoShape 74"/>
            <p:cNvSpPr>
              <a:spLocks noChangeArrowheads="1"/>
            </p:cNvSpPr>
            <p:nvPr/>
          </p:nvSpPr>
          <p:spPr bwMode="auto">
            <a:xfrm>
              <a:off x="8083550" y="3238500"/>
              <a:ext cx="69850" cy="73025"/>
            </a:xfrm>
            <a:prstGeom prst="flowChartConnector">
              <a:avLst/>
            </a:prstGeom>
            <a:solidFill>
              <a:srgbClr val="FF3300"/>
            </a:solidFill>
            <a:ln>
              <a:noFill/>
            </a:ln>
            <a:effectLst/>
            <a:extLst>
              <a:ext uri="{91240B29-F687-4F45-9708-019B960494DF}">
                <a14:hiddenLine xmlns:a14="http://schemas.microsoft.com/office/drawing/2010/main" w="12700">
                  <a:solidFill>
                    <a:srgbClr val="0000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endParaRPr lang="en-CA" altLang="en-US" sz="1800">
                <a:latin typeface="Arial" panose="020B0604020202020204" pitchFamily="34" charset="0"/>
              </a:endParaRPr>
            </a:p>
          </p:txBody>
        </p:sp>
        <p:sp>
          <p:nvSpPr>
            <p:cNvPr id="82002" name="Text Box 75"/>
            <p:cNvSpPr txBox="1">
              <a:spLocks noChangeArrowheads="1"/>
            </p:cNvSpPr>
            <p:nvPr/>
          </p:nvSpPr>
          <p:spPr bwMode="auto">
            <a:xfrm>
              <a:off x="8097838" y="2438400"/>
              <a:ext cx="207962"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b="1">
                  <a:latin typeface="Arial" panose="020B0604020202020204" pitchFamily="34" charset="0"/>
                </a:rPr>
                <a:t>S</a:t>
              </a:r>
              <a:r>
                <a:rPr lang="en-US" altLang="en-US" sz="1200" b="1" baseline="-25000">
                  <a:latin typeface="Arial" panose="020B0604020202020204" pitchFamily="34" charset="0"/>
                </a:rPr>
                <a:t>1</a:t>
              </a:r>
            </a:p>
          </p:txBody>
        </p:sp>
        <p:sp>
          <p:nvSpPr>
            <p:cNvPr id="82003" name="Text Box 76"/>
            <p:cNvSpPr txBox="1">
              <a:spLocks noChangeArrowheads="1"/>
            </p:cNvSpPr>
            <p:nvPr/>
          </p:nvSpPr>
          <p:spPr bwMode="auto">
            <a:xfrm>
              <a:off x="8458200" y="2438400"/>
              <a:ext cx="2286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b="1">
                  <a:latin typeface="Arial" panose="020B0604020202020204" pitchFamily="34" charset="0"/>
                </a:rPr>
                <a:t>S</a:t>
              </a:r>
              <a:r>
                <a:rPr lang="en-US" altLang="en-US" sz="1200" b="1" baseline="-25000">
                  <a:latin typeface="Arial" panose="020B0604020202020204" pitchFamily="34" charset="0"/>
                </a:rPr>
                <a:t>0</a:t>
              </a:r>
            </a:p>
          </p:txBody>
        </p:sp>
        <p:sp>
          <p:nvSpPr>
            <p:cNvPr id="82004" name="Text Box 77"/>
            <p:cNvSpPr txBox="1">
              <a:spLocks noChangeArrowheads="1"/>
            </p:cNvSpPr>
            <p:nvPr/>
          </p:nvSpPr>
          <p:spPr bwMode="auto">
            <a:xfrm>
              <a:off x="8534400" y="3819525"/>
              <a:ext cx="2286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b="1">
                  <a:latin typeface="Arial" panose="020B0604020202020204" pitchFamily="34" charset="0"/>
                </a:rPr>
                <a:t>D</a:t>
              </a:r>
              <a:endParaRPr lang="en-US" altLang="en-US" sz="1200" b="1" baseline="-25000">
                <a:latin typeface="Arial" panose="020B0604020202020204" pitchFamily="34" charset="0"/>
              </a:endParaRPr>
            </a:p>
          </p:txBody>
        </p:sp>
        <p:sp>
          <p:nvSpPr>
            <p:cNvPr id="82005" name="Text Box 78"/>
            <p:cNvSpPr txBox="1">
              <a:spLocks noChangeArrowheads="1"/>
            </p:cNvSpPr>
            <p:nvPr/>
          </p:nvSpPr>
          <p:spPr bwMode="auto">
            <a:xfrm>
              <a:off x="8197850" y="3190875"/>
              <a:ext cx="6985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b="1">
                  <a:latin typeface="Arial" panose="020B0604020202020204" pitchFamily="34" charset="0"/>
                </a:rPr>
                <a:t>a</a:t>
              </a:r>
              <a:endParaRPr lang="en-US" altLang="en-US" sz="1200" b="1" baseline="-25000">
                <a:latin typeface="Arial" panose="020B0604020202020204" pitchFamily="34" charset="0"/>
              </a:endParaRPr>
            </a:p>
          </p:txBody>
        </p:sp>
        <p:sp>
          <p:nvSpPr>
            <p:cNvPr id="82006" name="Text Box 79"/>
            <p:cNvSpPr txBox="1">
              <a:spLocks noChangeArrowheads="1"/>
            </p:cNvSpPr>
            <p:nvPr/>
          </p:nvSpPr>
          <p:spPr bwMode="auto">
            <a:xfrm>
              <a:off x="7807325" y="2724150"/>
              <a:ext cx="6985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b="1">
                  <a:latin typeface="Arial" panose="020B0604020202020204" pitchFamily="34" charset="0"/>
                </a:rPr>
                <a:t>b</a:t>
              </a:r>
              <a:endParaRPr lang="en-US" altLang="en-US" sz="1200" b="1" baseline="-25000">
                <a:latin typeface="Arial" panose="020B0604020202020204" pitchFamily="34" charset="0"/>
              </a:endParaRPr>
            </a:p>
          </p:txBody>
        </p:sp>
        <p:sp>
          <p:nvSpPr>
            <p:cNvPr id="82007" name="Line 80"/>
            <p:cNvSpPr>
              <a:spLocks noChangeShapeType="1"/>
            </p:cNvSpPr>
            <p:nvPr/>
          </p:nvSpPr>
          <p:spPr bwMode="auto">
            <a:xfrm flipH="1" flipV="1">
              <a:off x="7967663" y="2970213"/>
              <a:ext cx="138112" cy="1936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8" name="Line 81"/>
            <p:cNvSpPr>
              <a:spLocks noChangeShapeType="1"/>
            </p:cNvSpPr>
            <p:nvPr/>
          </p:nvSpPr>
          <p:spPr bwMode="auto">
            <a:xfrm flipV="1">
              <a:off x="5429250" y="2998788"/>
              <a:ext cx="0" cy="2301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9" name="Line 82"/>
            <p:cNvSpPr>
              <a:spLocks noChangeShapeType="1"/>
            </p:cNvSpPr>
            <p:nvPr/>
          </p:nvSpPr>
          <p:spPr bwMode="auto">
            <a:xfrm flipH="1">
              <a:off x="7913688" y="4600575"/>
              <a:ext cx="17303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1927" name="Group 1"/>
          <p:cNvGrpSpPr>
            <a:grpSpLocks/>
          </p:cNvGrpSpPr>
          <p:nvPr/>
        </p:nvGrpSpPr>
        <p:grpSpPr bwMode="auto">
          <a:xfrm>
            <a:off x="666750" y="2906713"/>
            <a:ext cx="2867025" cy="2130425"/>
            <a:chOff x="1066800" y="2895600"/>
            <a:chExt cx="2867025" cy="2130425"/>
          </a:xfrm>
        </p:grpSpPr>
        <p:sp>
          <p:nvSpPr>
            <p:cNvPr id="81928" name="Text Box 7"/>
            <p:cNvSpPr txBox="1">
              <a:spLocks noChangeArrowheads="1"/>
            </p:cNvSpPr>
            <p:nvPr/>
          </p:nvSpPr>
          <p:spPr bwMode="auto">
            <a:xfrm>
              <a:off x="2100263" y="3581400"/>
              <a:ext cx="170973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(millions of tonnes)</a:t>
              </a:r>
            </a:p>
          </p:txBody>
        </p:sp>
        <p:sp>
          <p:nvSpPr>
            <p:cNvPr id="81929" name="Text Box 8"/>
            <p:cNvSpPr txBox="1">
              <a:spLocks noChangeArrowheads="1"/>
            </p:cNvSpPr>
            <p:nvPr/>
          </p:nvSpPr>
          <p:spPr bwMode="auto">
            <a:xfrm>
              <a:off x="1066800" y="2895600"/>
              <a:ext cx="6731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Price</a:t>
              </a:r>
            </a:p>
            <a:p>
              <a:pPr algn="ctr">
                <a:spcBef>
                  <a:spcPct val="0"/>
                </a:spcBef>
                <a:buClrTx/>
                <a:buFontTx/>
                <a:buNone/>
              </a:pPr>
              <a:endParaRPr lang="en-US" altLang="en-US" sz="1400" b="1">
                <a:latin typeface="Arial" panose="020B0604020202020204" pitchFamily="34" charset="0"/>
              </a:endParaRPr>
            </a:p>
            <a:p>
              <a:pPr algn="ctr">
                <a:spcBef>
                  <a:spcPct val="0"/>
                </a:spcBef>
                <a:buClrTx/>
                <a:buFontTx/>
                <a:buNone/>
              </a:pPr>
              <a:r>
                <a:rPr lang="en-US" altLang="en-US" sz="1400" b="1">
                  <a:latin typeface="Arial" panose="020B0604020202020204" pitchFamily="34" charset="0"/>
                </a:rPr>
                <a:t>($ per tonne)</a:t>
              </a:r>
            </a:p>
          </p:txBody>
        </p:sp>
        <p:sp>
          <p:nvSpPr>
            <p:cNvPr id="81930" name="Rectangle 9"/>
            <p:cNvSpPr>
              <a:spLocks noChangeArrowheads="1"/>
            </p:cNvSpPr>
            <p:nvPr/>
          </p:nvSpPr>
          <p:spPr bwMode="auto">
            <a:xfrm>
              <a:off x="2914650" y="2895600"/>
              <a:ext cx="9318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Quantity</a:t>
              </a:r>
            </a:p>
            <a:p>
              <a:pPr algn="ctr">
                <a:spcBef>
                  <a:spcPct val="0"/>
                </a:spcBef>
                <a:buClrTx/>
                <a:buFontTx/>
                <a:buNone/>
              </a:pPr>
              <a:r>
                <a:rPr lang="en-US" altLang="en-US" sz="1400" b="1">
                  <a:latin typeface="Arial" panose="020B0604020202020204" pitchFamily="34" charset="0"/>
                </a:rPr>
                <a:t>Supplied</a:t>
              </a:r>
            </a:p>
          </p:txBody>
        </p:sp>
        <p:sp>
          <p:nvSpPr>
            <p:cNvPr id="81931" name="Rectangle 10"/>
            <p:cNvSpPr>
              <a:spLocks noChangeArrowheads="1"/>
            </p:cNvSpPr>
            <p:nvPr/>
          </p:nvSpPr>
          <p:spPr bwMode="auto">
            <a:xfrm>
              <a:off x="1719263" y="2895600"/>
              <a:ext cx="109061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Quantity</a:t>
              </a:r>
            </a:p>
            <a:p>
              <a:pPr algn="ctr">
                <a:spcBef>
                  <a:spcPct val="0"/>
                </a:spcBef>
                <a:buClrTx/>
                <a:buFontTx/>
                <a:buNone/>
              </a:pPr>
              <a:r>
                <a:rPr lang="en-US" altLang="en-US" sz="1400" b="1">
                  <a:latin typeface="Arial" panose="020B0604020202020204" pitchFamily="34" charset="0"/>
                </a:rPr>
                <a:t>Demanded</a:t>
              </a:r>
            </a:p>
          </p:txBody>
        </p:sp>
        <p:sp>
          <p:nvSpPr>
            <p:cNvPr id="81932" name="Text Box 11"/>
            <p:cNvSpPr txBox="1">
              <a:spLocks noChangeArrowheads="1"/>
            </p:cNvSpPr>
            <p:nvPr/>
          </p:nvSpPr>
          <p:spPr bwMode="auto">
            <a:xfrm>
              <a:off x="2100263" y="3352800"/>
              <a:ext cx="3048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(D)</a:t>
              </a:r>
            </a:p>
          </p:txBody>
        </p:sp>
        <p:sp>
          <p:nvSpPr>
            <p:cNvPr id="81933" name="Text Box 12"/>
            <p:cNvSpPr txBox="1">
              <a:spLocks noChangeArrowheads="1"/>
            </p:cNvSpPr>
            <p:nvPr/>
          </p:nvSpPr>
          <p:spPr bwMode="auto">
            <a:xfrm>
              <a:off x="2871788" y="3352800"/>
              <a:ext cx="3048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(S</a:t>
              </a:r>
              <a:r>
                <a:rPr lang="en-US" altLang="en-US" sz="1400" b="1" baseline="-25000">
                  <a:latin typeface="Arial" panose="020B0604020202020204" pitchFamily="34" charset="0"/>
                </a:rPr>
                <a:t>0</a:t>
              </a:r>
              <a:r>
                <a:rPr lang="en-US" altLang="en-US" sz="1400" b="1">
                  <a:latin typeface="Arial" panose="020B0604020202020204" pitchFamily="34" charset="0"/>
                </a:rPr>
                <a:t>)</a:t>
              </a:r>
            </a:p>
          </p:txBody>
        </p:sp>
        <p:sp>
          <p:nvSpPr>
            <p:cNvPr id="81934" name="Text Box 13"/>
            <p:cNvSpPr txBox="1">
              <a:spLocks noChangeArrowheads="1"/>
            </p:cNvSpPr>
            <p:nvPr/>
          </p:nvSpPr>
          <p:spPr bwMode="auto">
            <a:xfrm>
              <a:off x="3629025" y="3352800"/>
              <a:ext cx="3048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(S</a:t>
              </a:r>
              <a:r>
                <a:rPr lang="en-US" altLang="en-US" sz="1400" b="1" baseline="-25000">
                  <a:latin typeface="Arial" panose="020B0604020202020204" pitchFamily="34" charset="0"/>
                </a:rPr>
                <a:t>1</a:t>
              </a:r>
              <a:r>
                <a:rPr lang="en-US" altLang="en-US" sz="1400" b="1">
                  <a:latin typeface="Arial" panose="020B0604020202020204" pitchFamily="34" charset="0"/>
                </a:rPr>
                <a:t>)</a:t>
              </a:r>
            </a:p>
          </p:txBody>
        </p:sp>
        <p:sp>
          <p:nvSpPr>
            <p:cNvPr id="81935" name="Text Box 14"/>
            <p:cNvSpPr txBox="1">
              <a:spLocks noChangeArrowheads="1"/>
            </p:cNvSpPr>
            <p:nvPr/>
          </p:nvSpPr>
          <p:spPr bwMode="auto">
            <a:xfrm>
              <a:off x="1066800" y="3962400"/>
              <a:ext cx="514350"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a:latin typeface="Arial" panose="020B0604020202020204" pitchFamily="34" charset="0"/>
                </a:rPr>
                <a:t>$140</a:t>
              </a:r>
            </a:p>
            <a:p>
              <a:pPr algn="ctr">
                <a:spcBef>
                  <a:spcPct val="0"/>
                </a:spcBef>
                <a:buClrTx/>
                <a:buFontTx/>
                <a:buNone/>
              </a:pPr>
              <a:r>
                <a:rPr lang="en-US" altLang="en-US" sz="1400">
                  <a:latin typeface="Arial" panose="020B0604020202020204" pitchFamily="34" charset="0"/>
                </a:rPr>
                <a:t>  120</a:t>
              </a:r>
            </a:p>
            <a:p>
              <a:pPr algn="ctr">
                <a:spcBef>
                  <a:spcPct val="0"/>
                </a:spcBef>
                <a:buClrTx/>
                <a:buFontTx/>
                <a:buNone/>
              </a:pPr>
              <a:r>
                <a:rPr lang="en-US" altLang="en-US" sz="1400">
                  <a:latin typeface="Arial" panose="020B0604020202020204" pitchFamily="34" charset="0"/>
                </a:rPr>
                <a:t>  100</a:t>
              </a:r>
            </a:p>
            <a:p>
              <a:pPr algn="ctr">
                <a:spcBef>
                  <a:spcPct val="0"/>
                </a:spcBef>
                <a:buClrTx/>
                <a:buFontTx/>
                <a:buNone/>
              </a:pPr>
              <a:r>
                <a:rPr lang="en-US" altLang="en-US" sz="1400">
                  <a:latin typeface="Arial" panose="020B0604020202020204" pitchFamily="34" charset="0"/>
                </a:rPr>
                <a:t>    80</a:t>
              </a:r>
            </a:p>
            <a:p>
              <a:pPr algn="ctr">
                <a:spcBef>
                  <a:spcPct val="0"/>
                </a:spcBef>
                <a:buClrTx/>
                <a:buFontTx/>
                <a:buNone/>
              </a:pPr>
              <a:r>
                <a:rPr lang="en-US" altLang="en-US" sz="1400">
                  <a:latin typeface="Arial" panose="020B0604020202020204" pitchFamily="34" charset="0"/>
                </a:rPr>
                <a:t>    60</a:t>
              </a:r>
            </a:p>
          </p:txBody>
        </p:sp>
        <p:sp>
          <p:nvSpPr>
            <p:cNvPr id="81936" name="Text Box 15"/>
            <p:cNvSpPr txBox="1">
              <a:spLocks noChangeArrowheads="1"/>
            </p:cNvSpPr>
            <p:nvPr/>
          </p:nvSpPr>
          <p:spPr bwMode="auto">
            <a:xfrm>
              <a:off x="2024063" y="3962400"/>
              <a:ext cx="381000"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a:latin typeface="Arial" panose="020B0604020202020204" pitchFamily="34" charset="0"/>
                </a:rPr>
                <a:t>10</a:t>
              </a:r>
            </a:p>
            <a:p>
              <a:pPr algn="ctr">
                <a:spcBef>
                  <a:spcPct val="0"/>
                </a:spcBef>
                <a:buClrTx/>
                <a:buFontTx/>
                <a:buNone/>
              </a:pPr>
              <a:r>
                <a:rPr lang="en-US" altLang="en-US" sz="1400">
                  <a:latin typeface="Arial" panose="020B0604020202020204" pitchFamily="34" charset="0"/>
                </a:rPr>
                <a:t>11</a:t>
              </a:r>
            </a:p>
            <a:p>
              <a:pPr algn="ctr">
                <a:spcBef>
                  <a:spcPct val="0"/>
                </a:spcBef>
                <a:buClrTx/>
                <a:buFontTx/>
                <a:buNone/>
              </a:pPr>
              <a:r>
                <a:rPr lang="en-US" altLang="en-US" sz="1400">
                  <a:latin typeface="Arial" panose="020B0604020202020204" pitchFamily="34" charset="0"/>
                </a:rPr>
                <a:t>12</a:t>
              </a:r>
            </a:p>
            <a:p>
              <a:pPr algn="ctr">
                <a:spcBef>
                  <a:spcPct val="0"/>
                </a:spcBef>
                <a:buClrTx/>
                <a:buFontTx/>
                <a:buNone/>
              </a:pPr>
              <a:r>
                <a:rPr lang="en-US" altLang="en-US" sz="1400">
                  <a:latin typeface="Arial" panose="020B0604020202020204" pitchFamily="34" charset="0"/>
                </a:rPr>
                <a:t>13</a:t>
              </a:r>
            </a:p>
            <a:p>
              <a:pPr algn="ctr">
                <a:spcBef>
                  <a:spcPct val="0"/>
                </a:spcBef>
                <a:buClrTx/>
                <a:buFontTx/>
                <a:buNone/>
              </a:pPr>
              <a:r>
                <a:rPr lang="en-US" altLang="en-US" sz="1400">
                  <a:latin typeface="Arial" panose="020B0604020202020204" pitchFamily="34" charset="0"/>
                </a:rPr>
                <a:t>14</a:t>
              </a:r>
            </a:p>
          </p:txBody>
        </p:sp>
        <p:sp>
          <p:nvSpPr>
            <p:cNvPr id="81937" name="Text Box 16"/>
            <p:cNvSpPr txBox="1">
              <a:spLocks noChangeArrowheads="1"/>
            </p:cNvSpPr>
            <p:nvPr/>
          </p:nvSpPr>
          <p:spPr bwMode="auto">
            <a:xfrm>
              <a:off x="2809875" y="3962400"/>
              <a:ext cx="381000"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a:latin typeface="Arial" panose="020B0604020202020204" pitchFamily="34" charset="0"/>
                </a:rPr>
                <a:t>14</a:t>
              </a:r>
            </a:p>
            <a:p>
              <a:pPr algn="ctr">
                <a:spcBef>
                  <a:spcPct val="0"/>
                </a:spcBef>
                <a:buClrTx/>
                <a:buFontTx/>
                <a:buNone/>
              </a:pPr>
              <a:r>
                <a:rPr lang="en-US" altLang="en-US" sz="1400">
                  <a:latin typeface="Arial" panose="020B0604020202020204" pitchFamily="34" charset="0"/>
                </a:rPr>
                <a:t>13</a:t>
              </a:r>
            </a:p>
            <a:p>
              <a:pPr algn="ctr">
                <a:spcBef>
                  <a:spcPct val="0"/>
                </a:spcBef>
                <a:buClrTx/>
                <a:buFontTx/>
                <a:buNone/>
              </a:pPr>
              <a:r>
                <a:rPr lang="en-US" altLang="en-US" sz="1400">
                  <a:latin typeface="Arial" panose="020B0604020202020204" pitchFamily="34" charset="0"/>
                </a:rPr>
                <a:t>12</a:t>
              </a:r>
            </a:p>
            <a:p>
              <a:pPr algn="ctr">
                <a:spcBef>
                  <a:spcPct val="0"/>
                </a:spcBef>
                <a:buClrTx/>
                <a:buFontTx/>
                <a:buNone/>
              </a:pPr>
              <a:r>
                <a:rPr lang="en-US" altLang="en-US" sz="1400">
                  <a:latin typeface="Arial" panose="020B0604020202020204" pitchFamily="34" charset="0"/>
                </a:rPr>
                <a:t>11</a:t>
              </a:r>
            </a:p>
            <a:p>
              <a:pPr algn="ctr">
                <a:spcBef>
                  <a:spcPct val="0"/>
                </a:spcBef>
                <a:buClrTx/>
                <a:buFontTx/>
                <a:buNone/>
              </a:pPr>
              <a:r>
                <a:rPr lang="en-US" altLang="en-US" sz="1400">
                  <a:latin typeface="Arial" panose="020B0604020202020204" pitchFamily="34" charset="0"/>
                </a:rPr>
                <a:t>10</a:t>
              </a:r>
            </a:p>
          </p:txBody>
        </p:sp>
        <p:sp>
          <p:nvSpPr>
            <p:cNvPr id="81938" name="Text Box 17"/>
            <p:cNvSpPr txBox="1">
              <a:spLocks noChangeArrowheads="1"/>
            </p:cNvSpPr>
            <p:nvPr/>
          </p:nvSpPr>
          <p:spPr bwMode="auto">
            <a:xfrm>
              <a:off x="3552825" y="3962400"/>
              <a:ext cx="381000"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a:solidFill>
                    <a:srgbClr val="0000CC"/>
                  </a:solidFill>
                  <a:latin typeface="Arial" panose="020B0604020202020204" pitchFamily="34" charset="0"/>
                </a:rPr>
                <a:t>12</a:t>
              </a:r>
            </a:p>
            <a:p>
              <a:pPr algn="ctr">
                <a:spcBef>
                  <a:spcPct val="0"/>
                </a:spcBef>
                <a:buClrTx/>
                <a:buFontTx/>
                <a:buNone/>
              </a:pPr>
              <a:r>
                <a:rPr lang="en-US" altLang="en-US" sz="1400">
                  <a:solidFill>
                    <a:srgbClr val="0000CC"/>
                  </a:solidFill>
                  <a:latin typeface="Arial" panose="020B0604020202020204" pitchFamily="34" charset="0"/>
                </a:rPr>
                <a:t>11</a:t>
              </a:r>
            </a:p>
            <a:p>
              <a:pPr algn="ctr">
                <a:spcBef>
                  <a:spcPct val="0"/>
                </a:spcBef>
                <a:buClrTx/>
                <a:buFontTx/>
                <a:buNone/>
              </a:pPr>
              <a:r>
                <a:rPr lang="en-US" altLang="en-US" sz="1400">
                  <a:solidFill>
                    <a:srgbClr val="0000CC"/>
                  </a:solidFill>
                  <a:latin typeface="Arial" panose="020B0604020202020204" pitchFamily="34" charset="0"/>
                </a:rPr>
                <a:t>10</a:t>
              </a:r>
            </a:p>
            <a:p>
              <a:pPr algn="ctr">
                <a:spcBef>
                  <a:spcPct val="0"/>
                </a:spcBef>
                <a:buClrTx/>
                <a:buFontTx/>
                <a:buNone/>
              </a:pPr>
              <a:r>
                <a:rPr lang="en-US" altLang="en-US" sz="1400">
                  <a:solidFill>
                    <a:srgbClr val="0000CC"/>
                  </a:solidFill>
                  <a:latin typeface="Arial" panose="020B0604020202020204" pitchFamily="34" charset="0"/>
                </a:rPr>
                <a:t>  9</a:t>
              </a:r>
            </a:p>
            <a:p>
              <a:pPr algn="ctr">
                <a:spcBef>
                  <a:spcPct val="0"/>
                </a:spcBef>
                <a:buClrTx/>
                <a:buFontTx/>
                <a:buNone/>
              </a:pPr>
              <a:r>
                <a:rPr lang="en-US" altLang="en-US" sz="1400">
                  <a:solidFill>
                    <a:srgbClr val="0000CC"/>
                  </a:solidFill>
                  <a:latin typeface="Arial" panose="020B0604020202020204" pitchFamily="34" charset="0"/>
                </a:rPr>
                <a:t>  8</a:t>
              </a:r>
            </a:p>
          </p:txBody>
        </p:sp>
        <p:sp>
          <p:nvSpPr>
            <p:cNvPr id="81939" name="Line 83"/>
            <p:cNvSpPr>
              <a:spLocks noChangeShapeType="1"/>
            </p:cNvSpPr>
            <p:nvPr/>
          </p:nvSpPr>
          <p:spPr bwMode="auto">
            <a:xfrm>
              <a:off x="3228975" y="4052888"/>
              <a:ext cx="31908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40" name="Line 84"/>
            <p:cNvSpPr>
              <a:spLocks noChangeShapeType="1"/>
            </p:cNvSpPr>
            <p:nvPr/>
          </p:nvSpPr>
          <p:spPr bwMode="auto">
            <a:xfrm>
              <a:off x="3228975" y="4267200"/>
              <a:ext cx="31908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41" name="Line 85"/>
            <p:cNvSpPr>
              <a:spLocks noChangeShapeType="1"/>
            </p:cNvSpPr>
            <p:nvPr/>
          </p:nvSpPr>
          <p:spPr bwMode="auto">
            <a:xfrm>
              <a:off x="3228975" y="4495800"/>
              <a:ext cx="31908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42" name="Line 86"/>
            <p:cNvSpPr>
              <a:spLocks noChangeShapeType="1"/>
            </p:cNvSpPr>
            <p:nvPr/>
          </p:nvSpPr>
          <p:spPr bwMode="auto">
            <a:xfrm>
              <a:off x="3228975" y="4710113"/>
              <a:ext cx="31908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43" name="Line 87"/>
            <p:cNvSpPr>
              <a:spLocks noChangeShapeType="1"/>
            </p:cNvSpPr>
            <p:nvPr/>
          </p:nvSpPr>
          <p:spPr bwMode="auto">
            <a:xfrm>
              <a:off x="3228975" y="4924425"/>
              <a:ext cx="31908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1355235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pPr eaLnBrk="1" fontAlgn="auto" hangingPunct="1">
              <a:spcAft>
                <a:spcPts val="0"/>
              </a:spcAft>
              <a:defRPr/>
            </a:pPr>
            <a:r>
              <a:rPr lang="en-US" altLang="en-US"/>
              <a:t>Effects of Price Supports</a:t>
            </a:r>
            <a:br>
              <a:rPr lang="en-US" altLang="en-US"/>
            </a:br>
            <a:r>
              <a:rPr lang="en-US" altLang="en-US" sz="2000"/>
              <a:t>Figure 3.14, page 71</a:t>
            </a:r>
          </a:p>
        </p:txBody>
      </p:sp>
      <p:sp>
        <p:nvSpPr>
          <p:cNvPr id="83971" name="Freeform 3"/>
          <p:cNvSpPr>
            <a:spLocks/>
          </p:cNvSpPr>
          <p:nvPr/>
        </p:nvSpPr>
        <p:spPr bwMode="auto">
          <a:xfrm>
            <a:off x="5354638" y="5140325"/>
            <a:ext cx="2960687" cy="1588"/>
          </a:xfrm>
          <a:custGeom>
            <a:avLst/>
            <a:gdLst>
              <a:gd name="T0" fmla="*/ 0 w 1865"/>
              <a:gd name="T1" fmla="*/ 0 h 1"/>
              <a:gd name="T2" fmla="*/ 2147483646 w 1865"/>
              <a:gd name="T3" fmla="*/ 0 h 1"/>
              <a:gd name="T4" fmla="*/ 0 60000 65536"/>
              <a:gd name="T5" fmla="*/ 0 60000 65536"/>
            </a:gdLst>
            <a:ahLst/>
            <a:cxnLst>
              <a:cxn ang="T4">
                <a:pos x="T0" y="T1"/>
              </a:cxn>
              <a:cxn ang="T5">
                <a:pos x="T2" y="T3"/>
              </a:cxn>
            </a:cxnLst>
            <a:rect l="0" t="0" r="r" b="b"/>
            <a:pathLst>
              <a:path w="1865" h="1">
                <a:moveTo>
                  <a:pt x="0" y="0"/>
                </a:moveTo>
                <a:lnTo>
                  <a:pt x="1865" y="0"/>
                </a:lnTo>
              </a:path>
            </a:pathLst>
          </a:custGeom>
          <a:noFill/>
          <a:ln w="1905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72" name="Line 4"/>
          <p:cNvSpPr>
            <a:spLocks noChangeShapeType="1"/>
          </p:cNvSpPr>
          <p:nvPr/>
        </p:nvSpPr>
        <p:spPr bwMode="auto">
          <a:xfrm>
            <a:off x="5972175" y="5110163"/>
            <a:ext cx="0" cy="76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73" name="Line 5"/>
          <p:cNvSpPr>
            <a:spLocks noChangeShapeType="1"/>
          </p:cNvSpPr>
          <p:nvPr/>
        </p:nvSpPr>
        <p:spPr bwMode="auto">
          <a:xfrm>
            <a:off x="6519863" y="5105400"/>
            <a:ext cx="0" cy="76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74" name="Line 6"/>
          <p:cNvSpPr>
            <a:spLocks noChangeShapeType="1"/>
          </p:cNvSpPr>
          <p:nvPr/>
        </p:nvSpPr>
        <p:spPr bwMode="auto">
          <a:xfrm>
            <a:off x="7072313" y="5110163"/>
            <a:ext cx="0" cy="76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75" name="Line 7"/>
          <p:cNvSpPr>
            <a:spLocks noChangeShapeType="1"/>
          </p:cNvSpPr>
          <p:nvPr/>
        </p:nvSpPr>
        <p:spPr bwMode="auto">
          <a:xfrm>
            <a:off x="7629525" y="5105400"/>
            <a:ext cx="0" cy="76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76" name="Line 8"/>
          <p:cNvSpPr>
            <a:spLocks noChangeShapeType="1"/>
          </p:cNvSpPr>
          <p:nvPr/>
        </p:nvSpPr>
        <p:spPr bwMode="auto">
          <a:xfrm>
            <a:off x="8153400" y="5100638"/>
            <a:ext cx="0" cy="76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77" name="Text Box 9"/>
          <p:cNvSpPr txBox="1">
            <a:spLocks noChangeArrowheads="1"/>
          </p:cNvSpPr>
          <p:nvPr/>
        </p:nvSpPr>
        <p:spPr bwMode="auto">
          <a:xfrm>
            <a:off x="5181600" y="5224463"/>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0</a:t>
            </a:r>
          </a:p>
        </p:txBody>
      </p:sp>
      <p:sp>
        <p:nvSpPr>
          <p:cNvPr id="83978" name="Text Box 10"/>
          <p:cNvSpPr txBox="1">
            <a:spLocks noChangeArrowheads="1"/>
          </p:cNvSpPr>
          <p:nvPr/>
        </p:nvSpPr>
        <p:spPr bwMode="auto">
          <a:xfrm>
            <a:off x="5594350" y="4924425"/>
            <a:ext cx="1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endParaRPr lang="en-CA" altLang="en-US" sz="1400">
              <a:latin typeface="Arial" panose="020B0604020202020204" pitchFamily="34" charset="0"/>
            </a:endParaRPr>
          </a:p>
        </p:txBody>
      </p:sp>
      <p:sp>
        <p:nvSpPr>
          <p:cNvPr id="83979" name="Text Box 11"/>
          <p:cNvSpPr txBox="1">
            <a:spLocks noChangeArrowheads="1"/>
          </p:cNvSpPr>
          <p:nvPr/>
        </p:nvSpPr>
        <p:spPr bwMode="auto">
          <a:xfrm>
            <a:off x="5829300" y="5246688"/>
            <a:ext cx="3429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 58</a:t>
            </a:r>
          </a:p>
        </p:txBody>
      </p:sp>
      <p:sp>
        <p:nvSpPr>
          <p:cNvPr id="56332" name="Text Box 12"/>
          <p:cNvSpPr txBox="1">
            <a:spLocks noChangeArrowheads="1"/>
          </p:cNvSpPr>
          <p:nvPr/>
        </p:nvSpPr>
        <p:spPr bwMode="auto">
          <a:xfrm>
            <a:off x="6294438" y="5248275"/>
            <a:ext cx="3444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   59</a:t>
            </a:r>
          </a:p>
        </p:txBody>
      </p:sp>
      <p:sp>
        <p:nvSpPr>
          <p:cNvPr id="83981" name="Text Box 13"/>
          <p:cNvSpPr txBox="1">
            <a:spLocks noChangeArrowheads="1"/>
          </p:cNvSpPr>
          <p:nvPr/>
        </p:nvSpPr>
        <p:spPr bwMode="auto">
          <a:xfrm>
            <a:off x="6664325" y="4938713"/>
            <a:ext cx="1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endParaRPr lang="en-CA" altLang="en-US" sz="1400">
              <a:latin typeface="Arial" panose="020B0604020202020204" pitchFamily="34" charset="0"/>
            </a:endParaRPr>
          </a:p>
        </p:txBody>
      </p:sp>
      <p:sp>
        <p:nvSpPr>
          <p:cNvPr id="83982" name="Text Box 14"/>
          <p:cNvSpPr txBox="1">
            <a:spLocks noChangeArrowheads="1"/>
          </p:cNvSpPr>
          <p:nvPr/>
        </p:nvSpPr>
        <p:spPr bwMode="auto">
          <a:xfrm>
            <a:off x="6858000" y="5235575"/>
            <a:ext cx="5794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   60</a:t>
            </a:r>
          </a:p>
        </p:txBody>
      </p:sp>
      <p:sp>
        <p:nvSpPr>
          <p:cNvPr id="83983" name="Text Box 15"/>
          <p:cNvSpPr txBox="1">
            <a:spLocks noChangeArrowheads="1"/>
          </p:cNvSpPr>
          <p:nvPr/>
        </p:nvSpPr>
        <p:spPr bwMode="auto">
          <a:xfrm>
            <a:off x="5456238" y="5607050"/>
            <a:ext cx="2547937"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600" b="1">
                <a:latin typeface="Arial" panose="020B0604020202020204" pitchFamily="34" charset="0"/>
              </a:rPr>
              <a:t>Quantity</a:t>
            </a:r>
          </a:p>
          <a:p>
            <a:pPr algn="ctr">
              <a:spcBef>
                <a:spcPct val="0"/>
              </a:spcBef>
              <a:buClrTx/>
              <a:buFontTx/>
              <a:buNone/>
            </a:pPr>
            <a:r>
              <a:rPr lang="en-US" altLang="en-US" sz="1600" b="1">
                <a:latin typeface="Arial" panose="020B0604020202020204" pitchFamily="34" charset="0"/>
              </a:rPr>
              <a:t>(millions of litres per year)</a:t>
            </a:r>
          </a:p>
        </p:txBody>
      </p:sp>
      <p:sp>
        <p:nvSpPr>
          <p:cNvPr id="83984" name="Text Box 16"/>
          <p:cNvSpPr txBox="1">
            <a:spLocks noChangeArrowheads="1"/>
          </p:cNvSpPr>
          <p:nvPr/>
        </p:nvSpPr>
        <p:spPr bwMode="auto">
          <a:xfrm>
            <a:off x="4876800" y="1676400"/>
            <a:ext cx="340836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600" b="1">
                <a:latin typeface="Arial" panose="020B0604020202020204" pitchFamily="34" charset="0"/>
              </a:rPr>
              <a:t>Market Demand and Supply Curves</a:t>
            </a:r>
          </a:p>
          <a:p>
            <a:pPr algn="ctr">
              <a:spcBef>
                <a:spcPct val="0"/>
              </a:spcBef>
              <a:buClrTx/>
              <a:buFontTx/>
              <a:buNone/>
            </a:pPr>
            <a:r>
              <a:rPr lang="en-US" altLang="en-US" sz="1600" b="1">
                <a:latin typeface="Arial" panose="020B0604020202020204" pitchFamily="34" charset="0"/>
              </a:rPr>
              <a:t> for Milk</a:t>
            </a:r>
          </a:p>
        </p:txBody>
      </p:sp>
      <p:sp>
        <p:nvSpPr>
          <p:cNvPr id="83985" name="Text Box 17"/>
          <p:cNvSpPr txBox="1">
            <a:spLocks noChangeArrowheads="1"/>
          </p:cNvSpPr>
          <p:nvPr/>
        </p:nvSpPr>
        <p:spPr bwMode="auto">
          <a:xfrm rot="-5400000">
            <a:off x="3786982" y="3671094"/>
            <a:ext cx="16081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600" b="1">
                <a:latin typeface="Arial" panose="020B0604020202020204" pitchFamily="34" charset="0"/>
              </a:rPr>
              <a:t>Price ($ per litre)</a:t>
            </a:r>
          </a:p>
        </p:txBody>
      </p:sp>
      <p:sp>
        <p:nvSpPr>
          <p:cNvPr id="83986" name="Line 18"/>
          <p:cNvSpPr>
            <a:spLocks noChangeShapeType="1"/>
          </p:cNvSpPr>
          <p:nvPr/>
        </p:nvSpPr>
        <p:spPr bwMode="auto">
          <a:xfrm flipH="1">
            <a:off x="5372100" y="4314825"/>
            <a:ext cx="76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87" name="Line 19"/>
          <p:cNvSpPr>
            <a:spLocks noChangeShapeType="1"/>
          </p:cNvSpPr>
          <p:nvPr/>
        </p:nvSpPr>
        <p:spPr bwMode="auto">
          <a:xfrm flipH="1">
            <a:off x="5372100" y="3881438"/>
            <a:ext cx="76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88" name="Line 20"/>
          <p:cNvSpPr>
            <a:spLocks noChangeShapeType="1"/>
          </p:cNvSpPr>
          <p:nvPr/>
        </p:nvSpPr>
        <p:spPr bwMode="auto">
          <a:xfrm flipH="1">
            <a:off x="5367338" y="3443288"/>
            <a:ext cx="76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89" name="Line 21"/>
          <p:cNvSpPr>
            <a:spLocks noChangeShapeType="1"/>
          </p:cNvSpPr>
          <p:nvPr/>
        </p:nvSpPr>
        <p:spPr bwMode="auto">
          <a:xfrm flipH="1">
            <a:off x="5367338" y="2990850"/>
            <a:ext cx="76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90" name="Text Box 22"/>
          <p:cNvSpPr txBox="1">
            <a:spLocks noChangeArrowheads="1"/>
          </p:cNvSpPr>
          <p:nvPr/>
        </p:nvSpPr>
        <p:spPr bwMode="auto">
          <a:xfrm>
            <a:off x="4852988" y="4195763"/>
            <a:ext cx="3444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  .70</a:t>
            </a:r>
          </a:p>
        </p:txBody>
      </p:sp>
      <p:sp>
        <p:nvSpPr>
          <p:cNvPr id="83991" name="Text Box 23"/>
          <p:cNvSpPr txBox="1">
            <a:spLocks noChangeArrowheads="1"/>
          </p:cNvSpPr>
          <p:nvPr/>
        </p:nvSpPr>
        <p:spPr bwMode="auto">
          <a:xfrm>
            <a:off x="4848225" y="3789363"/>
            <a:ext cx="3444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  .90</a:t>
            </a:r>
          </a:p>
        </p:txBody>
      </p:sp>
      <p:sp>
        <p:nvSpPr>
          <p:cNvPr id="83992" name="Text Box 24"/>
          <p:cNvSpPr txBox="1">
            <a:spLocks noChangeArrowheads="1"/>
          </p:cNvSpPr>
          <p:nvPr/>
        </p:nvSpPr>
        <p:spPr bwMode="auto">
          <a:xfrm>
            <a:off x="4876800" y="3333750"/>
            <a:ext cx="3444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1.10</a:t>
            </a:r>
          </a:p>
        </p:txBody>
      </p:sp>
      <p:sp>
        <p:nvSpPr>
          <p:cNvPr id="56345" name="Text Box 25"/>
          <p:cNvSpPr txBox="1">
            <a:spLocks noChangeArrowheads="1"/>
          </p:cNvSpPr>
          <p:nvPr/>
        </p:nvSpPr>
        <p:spPr bwMode="auto">
          <a:xfrm>
            <a:off x="4881563" y="2890838"/>
            <a:ext cx="3444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1.30</a:t>
            </a:r>
          </a:p>
        </p:txBody>
      </p:sp>
      <p:sp>
        <p:nvSpPr>
          <p:cNvPr id="83994" name="Text Box 26"/>
          <p:cNvSpPr txBox="1">
            <a:spLocks noChangeArrowheads="1"/>
          </p:cNvSpPr>
          <p:nvPr/>
        </p:nvSpPr>
        <p:spPr bwMode="auto">
          <a:xfrm>
            <a:off x="4886325" y="2133600"/>
            <a:ext cx="1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endParaRPr lang="en-CA" altLang="en-US" sz="1400">
              <a:latin typeface="Arial" panose="020B0604020202020204" pitchFamily="34" charset="0"/>
            </a:endParaRPr>
          </a:p>
        </p:txBody>
      </p:sp>
      <p:sp>
        <p:nvSpPr>
          <p:cNvPr id="83995" name="Freeform 27"/>
          <p:cNvSpPr>
            <a:spLocks/>
          </p:cNvSpPr>
          <p:nvPr/>
        </p:nvSpPr>
        <p:spPr bwMode="auto">
          <a:xfrm>
            <a:off x="5413375" y="2474913"/>
            <a:ext cx="1588" cy="2778125"/>
          </a:xfrm>
          <a:custGeom>
            <a:avLst/>
            <a:gdLst>
              <a:gd name="T0" fmla="*/ 2147483646 w 1"/>
              <a:gd name="T1" fmla="*/ 2147483646 h 1750"/>
              <a:gd name="T2" fmla="*/ 0 w 1"/>
              <a:gd name="T3" fmla="*/ 0 h 1750"/>
              <a:gd name="T4" fmla="*/ 0 60000 65536"/>
              <a:gd name="T5" fmla="*/ 0 60000 65536"/>
            </a:gdLst>
            <a:ahLst/>
            <a:cxnLst>
              <a:cxn ang="T4">
                <a:pos x="T0" y="T1"/>
              </a:cxn>
              <a:cxn ang="T5">
                <a:pos x="T2" y="T3"/>
              </a:cxn>
            </a:cxnLst>
            <a:rect l="0" t="0" r="r" b="b"/>
            <a:pathLst>
              <a:path w="1" h="1750">
                <a:moveTo>
                  <a:pt x="1" y="1750"/>
                </a:moveTo>
                <a:lnTo>
                  <a:pt x="0" y="0"/>
                </a:lnTo>
              </a:path>
            </a:pathLst>
          </a:custGeom>
          <a:noFill/>
          <a:ln w="1905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48" name="Freeform 28"/>
          <p:cNvSpPr>
            <a:spLocks/>
          </p:cNvSpPr>
          <p:nvPr/>
        </p:nvSpPr>
        <p:spPr bwMode="auto">
          <a:xfrm>
            <a:off x="5767388" y="2890838"/>
            <a:ext cx="2614612" cy="1025525"/>
          </a:xfrm>
          <a:custGeom>
            <a:avLst/>
            <a:gdLst>
              <a:gd name="T0" fmla="*/ 2147483646 w 1437"/>
              <a:gd name="T1" fmla="*/ 0 h 616"/>
              <a:gd name="T2" fmla="*/ 0 w 1437"/>
              <a:gd name="T3" fmla="*/ 2147483646 h 616"/>
              <a:gd name="T4" fmla="*/ 0 60000 65536"/>
              <a:gd name="T5" fmla="*/ 0 60000 65536"/>
            </a:gdLst>
            <a:ahLst/>
            <a:cxnLst>
              <a:cxn ang="T4">
                <a:pos x="T0" y="T1"/>
              </a:cxn>
              <a:cxn ang="T5">
                <a:pos x="T2" y="T3"/>
              </a:cxn>
            </a:cxnLst>
            <a:rect l="0" t="0" r="r" b="b"/>
            <a:pathLst>
              <a:path w="1437" h="616">
                <a:moveTo>
                  <a:pt x="1437" y="0"/>
                </a:moveTo>
                <a:lnTo>
                  <a:pt x="0" y="616"/>
                </a:lnTo>
              </a:path>
            </a:pathLst>
          </a:cu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49" name="Text Box 29"/>
          <p:cNvSpPr txBox="1">
            <a:spLocks noChangeArrowheads="1"/>
          </p:cNvSpPr>
          <p:nvPr/>
        </p:nvSpPr>
        <p:spPr bwMode="auto">
          <a:xfrm>
            <a:off x="8397875" y="2695575"/>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fr-CA" altLang="en-US" sz="1400">
                <a:latin typeface="Tahoma" panose="020B0604030504040204" pitchFamily="34" charset="0"/>
              </a:rPr>
              <a:t>S</a:t>
            </a:r>
            <a:endParaRPr lang="en-US" altLang="en-US" sz="1400" b="1" baseline="-25000">
              <a:latin typeface="Tahoma" panose="020B0604030504040204" pitchFamily="34" charset="0"/>
            </a:endParaRPr>
          </a:p>
        </p:txBody>
      </p:sp>
      <p:sp>
        <p:nvSpPr>
          <p:cNvPr id="56350" name="Freeform 30"/>
          <p:cNvSpPr>
            <a:spLocks/>
          </p:cNvSpPr>
          <p:nvPr/>
        </p:nvSpPr>
        <p:spPr bwMode="auto">
          <a:xfrm>
            <a:off x="5965825" y="2559050"/>
            <a:ext cx="2054225" cy="1617663"/>
          </a:xfrm>
          <a:custGeom>
            <a:avLst/>
            <a:gdLst>
              <a:gd name="T0" fmla="*/ 2147483646 w 1134"/>
              <a:gd name="T1" fmla="*/ 2147483646 h 1171"/>
              <a:gd name="T2" fmla="*/ 0 w 1134"/>
              <a:gd name="T3" fmla="*/ 0 h 1171"/>
              <a:gd name="T4" fmla="*/ 0 60000 65536"/>
              <a:gd name="T5" fmla="*/ 0 60000 65536"/>
            </a:gdLst>
            <a:ahLst/>
            <a:cxnLst>
              <a:cxn ang="T4">
                <a:pos x="T0" y="T1"/>
              </a:cxn>
              <a:cxn ang="T5">
                <a:pos x="T2" y="T3"/>
              </a:cxn>
            </a:cxnLst>
            <a:rect l="0" t="0" r="r" b="b"/>
            <a:pathLst>
              <a:path w="1134" h="1171">
                <a:moveTo>
                  <a:pt x="1134" y="1171"/>
                </a:moveTo>
                <a:lnTo>
                  <a:pt x="0" y="0"/>
                </a:lnTo>
              </a:path>
            </a:pathLst>
          </a:cu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1" name="Text Box 31"/>
          <p:cNvSpPr txBox="1">
            <a:spLocks noChangeArrowheads="1"/>
          </p:cNvSpPr>
          <p:nvPr/>
        </p:nvSpPr>
        <p:spPr bwMode="auto">
          <a:xfrm>
            <a:off x="8140700" y="4121150"/>
            <a:ext cx="1206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fr-CA" altLang="en-US" sz="1400">
                <a:latin typeface="Tahoma" panose="020B0604030504040204" pitchFamily="34" charset="0"/>
              </a:rPr>
              <a:t>D</a:t>
            </a:r>
            <a:endParaRPr lang="en-US" altLang="en-US" sz="1400" b="1" baseline="-25000">
              <a:latin typeface="Tahoma" panose="020B0604030504040204" pitchFamily="34" charset="0"/>
            </a:endParaRPr>
          </a:p>
        </p:txBody>
      </p:sp>
      <p:sp>
        <p:nvSpPr>
          <p:cNvPr id="56352" name="Text Box 32"/>
          <p:cNvSpPr txBox="1">
            <a:spLocks noChangeArrowheads="1"/>
          </p:cNvSpPr>
          <p:nvPr/>
        </p:nvSpPr>
        <p:spPr bwMode="auto">
          <a:xfrm>
            <a:off x="8001000" y="5191125"/>
            <a:ext cx="5905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62</a:t>
            </a:r>
          </a:p>
        </p:txBody>
      </p:sp>
      <p:sp>
        <p:nvSpPr>
          <p:cNvPr id="56353" name="AutoShape 33"/>
          <p:cNvSpPr>
            <a:spLocks noChangeArrowheads="1"/>
          </p:cNvSpPr>
          <p:nvPr/>
        </p:nvSpPr>
        <p:spPr bwMode="auto">
          <a:xfrm>
            <a:off x="6480175" y="2955925"/>
            <a:ext cx="76200" cy="76200"/>
          </a:xfrm>
          <a:prstGeom prst="flowChartConnector">
            <a:avLst/>
          </a:prstGeom>
          <a:solidFill>
            <a:srgbClr val="FF0000"/>
          </a:solidFill>
          <a:ln w="127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endParaRPr lang="en-CA" altLang="en-US" sz="1800">
              <a:latin typeface="Arial" panose="020B0604020202020204" pitchFamily="34" charset="0"/>
            </a:endParaRPr>
          </a:p>
        </p:txBody>
      </p:sp>
      <p:sp>
        <p:nvSpPr>
          <p:cNvPr id="56354" name="AutoShape 34"/>
          <p:cNvSpPr>
            <a:spLocks noChangeArrowheads="1"/>
          </p:cNvSpPr>
          <p:nvPr/>
        </p:nvSpPr>
        <p:spPr bwMode="auto">
          <a:xfrm>
            <a:off x="8110538" y="2941638"/>
            <a:ext cx="76200" cy="76200"/>
          </a:xfrm>
          <a:prstGeom prst="flowChartConnector">
            <a:avLst/>
          </a:prstGeom>
          <a:solidFill>
            <a:srgbClr val="FF0000"/>
          </a:solidFill>
          <a:ln w="127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endParaRPr lang="en-CA" altLang="en-US" sz="1800">
              <a:latin typeface="Arial" panose="020B0604020202020204" pitchFamily="34" charset="0"/>
            </a:endParaRPr>
          </a:p>
        </p:txBody>
      </p:sp>
      <p:sp>
        <p:nvSpPr>
          <p:cNvPr id="56355" name="AutoShape 35"/>
          <p:cNvSpPr>
            <a:spLocks noChangeArrowheads="1"/>
          </p:cNvSpPr>
          <p:nvPr/>
        </p:nvSpPr>
        <p:spPr bwMode="auto">
          <a:xfrm>
            <a:off x="6605588" y="2371725"/>
            <a:ext cx="1066800" cy="533400"/>
          </a:xfrm>
          <a:prstGeom prst="downArrowCallout">
            <a:avLst>
              <a:gd name="adj1" fmla="val 50000"/>
              <a:gd name="adj2" fmla="val 50000"/>
              <a:gd name="adj3" fmla="val 16667"/>
              <a:gd name="adj4" fmla="val 66667"/>
            </a:avLst>
          </a:prstGeom>
          <a:solidFill>
            <a:srgbClr val="FF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800">
                <a:solidFill>
                  <a:schemeClr val="hlink"/>
                </a:solidFill>
                <a:latin typeface="Arial" panose="020B0604020202020204" pitchFamily="34" charset="0"/>
              </a:rPr>
              <a:t>surplus</a:t>
            </a:r>
          </a:p>
        </p:txBody>
      </p:sp>
      <p:sp>
        <p:nvSpPr>
          <p:cNvPr id="84004" name="Text Box 36"/>
          <p:cNvSpPr txBox="1">
            <a:spLocks noChangeArrowheads="1"/>
          </p:cNvSpPr>
          <p:nvPr/>
        </p:nvSpPr>
        <p:spPr bwMode="auto">
          <a:xfrm>
            <a:off x="1189038" y="2225675"/>
            <a:ext cx="26638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600" b="1">
                <a:latin typeface="Arial" panose="020B0604020202020204" pitchFamily="34" charset="0"/>
              </a:rPr>
              <a:t>Market Demand and Supply</a:t>
            </a:r>
          </a:p>
          <a:p>
            <a:pPr algn="ctr">
              <a:spcBef>
                <a:spcPct val="0"/>
              </a:spcBef>
              <a:buClrTx/>
              <a:buFontTx/>
              <a:buNone/>
            </a:pPr>
            <a:r>
              <a:rPr lang="en-US" altLang="en-US" sz="1600" b="1">
                <a:latin typeface="Arial" panose="020B0604020202020204" pitchFamily="34" charset="0"/>
              </a:rPr>
              <a:t>Schedules for Milk</a:t>
            </a:r>
          </a:p>
        </p:txBody>
      </p:sp>
      <p:sp>
        <p:nvSpPr>
          <p:cNvPr id="56357" name="Text Box 37"/>
          <p:cNvSpPr txBox="1">
            <a:spLocks noChangeArrowheads="1"/>
          </p:cNvSpPr>
          <p:nvPr/>
        </p:nvSpPr>
        <p:spPr bwMode="auto">
          <a:xfrm>
            <a:off x="1066800" y="4002088"/>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$1.30</a:t>
            </a:r>
          </a:p>
        </p:txBody>
      </p:sp>
      <p:sp>
        <p:nvSpPr>
          <p:cNvPr id="84006" name="Text Box 38"/>
          <p:cNvSpPr txBox="1">
            <a:spLocks noChangeArrowheads="1"/>
          </p:cNvSpPr>
          <p:nvPr/>
        </p:nvSpPr>
        <p:spPr bwMode="auto">
          <a:xfrm>
            <a:off x="1174750" y="4324350"/>
            <a:ext cx="533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1.10</a:t>
            </a:r>
          </a:p>
        </p:txBody>
      </p:sp>
      <p:sp>
        <p:nvSpPr>
          <p:cNvPr id="84007" name="Text Box 39"/>
          <p:cNvSpPr txBox="1">
            <a:spLocks noChangeArrowheads="1"/>
          </p:cNvSpPr>
          <p:nvPr/>
        </p:nvSpPr>
        <p:spPr bwMode="auto">
          <a:xfrm>
            <a:off x="990600" y="4638675"/>
            <a:ext cx="6858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    0.90</a:t>
            </a:r>
          </a:p>
        </p:txBody>
      </p:sp>
      <p:sp>
        <p:nvSpPr>
          <p:cNvPr id="56360" name="Text Box 40"/>
          <p:cNvSpPr txBox="1">
            <a:spLocks noChangeArrowheads="1"/>
          </p:cNvSpPr>
          <p:nvPr/>
        </p:nvSpPr>
        <p:spPr bwMode="auto">
          <a:xfrm>
            <a:off x="2317750" y="4321175"/>
            <a:ext cx="3048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60</a:t>
            </a:r>
          </a:p>
        </p:txBody>
      </p:sp>
      <p:sp>
        <p:nvSpPr>
          <p:cNvPr id="56361" name="Text Box 41"/>
          <p:cNvSpPr txBox="1">
            <a:spLocks noChangeArrowheads="1"/>
          </p:cNvSpPr>
          <p:nvPr/>
        </p:nvSpPr>
        <p:spPr bwMode="auto">
          <a:xfrm>
            <a:off x="2317750" y="3997325"/>
            <a:ext cx="3048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59</a:t>
            </a:r>
          </a:p>
        </p:txBody>
      </p:sp>
      <p:sp>
        <p:nvSpPr>
          <p:cNvPr id="56362" name="Text Box 42"/>
          <p:cNvSpPr txBox="1">
            <a:spLocks noChangeArrowheads="1"/>
          </p:cNvSpPr>
          <p:nvPr/>
        </p:nvSpPr>
        <p:spPr bwMode="auto">
          <a:xfrm>
            <a:off x="2295525" y="4645025"/>
            <a:ext cx="371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61</a:t>
            </a:r>
          </a:p>
        </p:txBody>
      </p:sp>
      <p:sp>
        <p:nvSpPr>
          <p:cNvPr id="56363" name="Text Box 43"/>
          <p:cNvSpPr txBox="1">
            <a:spLocks noChangeArrowheads="1"/>
          </p:cNvSpPr>
          <p:nvPr/>
        </p:nvSpPr>
        <p:spPr bwMode="auto">
          <a:xfrm>
            <a:off x="3238500" y="4321175"/>
            <a:ext cx="3048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  60</a:t>
            </a:r>
          </a:p>
        </p:txBody>
      </p:sp>
      <p:sp>
        <p:nvSpPr>
          <p:cNvPr id="56364" name="Text Box 44"/>
          <p:cNvSpPr txBox="1">
            <a:spLocks noChangeArrowheads="1"/>
          </p:cNvSpPr>
          <p:nvPr/>
        </p:nvSpPr>
        <p:spPr bwMode="auto">
          <a:xfrm>
            <a:off x="3238500" y="3997325"/>
            <a:ext cx="3048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  62</a:t>
            </a:r>
          </a:p>
        </p:txBody>
      </p:sp>
      <p:sp>
        <p:nvSpPr>
          <p:cNvPr id="56365" name="Text Box 45"/>
          <p:cNvSpPr txBox="1">
            <a:spLocks noChangeArrowheads="1"/>
          </p:cNvSpPr>
          <p:nvPr/>
        </p:nvSpPr>
        <p:spPr bwMode="auto">
          <a:xfrm>
            <a:off x="3238500" y="4645025"/>
            <a:ext cx="371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 58 </a:t>
            </a:r>
          </a:p>
        </p:txBody>
      </p:sp>
      <p:sp>
        <p:nvSpPr>
          <p:cNvPr id="84014" name="Text Box 46"/>
          <p:cNvSpPr txBox="1">
            <a:spLocks noChangeArrowheads="1"/>
          </p:cNvSpPr>
          <p:nvPr/>
        </p:nvSpPr>
        <p:spPr bwMode="auto">
          <a:xfrm>
            <a:off x="2251075" y="3616325"/>
            <a:ext cx="15779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(millions of litres)</a:t>
            </a:r>
          </a:p>
        </p:txBody>
      </p:sp>
      <p:sp>
        <p:nvSpPr>
          <p:cNvPr id="84015" name="Text Box 47"/>
          <p:cNvSpPr txBox="1">
            <a:spLocks noChangeArrowheads="1"/>
          </p:cNvSpPr>
          <p:nvPr/>
        </p:nvSpPr>
        <p:spPr bwMode="auto">
          <a:xfrm>
            <a:off x="1133475" y="2974975"/>
            <a:ext cx="6731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Price</a:t>
            </a:r>
          </a:p>
          <a:p>
            <a:pPr algn="ctr">
              <a:spcBef>
                <a:spcPct val="0"/>
              </a:spcBef>
              <a:buClrTx/>
              <a:buFontTx/>
              <a:buNone/>
            </a:pPr>
            <a:r>
              <a:rPr lang="en-US" altLang="en-US" sz="1400" b="1">
                <a:latin typeface="Arial" panose="020B0604020202020204" pitchFamily="34" charset="0"/>
              </a:rPr>
              <a:t>($ per litre)</a:t>
            </a:r>
          </a:p>
        </p:txBody>
      </p:sp>
      <p:sp>
        <p:nvSpPr>
          <p:cNvPr id="56368" name="Line 48"/>
          <p:cNvSpPr>
            <a:spLocks noChangeShapeType="1"/>
          </p:cNvSpPr>
          <p:nvPr/>
        </p:nvSpPr>
        <p:spPr bwMode="auto">
          <a:xfrm flipV="1">
            <a:off x="6529388" y="2981325"/>
            <a:ext cx="160655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69" name="Rectangle 49"/>
          <p:cNvSpPr>
            <a:spLocks noChangeArrowheads="1"/>
          </p:cNvSpPr>
          <p:nvPr/>
        </p:nvSpPr>
        <p:spPr bwMode="auto">
          <a:xfrm>
            <a:off x="6096000" y="3962400"/>
            <a:ext cx="1143000" cy="6858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200" b="1">
                <a:solidFill>
                  <a:schemeClr val="hlink"/>
                </a:solidFill>
                <a:latin typeface="Antique Olive" pitchFamily="34" charset="0"/>
              </a:rPr>
              <a:t>A price floor</a:t>
            </a:r>
          </a:p>
          <a:p>
            <a:pPr algn="ctr">
              <a:spcBef>
                <a:spcPct val="0"/>
              </a:spcBef>
              <a:buClrTx/>
              <a:buFontTx/>
              <a:buNone/>
            </a:pPr>
            <a:r>
              <a:rPr lang="en-US" altLang="en-US" sz="1200" b="1">
                <a:solidFill>
                  <a:schemeClr val="hlink"/>
                </a:solidFill>
                <a:latin typeface="Antique Olive" pitchFamily="34" charset="0"/>
              </a:rPr>
              <a:t>creates</a:t>
            </a:r>
          </a:p>
          <a:p>
            <a:pPr algn="ctr">
              <a:spcBef>
                <a:spcPct val="0"/>
              </a:spcBef>
              <a:buClrTx/>
              <a:buFontTx/>
              <a:buNone/>
            </a:pPr>
            <a:r>
              <a:rPr lang="en-US" altLang="en-US" sz="1200" b="1">
                <a:solidFill>
                  <a:schemeClr val="hlink"/>
                </a:solidFill>
                <a:latin typeface="Antique Olive" pitchFamily="34" charset="0"/>
              </a:rPr>
              <a:t>a surplus.</a:t>
            </a:r>
          </a:p>
        </p:txBody>
      </p:sp>
      <p:sp>
        <p:nvSpPr>
          <p:cNvPr id="84018" name="Text Box 50"/>
          <p:cNvSpPr txBox="1">
            <a:spLocks noChangeArrowheads="1"/>
          </p:cNvSpPr>
          <p:nvPr/>
        </p:nvSpPr>
        <p:spPr bwMode="auto">
          <a:xfrm>
            <a:off x="7467600" y="5191125"/>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61</a:t>
            </a:r>
          </a:p>
        </p:txBody>
      </p:sp>
      <p:sp>
        <p:nvSpPr>
          <p:cNvPr id="84019" name="Rectangle 51"/>
          <p:cNvSpPr>
            <a:spLocks noChangeArrowheads="1"/>
          </p:cNvSpPr>
          <p:nvPr/>
        </p:nvSpPr>
        <p:spPr bwMode="auto">
          <a:xfrm>
            <a:off x="2962275" y="2914650"/>
            <a:ext cx="93186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Quantity</a:t>
            </a:r>
          </a:p>
          <a:p>
            <a:pPr algn="ctr">
              <a:spcBef>
                <a:spcPct val="0"/>
              </a:spcBef>
              <a:buClrTx/>
              <a:buFontTx/>
              <a:buNone/>
            </a:pPr>
            <a:r>
              <a:rPr lang="en-US" altLang="en-US" sz="1400" b="1">
                <a:latin typeface="Arial" panose="020B0604020202020204" pitchFamily="34" charset="0"/>
              </a:rPr>
              <a:t>Supplied</a:t>
            </a:r>
          </a:p>
          <a:p>
            <a:pPr algn="ctr">
              <a:spcBef>
                <a:spcPct val="0"/>
              </a:spcBef>
              <a:buClrTx/>
              <a:buFontTx/>
              <a:buNone/>
            </a:pPr>
            <a:r>
              <a:rPr lang="en-US" altLang="en-US" sz="1400" b="1">
                <a:latin typeface="Arial" panose="020B0604020202020204" pitchFamily="34" charset="0"/>
              </a:rPr>
              <a:t>(S)</a:t>
            </a:r>
          </a:p>
        </p:txBody>
      </p:sp>
      <p:sp>
        <p:nvSpPr>
          <p:cNvPr id="84020" name="Rectangle 52"/>
          <p:cNvSpPr>
            <a:spLocks noChangeArrowheads="1"/>
          </p:cNvSpPr>
          <p:nvPr/>
        </p:nvSpPr>
        <p:spPr bwMode="auto">
          <a:xfrm>
            <a:off x="1971675" y="2914650"/>
            <a:ext cx="109061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Quantity</a:t>
            </a:r>
          </a:p>
          <a:p>
            <a:pPr algn="ctr">
              <a:spcBef>
                <a:spcPct val="0"/>
              </a:spcBef>
              <a:buClrTx/>
              <a:buFontTx/>
              <a:buNone/>
            </a:pPr>
            <a:r>
              <a:rPr lang="en-US" altLang="en-US" sz="1400" b="1">
                <a:latin typeface="Arial" panose="020B0604020202020204" pitchFamily="34" charset="0"/>
              </a:rPr>
              <a:t>Demanded</a:t>
            </a:r>
          </a:p>
          <a:p>
            <a:pPr algn="ctr">
              <a:spcBef>
                <a:spcPct val="0"/>
              </a:spcBef>
              <a:buClrTx/>
              <a:buFontTx/>
              <a:buNone/>
            </a:pPr>
            <a:r>
              <a:rPr lang="en-US" altLang="en-US" sz="1400" b="1">
                <a:latin typeface="Arial" panose="020B0604020202020204" pitchFamily="34" charset="0"/>
              </a:rPr>
              <a:t>(D)</a:t>
            </a:r>
          </a:p>
        </p:txBody>
      </p:sp>
    </p:spTree>
    <p:extLst>
      <p:ext uri="{BB962C8B-B14F-4D97-AF65-F5344CB8AC3E}">
        <p14:creationId xmlns:p14="http://schemas.microsoft.com/office/powerpoint/2010/main" val="15734198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6361"/>
                                        </p:tgtEl>
                                        <p:attrNameLst>
                                          <p:attrName>style.visibility</p:attrName>
                                        </p:attrNameLst>
                                      </p:cBhvr>
                                      <p:to>
                                        <p:strVal val="visible"/>
                                      </p:to>
                                    </p:set>
                                    <p:animEffect transition="in" filter="wipe(down)">
                                      <p:cBhvr>
                                        <p:cTn id="7" dur="500"/>
                                        <p:tgtEl>
                                          <p:spTgt spid="56361"/>
                                        </p:tgtEl>
                                      </p:cBhvr>
                                    </p:animEffect>
                                  </p:childTnLst>
                                  <p:subTnLst>
                                    <p:animClr clrSpc="rgb" dir="cw">
                                      <p:cBhvr override="childStyle">
                                        <p:cTn dur="1" fill="hold" display="0" masterRel="nextClick" afterEffect="1"/>
                                        <p:tgtEl>
                                          <p:spTgt spid="56361"/>
                                        </p:tgtEl>
                                        <p:attrNameLst>
                                          <p:attrName>ppt_c</p:attrName>
                                        </p:attrNameLst>
                                      </p:cBhvr>
                                      <p:to>
                                        <a:schemeClr val="tx1"/>
                                      </p:to>
                                    </p:animClr>
                                  </p:sub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6360"/>
                                        </p:tgtEl>
                                        <p:attrNameLst>
                                          <p:attrName>style.visibility</p:attrName>
                                        </p:attrNameLst>
                                      </p:cBhvr>
                                      <p:to>
                                        <p:strVal val="visible"/>
                                      </p:to>
                                    </p:set>
                                    <p:animEffect transition="in" filter="wipe(down)">
                                      <p:cBhvr>
                                        <p:cTn id="11" dur="500"/>
                                        <p:tgtEl>
                                          <p:spTgt spid="56360"/>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6362"/>
                                        </p:tgtEl>
                                        <p:attrNameLst>
                                          <p:attrName>style.visibility</p:attrName>
                                        </p:attrNameLst>
                                      </p:cBhvr>
                                      <p:to>
                                        <p:strVal val="visible"/>
                                      </p:to>
                                    </p:set>
                                    <p:animEffect transition="in" filter="wipe(down)">
                                      <p:cBhvr>
                                        <p:cTn id="15" dur="500"/>
                                        <p:tgtEl>
                                          <p:spTgt spid="56362"/>
                                        </p:tgtEl>
                                      </p:cBhvr>
                                    </p:animEffect>
                                  </p:childTnLst>
                                </p:cTn>
                              </p:par>
                            </p:childTnLst>
                          </p:cTn>
                        </p:par>
                        <p:par>
                          <p:cTn id="16" fill="hold" nodeType="after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56350"/>
                                        </p:tgtEl>
                                        <p:attrNameLst>
                                          <p:attrName>style.visibility</p:attrName>
                                        </p:attrNameLst>
                                      </p:cBhvr>
                                      <p:to>
                                        <p:strVal val="visible"/>
                                      </p:to>
                                    </p:set>
                                    <p:animEffect transition="in" filter="blinds(horizontal)">
                                      <p:cBhvr>
                                        <p:cTn id="19" dur="500"/>
                                        <p:tgtEl>
                                          <p:spTgt spid="56350"/>
                                        </p:tgtEl>
                                      </p:cBhvr>
                                    </p:animEffect>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56351"/>
                                        </p:tgtEl>
                                        <p:attrNameLst>
                                          <p:attrName>style.visibility</p:attrName>
                                        </p:attrNameLst>
                                      </p:cBhvr>
                                      <p:to>
                                        <p:strVal val="visible"/>
                                      </p:to>
                                    </p:set>
                                    <p:animEffect transition="in" filter="wipe(down)">
                                      <p:cBhvr>
                                        <p:cTn id="23" dur="500"/>
                                        <p:tgtEl>
                                          <p:spTgt spid="5635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6364"/>
                                        </p:tgtEl>
                                        <p:attrNameLst>
                                          <p:attrName>style.visibility</p:attrName>
                                        </p:attrNameLst>
                                      </p:cBhvr>
                                      <p:to>
                                        <p:strVal val="visible"/>
                                      </p:to>
                                    </p:set>
                                    <p:animEffect transition="in" filter="wipe(down)">
                                      <p:cBhvr>
                                        <p:cTn id="28" dur="500"/>
                                        <p:tgtEl>
                                          <p:spTgt spid="56364"/>
                                        </p:tgtEl>
                                      </p:cBhvr>
                                    </p:animEffect>
                                  </p:childTnLst>
                                  <p:subTnLst>
                                    <p:animClr clrSpc="rgb" dir="cw">
                                      <p:cBhvr override="childStyle">
                                        <p:cTn dur="1" fill="hold" display="0" masterRel="nextClick" afterEffect="1"/>
                                        <p:tgtEl>
                                          <p:spTgt spid="56364"/>
                                        </p:tgtEl>
                                        <p:attrNameLst>
                                          <p:attrName>ppt_c</p:attrName>
                                        </p:attrNameLst>
                                      </p:cBhvr>
                                      <p:to>
                                        <a:schemeClr val="tx1"/>
                                      </p:to>
                                    </p:animClr>
                                  </p:subTnLst>
                                </p:cTn>
                              </p:par>
                            </p:childTnLst>
                          </p:cTn>
                        </p:par>
                        <p:par>
                          <p:cTn id="29" fill="hold" nodeType="afterGroup">
                            <p:stCondLst>
                              <p:cond delay="500"/>
                            </p:stCondLst>
                            <p:childTnLst>
                              <p:par>
                                <p:cTn id="30" presetID="22" presetClass="entr" presetSubtype="4" fill="hold" grpId="0" nodeType="afterEffect">
                                  <p:stCondLst>
                                    <p:cond delay="0"/>
                                  </p:stCondLst>
                                  <p:childTnLst>
                                    <p:set>
                                      <p:cBhvr>
                                        <p:cTn id="31" dur="1" fill="hold">
                                          <p:stCondLst>
                                            <p:cond delay="0"/>
                                          </p:stCondLst>
                                        </p:cTn>
                                        <p:tgtEl>
                                          <p:spTgt spid="56363"/>
                                        </p:tgtEl>
                                        <p:attrNameLst>
                                          <p:attrName>style.visibility</p:attrName>
                                        </p:attrNameLst>
                                      </p:cBhvr>
                                      <p:to>
                                        <p:strVal val="visible"/>
                                      </p:to>
                                    </p:set>
                                    <p:animEffect transition="in" filter="wipe(down)">
                                      <p:cBhvr>
                                        <p:cTn id="32" dur="500"/>
                                        <p:tgtEl>
                                          <p:spTgt spid="56363"/>
                                        </p:tgtEl>
                                      </p:cBhvr>
                                    </p:animEffect>
                                  </p:childTnLst>
                                </p:cTn>
                              </p:par>
                            </p:childTnLst>
                          </p:cTn>
                        </p:par>
                        <p:par>
                          <p:cTn id="33" fill="hold" nodeType="afterGroup">
                            <p:stCondLst>
                              <p:cond delay="1000"/>
                            </p:stCondLst>
                            <p:childTnLst>
                              <p:par>
                                <p:cTn id="34" presetID="22" presetClass="entr" presetSubtype="4" fill="hold" grpId="0" nodeType="afterEffect">
                                  <p:stCondLst>
                                    <p:cond delay="0"/>
                                  </p:stCondLst>
                                  <p:childTnLst>
                                    <p:set>
                                      <p:cBhvr>
                                        <p:cTn id="35" dur="1" fill="hold">
                                          <p:stCondLst>
                                            <p:cond delay="0"/>
                                          </p:stCondLst>
                                        </p:cTn>
                                        <p:tgtEl>
                                          <p:spTgt spid="56365"/>
                                        </p:tgtEl>
                                        <p:attrNameLst>
                                          <p:attrName>style.visibility</p:attrName>
                                        </p:attrNameLst>
                                      </p:cBhvr>
                                      <p:to>
                                        <p:strVal val="visible"/>
                                      </p:to>
                                    </p:set>
                                    <p:animEffect transition="in" filter="wipe(down)">
                                      <p:cBhvr>
                                        <p:cTn id="36" dur="500"/>
                                        <p:tgtEl>
                                          <p:spTgt spid="56365"/>
                                        </p:tgtEl>
                                      </p:cBhvr>
                                    </p:animEffect>
                                  </p:childTnLst>
                                </p:cTn>
                              </p:par>
                            </p:childTnLst>
                          </p:cTn>
                        </p:par>
                        <p:par>
                          <p:cTn id="37" fill="hold" nodeType="afterGroup">
                            <p:stCondLst>
                              <p:cond delay="1500"/>
                            </p:stCondLst>
                            <p:childTnLst>
                              <p:par>
                                <p:cTn id="38" presetID="3" presetClass="entr" presetSubtype="10" fill="hold" grpId="0" nodeType="afterEffect">
                                  <p:stCondLst>
                                    <p:cond delay="0"/>
                                  </p:stCondLst>
                                  <p:childTnLst>
                                    <p:set>
                                      <p:cBhvr>
                                        <p:cTn id="39" dur="1" fill="hold">
                                          <p:stCondLst>
                                            <p:cond delay="0"/>
                                          </p:stCondLst>
                                        </p:cTn>
                                        <p:tgtEl>
                                          <p:spTgt spid="56348"/>
                                        </p:tgtEl>
                                        <p:attrNameLst>
                                          <p:attrName>style.visibility</p:attrName>
                                        </p:attrNameLst>
                                      </p:cBhvr>
                                      <p:to>
                                        <p:strVal val="visible"/>
                                      </p:to>
                                    </p:set>
                                    <p:animEffect transition="in" filter="blinds(horizontal)">
                                      <p:cBhvr>
                                        <p:cTn id="40" dur="500"/>
                                        <p:tgtEl>
                                          <p:spTgt spid="56348"/>
                                        </p:tgtEl>
                                      </p:cBhvr>
                                    </p:animEffect>
                                  </p:childTnLst>
                                </p:cTn>
                              </p:par>
                            </p:childTnLst>
                          </p:cTn>
                        </p:par>
                        <p:par>
                          <p:cTn id="41" fill="hold" nodeType="afterGroup">
                            <p:stCondLst>
                              <p:cond delay="2000"/>
                            </p:stCondLst>
                            <p:childTnLst>
                              <p:par>
                                <p:cTn id="42" presetID="22" presetClass="entr" presetSubtype="4" fill="hold" grpId="0" nodeType="afterEffect">
                                  <p:stCondLst>
                                    <p:cond delay="0"/>
                                  </p:stCondLst>
                                  <p:childTnLst>
                                    <p:set>
                                      <p:cBhvr>
                                        <p:cTn id="43" dur="1" fill="hold">
                                          <p:stCondLst>
                                            <p:cond delay="0"/>
                                          </p:stCondLst>
                                        </p:cTn>
                                        <p:tgtEl>
                                          <p:spTgt spid="56349"/>
                                        </p:tgtEl>
                                        <p:attrNameLst>
                                          <p:attrName>style.visibility</p:attrName>
                                        </p:attrNameLst>
                                      </p:cBhvr>
                                      <p:to>
                                        <p:strVal val="visible"/>
                                      </p:to>
                                    </p:set>
                                    <p:animEffect transition="in" filter="wipe(down)">
                                      <p:cBhvr>
                                        <p:cTn id="44" dur="500"/>
                                        <p:tgtEl>
                                          <p:spTgt spid="5634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1" presetClass="emph" presetSubtype="0" fill="hold" grpId="0" nodeType="clickEffect">
                                  <p:stCondLst>
                                    <p:cond delay="0"/>
                                  </p:stCondLst>
                                  <p:childTnLst>
                                    <p:animClr clrSpc="hsl" dir="cw">
                                      <p:cBhvr override="childStyle">
                                        <p:cTn id="48" dur="500" fill="hold"/>
                                        <p:tgtEl>
                                          <p:spTgt spid="56357"/>
                                        </p:tgtEl>
                                        <p:attrNameLst>
                                          <p:attrName>style.color</p:attrName>
                                        </p:attrNameLst>
                                      </p:cBhvr>
                                      <p:by>
                                        <p:hsl h="7200000" s="0" l="0"/>
                                      </p:by>
                                    </p:animClr>
                                    <p:animClr clrSpc="hsl" dir="cw">
                                      <p:cBhvr>
                                        <p:cTn id="49" dur="500" fill="hold"/>
                                        <p:tgtEl>
                                          <p:spTgt spid="56357"/>
                                        </p:tgtEl>
                                        <p:attrNameLst>
                                          <p:attrName>fillcolor</p:attrName>
                                        </p:attrNameLst>
                                      </p:cBhvr>
                                      <p:by>
                                        <p:hsl h="7200000" s="0" l="0"/>
                                      </p:by>
                                    </p:animClr>
                                    <p:animClr clrSpc="hsl" dir="cw">
                                      <p:cBhvr>
                                        <p:cTn id="50" dur="500" fill="hold"/>
                                        <p:tgtEl>
                                          <p:spTgt spid="56357"/>
                                        </p:tgtEl>
                                        <p:attrNameLst>
                                          <p:attrName>stroke.color</p:attrName>
                                        </p:attrNameLst>
                                      </p:cBhvr>
                                      <p:by>
                                        <p:hsl h="7200000" s="0" l="0"/>
                                      </p:by>
                                    </p:animClr>
                                    <p:set>
                                      <p:cBhvr>
                                        <p:cTn id="51" dur="500" fill="hold"/>
                                        <p:tgtEl>
                                          <p:spTgt spid="56357"/>
                                        </p:tgtEl>
                                        <p:attrNameLst>
                                          <p:attrName>fill.type</p:attrName>
                                        </p:attrNameLst>
                                      </p:cBhvr>
                                      <p:to>
                                        <p:strVal val="solid"/>
                                      </p:to>
                                    </p:set>
                                  </p:childTnLst>
                                  <p:subTnLst>
                                    <p:animClr clrSpc="rgb" dir="cw">
                                      <p:cBhvr override="childStyle">
                                        <p:cTn dur="1" fill="hold" display="0" masterRel="nextClick" afterEffect="1"/>
                                        <p:tgtEl>
                                          <p:spTgt spid="56357"/>
                                        </p:tgtEl>
                                        <p:attrNameLst>
                                          <p:attrName>ppt_c</p:attrName>
                                        </p:attrNameLst>
                                      </p:cBhvr>
                                      <p:to>
                                        <a:srgbClr val="FF3300"/>
                                      </p:to>
                                    </p:animClr>
                                  </p:subTnLst>
                                </p:cTn>
                              </p:par>
                              <p:par>
                                <p:cTn id="52" presetID="21" presetClass="emph" presetSubtype="0" fill="hold" grpId="0" nodeType="withEffect">
                                  <p:stCondLst>
                                    <p:cond delay="0"/>
                                  </p:stCondLst>
                                  <p:childTnLst>
                                    <p:animClr clrSpc="hsl" dir="cw">
                                      <p:cBhvr override="childStyle">
                                        <p:cTn id="53" dur="500" fill="hold"/>
                                        <p:tgtEl>
                                          <p:spTgt spid="56345"/>
                                        </p:tgtEl>
                                        <p:attrNameLst>
                                          <p:attrName>style.color</p:attrName>
                                        </p:attrNameLst>
                                      </p:cBhvr>
                                      <p:by>
                                        <p:hsl h="7200000" s="0" l="0"/>
                                      </p:by>
                                    </p:animClr>
                                    <p:animClr clrSpc="hsl" dir="cw">
                                      <p:cBhvr>
                                        <p:cTn id="54" dur="500" fill="hold"/>
                                        <p:tgtEl>
                                          <p:spTgt spid="56345"/>
                                        </p:tgtEl>
                                        <p:attrNameLst>
                                          <p:attrName>fillcolor</p:attrName>
                                        </p:attrNameLst>
                                      </p:cBhvr>
                                      <p:by>
                                        <p:hsl h="7200000" s="0" l="0"/>
                                      </p:by>
                                    </p:animClr>
                                    <p:animClr clrSpc="hsl" dir="cw">
                                      <p:cBhvr>
                                        <p:cTn id="55" dur="500" fill="hold"/>
                                        <p:tgtEl>
                                          <p:spTgt spid="56345"/>
                                        </p:tgtEl>
                                        <p:attrNameLst>
                                          <p:attrName>stroke.color</p:attrName>
                                        </p:attrNameLst>
                                      </p:cBhvr>
                                      <p:by>
                                        <p:hsl h="7200000" s="0" l="0"/>
                                      </p:by>
                                    </p:animClr>
                                    <p:set>
                                      <p:cBhvr>
                                        <p:cTn id="56" dur="500" fill="hold"/>
                                        <p:tgtEl>
                                          <p:spTgt spid="56345"/>
                                        </p:tgtEl>
                                        <p:attrNameLst>
                                          <p:attrName>fill.type</p:attrName>
                                        </p:attrNameLst>
                                      </p:cBhvr>
                                      <p:to>
                                        <p:strVal val="solid"/>
                                      </p:to>
                                    </p:set>
                                  </p:childTnLst>
                                  <p:subTnLst>
                                    <p:animClr clrSpc="rgb" dir="cw">
                                      <p:cBhvr override="childStyle">
                                        <p:cTn dur="1" fill="hold" display="0" masterRel="nextClick" afterEffect="1"/>
                                        <p:tgtEl>
                                          <p:spTgt spid="56345"/>
                                        </p:tgtEl>
                                        <p:attrNameLst>
                                          <p:attrName>ppt_c</p:attrName>
                                        </p:attrNameLst>
                                      </p:cBhvr>
                                      <p:to>
                                        <a:srgbClr val="FF3300"/>
                                      </p:to>
                                    </p:animClr>
                                  </p:subTnLst>
                                </p:cTn>
                              </p:par>
                            </p:childTnLst>
                          </p:cTn>
                        </p:par>
                        <p:par>
                          <p:cTn id="57" fill="hold" nodeType="afterGroup">
                            <p:stCondLst>
                              <p:cond delay="500"/>
                            </p:stCondLst>
                            <p:childTnLst>
                              <p:par>
                                <p:cTn id="58" presetID="21" presetClass="emph" presetSubtype="0" fill="hold" grpId="1" nodeType="afterEffect">
                                  <p:stCondLst>
                                    <p:cond delay="0"/>
                                  </p:stCondLst>
                                  <p:childTnLst>
                                    <p:animClr clrSpc="hsl" dir="cw">
                                      <p:cBhvr override="childStyle">
                                        <p:cTn id="59" dur="500" fill="hold"/>
                                        <p:tgtEl>
                                          <p:spTgt spid="56361"/>
                                        </p:tgtEl>
                                        <p:attrNameLst>
                                          <p:attrName>style.color</p:attrName>
                                        </p:attrNameLst>
                                      </p:cBhvr>
                                      <p:by>
                                        <p:hsl h="7200000" s="0" l="0"/>
                                      </p:by>
                                    </p:animClr>
                                    <p:animClr clrSpc="hsl" dir="cw">
                                      <p:cBhvr>
                                        <p:cTn id="60" dur="500" fill="hold"/>
                                        <p:tgtEl>
                                          <p:spTgt spid="56361"/>
                                        </p:tgtEl>
                                        <p:attrNameLst>
                                          <p:attrName>fillcolor</p:attrName>
                                        </p:attrNameLst>
                                      </p:cBhvr>
                                      <p:by>
                                        <p:hsl h="7200000" s="0" l="0"/>
                                      </p:by>
                                    </p:animClr>
                                    <p:animClr clrSpc="hsl" dir="cw">
                                      <p:cBhvr>
                                        <p:cTn id="61" dur="500" fill="hold"/>
                                        <p:tgtEl>
                                          <p:spTgt spid="56361"/>
                                        </p:tgtEl>
                                        <p:attrNameLst>
                                          <p:attrName>stroke.color</p:attrName>
                                        </p:attrNameLst>
                                      </p:cBhvr>
                                      <p:by>
                                        <p:hsl h="7200000" s="0" l="0"/>
                                      </p:by>
                                    </p:animClr>
                                    <p:set>
                                      <p:cBhvr>
                                        <p:cTn id="62" dur="500" fill="hold"/>
                                        <p:tgtEl>
                                          <p:spTgt spid="56361"/>
                                        </p:tgtEl>
                                        <p:attrNameLst>
                                          <p:attrName>fill.type</p:attrName>
                                        </p:attrNameLst>
                                      </p:cBhvr>
                                      <p:to>
                                        <p:strVal val="solid"/>
                                      </p:to>
                                    </p:set>
                                  </p:childTnLst>
                                  <p:subTnLst>
                                    <p:animClr clrSpc="rgb" dir="cw">
                                      <p:cBhvr override="childStyle">
                                        <p:cTn dur="1" fill="hold" display="0" masterRel="nextClick" afterEffect="1"/>
                                        <p:tgtEl>
                                          <p:spTgt spid="56361"/>
                                        </p:tgtEl>
                                        <p:attrNameLst>
                                          <p:attrName>ppt_c</p:attrName>
                                        </p:attrNameLst>
                                      </p:cBhvr>
                                      <p:to>
                                        <a:srgbClr val="FF3300"/>
                                      </p:to>
                                    </p:animClr>
                                  </p:subTnLst>
                                </p:cTn>
                              </p:par>
                              <p:par>
                                <p:cTn id="63" presetID="21" presetClass="emph" presetSubtype="0" fill="hold" grpId="0" nodeType="withEffect">
                                  <p:stCondLst>
                                    <p:cond delay="0"/>
                                  </p:stCondLst>
                                  <p:childTnLst>
                                    <p:animClr clrSpc="hsl" dir="cw">
                                      <p:cBhvr override="childStyle">
                                        <p:cTn id="64" dur="500" fill="hold"/>
                                        <p:tgtEl>
                                          <p:spTgt spid="56332"/>
                                        </p:tgtEl>
                                        <p:attrNameLst>
                                          <p:attrName>style.color</p:attrName>
                                        </p:attrNameLst>
                                      </p:cBhvr>
                                      <p:by>
                                        <p:hsl h="7200000" s="0" l="0"/>
                                      </p:by>
                                    </p:animClr>
                                    <p:animClr clrSpc="hsl" dir="cw">
                                      <p:cBhvr>
                                        <p:cTn id="65" dur="500" fill="hold"/>
                                        <p:tgtEl>
                                          <p:spTgt spid="56332"/>
                                        </p:tgtEl>
                                        <p:attrNameLst>
                                          <p:attrName>fillcolor</p:attrName>
                                        </p:attrNameLst>
                                      </p:cBhvr>
                                      <p:by>
                                        <p:hsl h="7200000" s="0" l="0"/>
                                      </p:by>
                                    </p:animClr>
                                    <p:animClr clrSpc="hsl" dir="cw">
                                      <p:cBhvr>
                                        <p:cTn id="66" dur="500" fill="hold"/>
                                        <p:tgtEl>
                                          <p:spTgt spid="56332"/>
                                        </p:tgtEl>
                                        <p:attrNameLst>
                                          <p:attrName>stroke.color</p:attrName>
                                        </p:attrNameLst>
                                      </p:cBhvr>
                                      <p:by>
                                        <p:hsl h="7200000" s="0" l="0"/>
                                      </p:by>
                                    </p:animClr>
                                    <p:set>
                                      <p:cBhvr>
                                        <p:cTn id="67" dur="500" fill="hold"/>
                                        <p:tgtEl>
                                          <p:spTgt spid="56332"/>
                                        </p:tgtEl>
                                        <p:attrNameLst>
                                          <p:attrName>fill.type</p:attrName>
                                        </p:attrNameLst>
                                      </p:cBhvr>
                                      <p:to>
                                        <p:strVal val="solid"/>
                                      </p:to>
                                    </p:set>
                                  </p:childTnLst>
                                  <p:subTnLst>
                                    <p:animClr clrSpc="rgb" dir="cw">
                                      <p:cBhvr override="childStyle">
                                        <p:cTn dur="1" fill="hold" display="0" masterRel="nextClick" afterEffect="1"/>
                                        <p:tgtEl>
                                          <p:spTgt spid="56332"/>
                                        </p:tgtEl>
                                        <p:attrNameLst>
                                          <p:attrName>ppt_c</p:attrName>
                                        </p:attrNameLst>
                                      </p:cBhvr>
                                      <p:to>
                                        <a:srgbClr val="FF3300"/>
                                      </p:to>
                                    </p:animClr>
                                  </p:subTnLst>
                                </p:cTn>
                              </p:par>
                            </p:childTnLst>
                          </p:cTn>
                        </p:par>
                        <p:par>
                          <p:cTn id="68" fill="hold" nodeType="afterGroup">
                            <p:stCondLst>
                              <p:cond delay="1000"/>
                            </p:stCondLst>
                            <p:childTnLst>
                              <p:par>
                                <p:cTn id="69" presetID="3" presetClass="entr" presetSubtype="10" fill="hold" grpId="0" nodeType="afterEffect">
                                  <p:stCondLst>
                                    <p:cond delay="0"/>
                                  </p:stCondLst>
                                  <p:childTnLst>
                                    <p:set>
                                      <p:cBhvr>
                                        <p:cTn id="70" dur="1" fill="hold">
                                          <p:stCondLst>
                                            <p:cond delay="0"/>
                                          </p:stCondLst>
                                        </p:cTn>
                                        <p:tgtEl>
                                          <p:spTgt spid="56353"/>
                                        </p:tgtEl>
                                        <p:attrNameLst>
                                          <p:attrName>style.visibility</p:attrName>
                                        </p:attrNameLst>
                                      </p:cBhvr>
                                      <p:to>
                                        <p:strVal val="visible"/>
                                      </p:to>
                                    </p:set>
                                    <p:animEffect transition="in" filter="blinds(horizontal)">
                                      <p:cBhvr>
                                        <p:cTn id="71" dur="500"/>
                                        <p:tgtEl>
                                          <p:spTgt spid="56353"/>
                                        </p:tgtEl>
                                      </p:cBhvr>
                                    </p:animEffect>
                                  </p:childTnLst>
                                </p:cTn>
                              </p:par>
                              <p:par>
                                <p:cTn id="72" presetID="21" presetClass="emph" presetSubtype="0" fill="hold" grpId="1" nodeType="withEffect">
                                  <p:stCondLst>
                                    <p:cond delay="0"/>
                                  </p:stCondLst>
                                  <p:childTnLst>
                                    <p:animClr clrSpc="hsl" dir="cw">
                                      <p:cBhvr override="childStyle">
                                        <p:cTn id="73" dur="500" fill="hold"/>
                                        <p:tgtEl>
                                          <p:spTgt spid="56364"/>
                                        </p:tgtEl>
                                        <p:attrNameLst>
                                          <p:attrName>style.color</p:attrName>
                                        </p:attrNameLst>
                                      </p:cBhvr>
                                      <p:by>
                                        <p:hsl h="7200000" s="0" l="0"/>
                                      </p:by>
                                    </p:animClr>
                                    <p:animClr clrSpc="hsl" dir="cw">
                                      <p:cBhvr>
                                        <p:cTn id="74" dur="500" fill="hold"/>
                                        <p:tgtEl>
                                          <p:spTgt spid="56364"/>
                                        </p:tgtEl>
                                        <p:attrNameLst>
                                          <p:attrName>fillcolor</p:attrName>
                                        </p:attrNameLst>
                                      </p:cBhvr>
                                      <p:by>
                                        <p:hsl h="7200000" s="0" l="0"/>
                                      </p:by>
                                    </p:animClr>
                                    <p:animClr clrSpc="hsl" dir="cw">
                                      <p:cBhvr>
                                        <p:cTn id="75" dur="500" fill="hold"/>
                                        <p:tgtEl>
                                          <p:spTgt spid="56364"/>
                                        </p:tgtEl>
                                        <p:attrNameLst>
                                          <p:attrName>stroke.color</p:attrName>
                                        </p:attrNameLst>
                                      </p:cBhvr>
                                      <p:by>
                                        <p:hsl h="7200000" s="0" l="0"/>
                                      </p:by>
                                    </p:animClr>
                                    <p:set>
                                      <p:cBhvr>
                                        <p:cTn id="76" dur="500" fill="hold"/>
                                        <p:tgtEl>
                                          <p:spTgt spid="56364"/>
                                        </p:tgtEl>
                                        <p:attrNameLst>
                                          <p:attrName>fill.type</p:attrName>
                                        </p:attrNameLst>
                                      </p:cBhvr>
                                      <p:to>
                                        <p:strVal val="solid"/>
                                      </p:to>
                                    </p:set>
                                  </p:childTnLst>
                                  <p:subTnLst>
                                    <p:animClr clrSpc="rgb" dir="cw">
                                      <p:cBhvr override="childStyle">
                                        <p:cTn dur="1" fill="hold" display="0" masterRel="nextClick" afterEffect="1"/>
                                        <p:tgtEl>
                                          <p:spTgt spid="56364"/>
                                        </p:tgtEl>
                                        <p:attrNameLst>
                                          <p:attrName>ppt_c</p:attrName>
                                        </p:attrNameLst>
                                      </p:cBhvr>
                                      <p:to>
                                        <a:srgbClr val="FF3300"/>
                                      </p:to>
                                    </p:animClr>
                                  </p:subTnLst>
                                </p:cTn>
                              </p:par>
                              <p:par>
                                <p:cTn id="77" presetID="21" presetClass="emph" presetSubtype="0" fill="hold" grpId="0" nodeType="withEffect">
                                  <p:stCondLst>
                                    <p:cond delay="0"/>
                                  </p:stCondLst>
                                  <p:childTnLst>
                                    <p:animClr clrSpc="hsl" dir="cw">
                                      <p:cBhvr override="childStyle">
                                        <p:cTn id="78" dur="500" fill="hold"/>
                                        <p:tgtEl>
                                          <p:spTgt spid="56352"/>
                                        </p:tgtEl>
                                        <p:attrNameLst>
                                          <p:attrName>style.color</p:attrName>
                                        </p:attrNameLst>
                                      </p:cBhvr>
                                      <p:by>
                                        <p:hsl h="7200000" s="0" l="0"/>
                                      </p:by>
                                    </p:animClr>
                                    <p:animClr clrSpc="hsl" dir="cw">
                                      <p:cBhvr>
                                        <p:cTn id="79" dur="500" fill="hold"/>
                                        <p:tgtEl>
                                          <p:spTgt spid="56352"/>
                                        </p:tgtEl>
                                        <p:attrNameLst>
                                          <p:attrName>fillcolor</p:attrName>
                                        </p:attrNameLst>
                                      </p:cBhvr>
                                      <p:by>
                                        <p:hsl h="7200000" s="0" l="0"/>
                                      </p:by>
                                    </p:animClr>
                                    <p:animClr clrSpc="hsl" dir="cw">
                                      <p:cBhvr>
                                        <p:cTn id="80" dur="500" fill="hold"/>
                                        <p:tgtEl>
                                          <p:spTgt spid="56352"/>
                                        </p:tgtEl>
                                        <p:attrNameLst>
                                          <p:attrName>stroke.color</p:attrName>
                                        </p:attrNameLst>
                                      </p:cBhvr>
                                      <p:by>
                                        <p:hsl h="7200000" s="0" l="0"/>
                                      </p:by>
                                    </p:animClr>
                                    <p:set>
                                      <p:cBhvr>
                                        <p:cTn id="81" dur="500" fill="hold"/>
                                        <p:tgtEl>
                                          <p:spTgt spid="56352"/>
                                        </p:tgtEl>
                                        <p:attrNameLst>
                                          <p:attrName>fill.type</p:attrName>
                                        </p:attrNameLst>
                                      </p:cBhvr>
                                      <p:to>
                                        <p:strVal val="solid"/>
                                      </p:to>
                                    </p:set>
                                  </p:childTnLst>
                                  <p:subTnLst>
                                    <p:animClr clrSpc="rgb" dir="cw">
                                      <p:cBhvr override="childStyle">
                                        <p:cTn dur="1" fill="hold" display="0" masterRel="nextClick" afterEffect="1"/>
                                        <p:tgtEl>
                                          <p:spTgt spid="56352"/>
                                        </p:tgtEl>
                                        <p:attrNameLst>
                                          <p:attrName>ppt_c</p:attrName>
                                        </p:attrNameLst>
                                      </p:cBhvr>
                                      <p:to>
                                        <a:srgbClr val="FF3300"/>
                                      </p:to>
                                    </p:animClr>
                                  </p:subTnLst>
                                </p:cTn>
                              </p:par>
                            </p:childTnLst>
                          </p:cTn>
                        </p:par>
                        <p:par>
                          <p:cTn id="82" fill="hold" nodeType="afterGroup">
                            <p:stCondLst>
                              <p:cond delay="1500"/>
                            </p:stCondLst>
                            <p:childTnLst>
                              <p:par>
                                <p:cTn id="83" presetID="3" presetClass="entr" presetSubtype="10" fill="hold" grpId="0" nodeType="afterEffect">
                                  <p:stCondLst>
                                    <p:cond delay="0"/>
                                  </p:stCondLst>
                                  <p:childTnLst>
                                    <p:set>
                                      <p:cBhvr>
                                        <p:cTn id="84" dur="1" fill="hold">
                                          <p:stCondLst>
                                            <p:cond delay="0"/>
                                          </p:stCondLst>
                                        </p:cTn>
                                        <p:tgtEl>
                                          <p:spTgt spid="56354"/>
                                        </p:tgtEl>
                                        <p:attrNameLst>
                                          <p:attrName>style.visibility</p:attrName>
                                        </p:attrNameLst>
                                      </p:cBhvr>
                                      <p:to>
                                        <p:strVal val="visible"/>
                                      </p:to>
                                    </p:set>
                                    <p:animEffect transition="in" filter="blinds(horizontal)">
                                      <p:cBhvr>
                                        <p:cTn id="85" dur="500"/>
                                        <p:tgtEl>
                                          <p:spTgt spid="56354"/>
                                        </p:tgtEl>
                                      </p:cBhvr>
                                    </p:animEffect>
                                  </p:childTnLst>
                                </p:cTn>
                              </p:par>
                            </p:childTnLst>
                          </p:cTn>
                        </p:par>
                        <p:par>
                          <p:cTn id="86" fill="hold" nodeType="afterGroup">
                            <p:stCondLst>
                              <p:cond delay="2000"/>
                            </p:stCondLst>
                            <p:childTnLst>
                              <p:par>
                                <p:cTn id="87" presetID="3" presetClass="entr" presetSubtype="10" fill="hold" grpId="0" nodeType="afterEffect">
                                  <p:stCondLst>
                                    <p:cond delay="0"/>
                                  </p:stCondLst>
                                  <p:childTnLst>
                                    <p:set>
                                      <p:cBhvr>
                                        <p:cTn id="88" dur="1" fill="hold">
                                          <p:stCondLst>
                                            <p:cond delay="0"/>
                                          </p:stCondLst>
                                        </p:cTn>
                                        <p:tgtEl>
                                          <p:spTgt spid="56368"/>
                                        </p:tgtEl>
                                        <p:attrNameLst>
                                          <p:attrName>style.visibility</p:attrName>
                                        </p:attrNameLst>
                                      </p:cBhvr>
                                      <p:to>
                                        <p:strVal val="visible"/>
                                      </p:to>
                                    </p:set>
                                    <p:animEffect transition="in" filter="blinds(horizontal)">
                                      <p:cBhvr>
                                        <p:cTn id="89" dur="500"/>
                                        <p:tgtEl>
                                          <p:spTgt spid="56368"/>
                                        </p:tgtEl>
                                      </p:cBhvr>
                                    </p:animEffect>
                                  </p:childTnLst>
                                </p:cTn>
                              </p:par>
                            </p:childTnLst>
                          </p:cTn>
                        </p:par>
                        <p:par>
                          <p:cTn id="90" fill="hold" nodeType="afterGroup">
                            <p:stCondLst>
                              <p:cond delay="2500"/>
                            </p:stCondLst>
                            <p:childTnLst>
                              <p:par>
                                <p:cTn id="91" presetID="3" presetClass="entr" presetSubtype="10" fill="hold" grpId="0" nodeType="afterEffect">
                                  <p:stCondLst>
                                    <p:cond delay="0"/>
                                  </p:stCondLst>
                                  <p:childTnLst>
                                    <p:set>
                                      <p:cBhvr>
                                        <p:cTn id="92" dur="1" fill="hold">
                                          <p:stCondLst>
                                            <p:cond delay="0"/>
                                          </p:stCondLst>
                                        </p:cTn>
                                        <p:tgtEl>
                                          <p:spTgt spid="56355"/>
                                        </p:tgtEl>
                                        <p:attrNameLst>
                                          <p:attrName>style.visibility</p:attrName>
                                        </p:attrNameLst>
                                      </p:cBhvr>
                                      <p:to>
                                        <p:strVal val="visible"/>
                                      </p:to>
                                    </p:set>
                                    <p:animEffect transition="in" filter="blinds(horizontal)">
                                      <p:cBhvr>
                                        <p:cTn id="93" dur="500"/>
                                        <p:tgtEl>
                                          <p:spTgt spid="56355"/>
                                        </p:tgtEl>
                                      </p:cBhvr>
                                    </p:animEffect>
                                  </p:childTnLst>
                                </p:cTn>
                              </p:par>
                            </p:childTnLst>
                          </p:cTn>
                        </p:par>
                        <p:par>
                          <p:cTn id="94" fill="hold" nodeType="afterGroup">
                            <p:stCondLst>
                              <p:cond delay="3000"/>
                            </p:stCondLst>
                            <p:childTnLst>
                              <p:par>
                                <p:cTn id="95" presetID="3" presetClass="entr" presetSubtype="10" fill="hold" grpId="0" nodeType="afterEffect">
                                  <p:stCondLst>
                                    <p:cond delay="0"/>
                                  </p:stCondLst>
                                  <p:childTnLst>
                                    <p:set>
                                      <p:cBhvr>
                                        <p:cTn id="96" dur="1" fill="hold">
                                          <p:stCondLst>
                                            <p:cond delay="0"/>
                                          </p:stCondLst>
                                        </p:cTn>
                                        <p:tgtEl>
                                          <p:spTgt spid="56369"/>
                                        </p:tgtEl>
                                        <p:attrNameLst>
                                          <p:attrName>style.visibility</p:attrName>
                                        </p:attrNameLst>
                                      </p:cBhvr>
                                      <p:to>
                                        <p:strVal val="visible"/>
                                      </p:to>
                                    </p:set>
                                    <p:animEffect transition="in" filter="blinds(horizontal)">
                                      <p:cBhvr>
                                        <p:cTn id="97" dur="500"/>
                                        <p:tgtEl>
                                          <p:spTgt spid="56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2" grpId="0"/>
      <p:bldP spid="56345" grpId="0"/>
      <p:bldP spid="56348" grpId="0" animBg="1"/>
      <p:bldP spid="56349" grpId="0"/>
      <p:bldP spid="56350" grpId="0" animBg="1"/>
      <p:bldP spid="56351" grpId="0"/>
      <p:bldP spid="56352" grpId="0"/>
      <p:bldP spid="56353" grpId="0" animBg="1"/>
      <p:bldP spid="56354" grpId="0" animBg="1"/>
      <p:bldP spid="56355" grpId="0" animBg="1"/>
      <p:bldP spid="56357" grpId="0"/>
      <p:bldP spid="56360" grpId="0"/>
      <p:bldP spid="56361" grpId="0"/>
      <p:bldP spid="56361" grpId="1"/>
      <p:bldP spid="56362" grpId="0"/>
      <p:bldP spid="56363" grpId="0"/>
      <p:bldP spid="56364" grpId="0"/>
      <p:bldP spid="56364" grpId="1"/>
      <p:bldP spid="56365" grpId="0"/>
      <p:bldP spid="56368" grpId="0" animBg="1"/>
      <p:bldP spid="56369"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fontAlgn="auto" hangingPunct="1">
              <a:spcAft>
                <a:spcPts val="0"/>
              </a:spcAft>
              <a:defRPr/>
            </a:pPr>
            <a:r>
              <a:rPr lang="en-US" altLang="en-US"/>
              <a:t>Rent Controls</a:t>
            </a:r>
          </a:p>
        </p:txBody>
      </p:sp>
      <p:sp>
        <p:nvSpPr>
          <p:cNvPr id="57347" name="Rectangle 3"/>
          <p:cNvSpPr>
            <a:spLocks noGrp="1" noChangeArrowheads="1"/>
          </p:cNvSpPr>
          <p:nvPr>
            <p:ph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SzPct val="60000"/>
            </a:pPr>
            <a:r>
              <a:rPr lang="en-US" altLang="en-US" sz="2800"/>
              <a:t>Rent controls are an example of a price ceiling</a:t>
            </a:r>
          </a:p>
          <a:p>
            <a:pPr lvl="1" eaLnBrk="1" hangingPunct="1"/>
            <a:r>
              <a:rPr lang="en-US" altLang="en-US" sz="2800"/>
              <a:t>They keep down prices of controlled rental accommodation</a:t>
            </a:r>
          </a:p>
          <a:p>
            <a:pPr lvl="1" eaLnBrk="1" hangingPunct="1"/>
            <a:r>
              <a:rPr lang="en-US" altLang="en-US" sz="2800"/>
              <a:t>Some (especially middle-class) tenants win from these controls</a:t>
            </a:r>
          </a:p>
          <a:p>
            <a:pPr lvl="1" eaLnBrk="1" hangingPunct="1"/>
            <a:r>
              <a:rPr lang="en-US" altLang="en-US" sz="2800"/>
              <a:t>Other (especially poorer) tenants lose from these controls</a:t>
            </a:r>
          </a:p>
        </p:txBody>
      </p:sp>
      <p:sp>
        <p:nvSpPr>
          <p:cNvPr id="8602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200">
                <a:solidFill>
                  <a:schemeClr val="bg2"/>
                </a:solidFill>
                <a:latin typeface="Arial" panose="020B0604020202020204" pitchFamily="34" charset="0"/>
              </a:rPr>
              <a:t>Copyright © 2008 by McGraw-Hill Ryerson Limited. All rights reserved.</a:t>
            </a:r>
          </a:p>
        </p:txBody>
      </p:sp>
    </p:spTree>
    <p:extLst>
      <p:ext uri="{BB962C8B-B14F-4D97-AF65-F5344CB8AC3E}">
        <p14:creationId xmlns:p14="http://schemas.microsoft.com/office/powerpoint/2010/main" val="336342749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blinds(horizontal)">
                                      <p:cBhvr>
                                        <p:cTn id="7" dur="500"/>
                                        <p:tgtEl>
                                          <p:spTgt spid="57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blinds(horizontal)">
                                      <p:cBhvr>
                                        <p:cTn id="12" dur="500"/>
                                        <p:tgtEl>
                                          <p:spTgt spid="573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blinds(horizontal)">
                                      <p:cBhvr>
                                        <p:cTn id="17" dur="500"/>
                                        <p:tgtEl>
                                          <p:spTgt spid="573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blinds(horizontal)">
                                      <p:cBhvr>
                                        <p:cTn id="22"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pPr eaLnBrk="1" fontAlgn="auto" hangingPunct="1">
              <a:spcAft>
                <a:spcPts val="0"/>
              </a:spcAft>
              <a:defRPr/>
            </a:pPr>
            <a:r>
              <a:rPr lang="en-US" altLang="en-US"/>
              <a:t>Effects of Rent Controls</a:t>
            </a:r>
            <a:br>
              <a:rPr lang="en-US" altLang="en-US"/>
            </a:br>
            <a:r>
              <a:rPr lang="en-US" altLang="en-US" sz="2000"/>
              <a:t>Figure 3.15, page 71</a:t>
            </a:r>
          </a:p>
        </p:txBody>
      </p:sp>
      <p:sp>
        <p:nvSpPr>
          <p:cNvPr id="8806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200">
                <a:solidFill>
                  <a:schemeClr val="bg2"/>
                </a:solidFill>
                <a:latin typeface="Arial" panose="020B0604020202020204" pitchFamily="34" charset="0"/>
              </a:rPr>
              <a:t>Copyright © 2008 by McGraw-Hill Ryerson Limited. All rights reserved.</a:t>
            </a:r>
          </a:p>
        </p:txBody>
      </p:sp>
      <p:sp>
        <p:nvSpPr>
          <p:cNvPr id="88068" name="Freeform 3"/>
          <p:cNvSpPr>
            <a:spLocks/>
          </p:cNvSpPr>
          <p:nvPr/>
        </p:nvSpPr>
        <p:spPr bwMode="auto">
          <a:xfrm>
            <a:off x="5334000" y="4800600"/>
            <a:ext cx="2960688" cy="1588"/>
          </a:xfrm>
          <a:custGeom>
            <a:avLst/>
            <a:gdLst>
              <a:gd name="T0" fmla="*/ 0 w 1865"/>
              <a:gd name="T1" fmla="*/ 0 h 1"/>
              <a:gd name="T2" fmla="*/ 2147483646 w 1865"/>
              <a:gd name="T3" fmla="*/ 0 h 1"/>
              <a:gd name="T4" fmla="*/ 0 60000 65536"/>
              <a:gd name="T5" fmla="*/ 0 60000 65536"/>
            </a:gdLst>
            <a:ahLst/>
            <a:cxnLst>
              <a:cxn ang="T4">
                <a:pos x="T0" y="T1"/>
              </a:cxn>
              <a:cxn ang="T5">
                <a:pos x="T2" y="T3"/>
              </a:cxn>
            </a:cxnLst>
            <a:rect l="0" t="0" r="r" b="b"/>
            <a:pathLst>
              <a:path w="1865" h="1">
                <a:moveTo>
                  <a:pt x="0" y="0"/>
                </a:moveTo>
                <a:lnTo>
                  <a:pt x="1865" y="0"/>
                </a:lnTo>
              </a:path>
            </a:pathLst>
          </a:custGeom>
          <a:noFill/>
          <a:ln w="1905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69" name="Text Box 4"/>
          <p:cNvSpPr txBox="1">
            <a:spLocks noChangeArrowheads="1"/>
          </p:cNvSpPr>
          <p:nvPr/>
        </p:nvSpPr>
        <p:spPr bwMode="auto">
          <a:xfrm>
            <a:off x="5181600" y="4924425"/>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0</a:t>
            </a:r>
          </a:p>
        </p:txBody>
      </p:sp>
      <p:sp>
        <p:nvSpPr>
          <p:cNvPr id="88070" name="Text Box 5"/>
          <p:cNvSpPr txBox="1">
            <a:spLocks noChangeArrowheads="1"/>
          </p:cNvSpPr>
          <p:nvPr/>
        </p:nvSpPr>
        <p:spPr bwMode="auto">
          <a:xfrm>
            <a:off x="5594350" y="4924425"/>
            <a:ext cx="1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endParaRPr lang="en-CA" altLang="en-US" sz="1400">
              <a:latin typeface="Arial" panose="020B0604020202020204" pitchFamily="34" charset="0"/>
            </a:endParaRPr>
          </a:p>
        </p:txBody>
      </p:sp>
      <p:sp>
        <p:nvSpPr>
          <p:cNvPr id="88071" name="Text Box 6"/>
          <p:cNvSpPr txBox="1">
            <a:spLocks noChangeArrowheads="1"/>
          </p:cNvSpPr>
          <p:nvPr/>
        </p:nvSpPr>
        <p:spPr bwMode="auto">
          <a:xfrm>
            <a:off x="6664325" y="4938713"/>
            <a:ext cx="1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endParaRPr lang="en-CA" altLang="en-US" sz="1400">
              <a:latin typeface="Arial" panose="020B0604020202020204" pitchFamily="34" charset="0"/>
            </a:endParaRPr>
          </a:p>
        </p:txBody>
      </p:sp>
      <p:sp>
        <p:nvSpPr>
          <p:cNvPr id="88072" name="Text Box 7"/>
          <p:cNvSpPr txBox="1">
            <a:spLocks noChangeArrowheads="1"/>
          </p:cNvSpPr>
          <p:nvPr/>
        </p:nvSpPr>
        <p:spPr bwMode="auto">
          <a:xfrm>
            <a:off x="5713413" y="5410200"/>
            <a:ext cx="2046287"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Quantity</a:t>
            </a:r>
          </a:p>
          <a:p>
            <a:pPr algn="ctr">
              <a:spcBef>
                <a:spcPct val="0"/>
              </a:spcBef>
              <a:buClrTx/>
              <a:buFontTx/>
              <a:buNone/>
            </a:pPr>
            <a:r>
              <a:rPr lang="en-US" altLang="en-US" sz="1400" b="1">
                <a:latin typeface="Arial" panose="020B0604020202020204" pitchFamily="34" charset="0"/>
              </a:rPr>
              <a:t>(units rented per month)</a:t>
            </a:r>
          </a:p>
        </p:txBody>
      </p:sp>
      <p:sp>
        <p:nvSpPr>
          <p:cNvPr id="88073" name="Text Box 8"/>
          <p:cNvSpPr txBox="1">
            <a:spLocks noChangeArrowheads="1"/>
          </p:cNvSpPr>
          <p:nvPr/>
        </p:nvSpPr>
        <p:spPr bwMode="auto">
          <a:xfrm>
            <a:off x="5105400" y="1676400"/>
            <a:ext cx="31210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600" b="1">
                <a:latin typeface="Arial" panose="020B0604020202020204" pitchFamily="34" charset="0"/>
              </a:rPr>
              <a:t>        Market Demand and Supply</a:t>
            </a:r>
          </a:p>
          <a:p>
            <a:pPr algn="ctr">
              <a:spcBef>
                <a:spcPct val="0"/>
              </a:spcBef>
              <a:buClrTx/>
              <a:buFontTx/>
              <a:buNone/>
            </a:pPr>
            <a:r>
              <a:rPr lang="en-US" altLang="en-US" sz="1600" b="1">
                <a:latin typeface="Arial" panose="020B0604020202020204" pitchFamily="34" charset="0"/>
              </a:rPr>
              <a:t>Curves for Units</a:t>
            </a:r>
          </a:p>
        </p:txBody>
      </p:sp>
      <p:sp>
        <p:nvSpPr>
          <p:cNvPr id="88074" name="Text Box 9"/>
          <p:cNvSpPr txBox="1">
            <a:spLocks noChangeArrowheads="1"/>
          </p:cNvSpPr>
          <p:nvPr/>
        </p:nvSpPr>
        <p:spPr bwMode="auto">
          <a:xfrm rot="-5400000">
            <a:off x="3902869" y="3640931"/>
            <a:ext cx="1398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Price ($ per unit)</a:t>
            </a:r>
          </a:p>
        </p:txBody>
      </p:sp>
      <p:sp>
        <p:nvSpPr>
          <p:cNvPr id="88075" name="Line 10"/>
          <p:cNvSpPr>
            <a:spLocks noChangeShapeType="1"/>
          </p:cNvSpPr>
          <p:nvPr/>
        </p:nvSpPr>
        <p:spPr bwMode="auto">
          <a:xfrm flipH="1">
            <a:off x="5372100" y="3978275"/>
            <a:ext cx="76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76" name="Line 11"/>
          <p:cNvSpPr>
            <a:spLocks noChangeShapeType="1"/>
          </p:cNvSpPr>
          <p:nvPr/>
        </p:nvSpPr>
        <p:spPr bwMode="auto">
          <a:xfrm flipH="1">
            <a:off x="5367338" y="3540125"/>
            <a:ext cx="76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77" name="Line 12"/>
          <p:cNvSpPr>
            <a:spLocks noChangeShapeType="1"/>
          </p:cNvSpPr>
          <p:nvPr/>
        </p:nvSpPr>
        <p:spPr bwMode="auto">
          <a:xfrm flipH="1">
            <a:off x="5367338" y="3087688"/>
            <a:ext cx="76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78" name="Text Box 13"/>
          <p:cNvSpPr txBox="1">
            <a:spLocks noChangeArrowheads="1"/>
          </p:cNvSpPr>
          <p:nvPr/>
        </p:nvSpPr>
        <p:spPr bwMode="auto">
          <a:xfrm>
            <a:off x="4881563" y="4278313"/>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a:latin typeface="Arial" panose="020B0604020202020204" pitchFamily="34" charset="0"/>
              </a:rPr>
              <a:t>  </a:t>
            </a:r>
          </a:p>
        </p:txBody>
      </p:sp>
      <p:sp>
        <p:nvSpPr>
          <p:cNvPr id="59406" name="Text Box 14"/>
          <p:cNvSpPr txBox="1">
            <a:spLocks noChangeArrowheads="1"/>
          </p:cNvSpPr>
          <p:nvPr/>
        </p:nvSpPr>
        <p:spPr bwMode="auto">
          <a:xfrm>
            <a:off x="4948238" y="3886200"/>
            <a:ext cx="295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300</a:t>
            </a:r>
          </a:p>
        </p:txBody>
      </p:sp>
      <p:sp>
        <p:nvSpPr>
          <p:cNvPr id="88080" name="Text Box 15"/>
          <p:cNvSpPr txBox="1">
            <a:spLocks noChangeArrowheads="1"/>
          </p:cNvSpPr>
          <p:nvPr/>
        </p:nvSpPr>
        <p:spPr bwMode="auto">
          <a:xfrm>
            <a:off x="4948238" y="3430588"/>
            <a:ext cx="295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500</a:t>
            </a:r>
          </a:p>
        </p:txBody>
      </p:sp>
      <p:sp>
        <p:nvSpPr>
          <p:cNvPr id="88081" name="Text Box 16"/>
          <p:cNvSpPr txBox="1">
            <a:spLocks noChangeArrowheads="1"/>
          </p:cNvSpPr>
          <p:nvPr/>
        </p:nvSpPr>
        <p:spPr bwMode="auto">
          <a:xfrm>
            <a:off x="4953000" y="2987675"/>
            <a:ext cx="295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700</a:t>
            </a:r>
          </a:p>
        </p:txBody>
      </p:sp>
      <p:sp>
        <p:nvSpPr>
          <p:cNvPr id="88082" name="Text Box 17"/>
          <p:cNvSpPr txBox="1">
            <a:spLocks noChangeArrowheads="1"/>
          </p:cNvSpPr>
          <p:nvPr/>
        </p:nvSpPr>
        <p:spPr bwMode="auto">
          <a:xfrm>
            <a:off x="4886325" y="2133600"/>
            <a:ext cx="1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endParaRPr lang="en-CA" altLang="en-US" sz="1400">
              <a:latin typeface="Arial" panose="020B0604020202020204" pitchFamily="34" charset="0"/>
            </a:endParaRPr>
          </a:p>
        </p:txBody>
      </p:sp>
      <p:sp>
        <p:nvSpPr>
          <p:cNvPr id="88083" name="Freeform 18"/>
          <p:cNvSpPr>
            <a:spLocks/>
          </p:cNvSpPr>
          <p:nvPr/>
        </p:nvSpPr>
        <p:spPr bwMode="auto">
          <a:xfrm>
            <a:off x="5399088" y="2646363"/>
            <a:ext cx="14287" cy="2284412"/>
          </a:xfrm>
          <a:custGeom>
            <a:avLst/>
            <a:gdLst>
              <a:gd name="T0" fmla="*/ 0 w 9"/>
              <a:gd name="T1" fmla="*/ 2147483646 h 1439"/>
              <a:gd name="T2" fmla="*/ 2147483646 w 9"/>
              <a:gd name="T3" fmla="*/ 0 h 1439"/>
              <a:gd name="T4" fmla="*/ 0 60000 65536"/>
              <a:gd name="T5" fmla="*/ 0 60000 65536"/>
            </a:gdLst>
            <a:ahLst/>
            <a:cxnLst>
              <a:cxn ang="T4">
                <a:pos x="T0" y="T1"/>
              </a:cxn>
              <a:cxn ang="T5">
                <a:pos x="T2" y="T3"/>
              </a:cxn>
            </a:cxnLst>
            <a:rect l="0" t="0" r="r" b="b"/>
            <a:pathLst>
              <a:path w="9" h="1439">
                <a:moveTo>
                  <a:pt x="0" y="1439"/>
                </a:moveTo>
                <a:lnTo>
                  <a:pt x="9" y="0"/>
                </a:lnTo>
              </a:path>
            </a:pathLst>
          </a:custGeom>
          <a:noFill/>
          <a:ln w="1905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11" name="Freeform 19"/>
          <p:cNvSpPr>
            <a:spLocks/>
          </p:cNvSpPr>
          <p:nvPr/>
        </p:nvSpPr>
        <p:spPr bwMode="auto">
          <a:xfrm>
            <a:off x="5686425" y="2906713"/>
            <a:ext cx="2143125" cy="1201737"/>
          </a:xfrm>
          <a:custGeom>
            <a:avLst/>
            <a:gdLst>
              <a:gd name="T0" fmla="*/ 2147483646 w 1350"/>
              <a:gd name="T1" fmla="*/ 0 h 757"/>
              <a:gd name="T2" fmla="*/ 0 w 1350"/>
              <a:gd name="T3" fmla="*/ 2147483646 h 757"/>
              <a:gd name="T4" fmla="*/ 0 60000 65536"/>
              <a:gd name="T5" fmla="*/ 0 60000 65536"/>
            </a:gdLst>
            <a:ahLst/>
            <a:cxnLst>
              <a:cxn ang="T4">
                <a:pos x="T0" y="T1"/>
              </a:cxn>
              <a:cxn ang="T5">
                <a:pos x="T2" y="T3"/>
              </a:cxn>
            </a:cxnLst>
            <a:rect l="0" t="0" r="r" b="b"/>
            <a:pathLst>
              <a:path w="1350" h="757">
                <a:moveTo>
                  <a:pt x="1350" y="0"/>
                </a:moveTo>
                <a:lnTo>
                  <a:pt x="0" y="757"/>
                </a:lnTo>
              </a:path>
            </a:pathLst>
          </a:cu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12" name="Text Box 20"/>
          <p:cNvSpPr txBox="1">
            <a:spLocks noChangeArrowheads="1"/>
          </p:cNvSpPr>
          <p:nvPr/>
        </p:nvSpPr>
        <p:spPr bwMode="auto">
          <a:xfrm>
            <a:off x="7924800" y="2743200"/>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fr-CA" altLang="en-US" sz="1400">
                <a:latin typeface="Tahoma" panose="020B0604030504040204" pitchFamily="34" charset="0"/>
              </a:rPr>
              <a:t>S</a:t>
            </a:r>
            <a:endParaRPr lang="en-US" altLang="en-US" sz="1400" b="1" baseline="-25000">
              <a:latin typeface="Tahoma" panose="020B0604030504040204" pitchFamily="34" charset="0"/>
            </a:endParaRPr>
          </a:p>
        </p:txBody>
      </p:sp>
      <p:sp>
        <p:nvSpPr>
          <p:cNvPr id="59413" name="Freeform 21"/>
          <p:cNvSpPr>
            <a:spLocks/>
          </p:cNvSpPr>
          <p:nvPr/>
        </p:nvSpPr>
        <p:spPr bwMode="auto">
          <a:xfrm>
            <a:off x="6037263" y="2894013"/>
            <a:ext cx="2092325" cy="1401762"/>
          </a:xfrm>
          <a:custGeom>
            <a:avLst/>
            <a:gdLst>
              <a:gd name="T0" fmla="*/ 2147483646 w 1318"/>
              <a:gd name="T1" fmla="*/ 2147483646 h 883"/>
              <a:gd name="T2" fmla="*/ 0 w 1318"/>
              <a:gd name="T3" fmla="*/ 0 h 883"/>
              <a:gd name="T4" fmla="*/ 0 60000 65536"/>
              <a:gd name="T5" fmla="*/ 0 60000 65536"/>
            </a:gdLst>
            <a:ahLst/>
            <a:cxnLst>
              <a:cxn ang="T4">
                <a:pos x="T0" y="T1"/>
              </a:cxn>
              <a:cxn ang="T5">
                <a:pos x="T2" y="T3"/>
              </a:cxn>
            </a:cxnLst>
            <a:rect l="0" t="0" r="r" b="b"/>
            <a:pathLst>
              <a:path w="1318" h="883">
                <a:moveTo>
                  <a:pt x="1318" y="883"/>
                </a:moveTo>
                <a:lnTo>
                  <a:pt x="0" y="0"/>
                </a:lnTo>
              </a:path>
            </a:pathLst>
          </a:cu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14" name="Text Box 22"/>
          <p:cNvSpPr txBox="1">
            <a:spLocks noChangeArrowheads="1"/>
          </p:cNvSpPr>
          <p:nvPr/>
        </p:nvSpPr>
        <p:spPr bwMode="auto">
          <a:xfrm>
            <a:off x="8305800" y="4267200"/>
            <a:ext cx="1206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fr-CA" altLang="en-US" sz="1400">
                <a:latin typeface="Tahoma" panose="020B0604030504040204" pitchFamily="34" charset="0"/>
              </a:rPr>
              <a:t>D</a:t>
            </a:r>
            <a:endParaRPr lang="en-US" altLang="en-US" sz="1400" b="1" baseline="-25000">
              <a:latin typeface="Tahoma" panose="020B0604030504040204" pitchFamily="34" charset="0"/>
            </a:endParaRPr>
          </a:p>
        </p:txBody>
      </p:sp>
      <p:sp>
        <p:nvSpPr>
          <p:cNvPr id="59415" name="AutoShape 23"/>
          <p:cNvSpPr>
            <a:spLocks noChangeArrowheads="1"/>
          </p:cNvSpPr>
          <p:nvPr/>
        </p:nvSpPr>
        <p:spPr bwMode="auto">
          <a:xfrm>
            <a:off x="5867400" y="3943350"/>
            <a:ext cx="76200" cy="76200"/>
          </a:xfrm>
          <a:prstGeom prst="flowChartConnector">
            <a:avLst/>
          </a:prstGeom>
          <a:solidFill>
            <a:srgbClr val="FF0000"/>
          </a:solidFill>
          <a:ln w="127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endParaRPr lang="en-CA" altLang="en-US" sz="1800">
              <a:latin typeface="Arial" panose="020B0604020202020204" pitchFamily="34" charset="0"/>
            </a:endParaRPr>
          </a:p>
        </p:txBody>
      </p:sp>
      <p:sp>
        <p:nvSpPr>
          <p:cNvPr id="59416" name="AutoShape 24"/>
          <p:cNvSpPr>
            <a:spLocks noChangeArrowheads="1"/>
          </p:cNvSpPr>
          <p:nvPr/>
        </p:nvSpPr>
        <p:spPr bwMode="auto">
          <a:xfrm>
            <a:off x="7620000" y="3943350"/>
            <a:ext cx="76200" cy="76200"/>
          </a:xfrm>
          <a:prstGeom prst="flowChartConnector">
            <a:avLst/>
          </a:prstGeom>
          <a:solidFill>
            <a:srgbClr val="FF0000"/>
          </a:solidFill>
          <a:ln w="127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endParaRPr lang="en-CA" altLang="en-US" sz="1800">
              <a:latin typeface="Arial" panose="020B0604020202020204" pitchFamily="34" charset="0"/>
            </a:endParaRPr>
          </a:p>
        </p:txBody>
      </p:sp>
      <p:sp>
        <p:nvSpPr>
          <p:cNvPr id="88090" name="Text Box 25"/>
          <p:cNvSpPr txBox="1">
            <a:spLocks noChangeArrowheads="1"/>
          </p:cNvSpPr>
          <p:nvPr/>
        </p:nvSpPr>
        <p:spPr bwMode="auto">
          <a:xfrm>
            <a:off x="1295400" y="2209800"/>
            <a:ext cx="26638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600" b="1">
                <a:latin typeface="Arial" panose="020B0604020202020204" pitchFamily="34" charset="0"/>
              </a:rPr>
              <a:t>Market Demand and Supply</a:t>
            </a:r>
          </a:p>
          <a:p>
            <a:pPr algn="ctr">
              <a:spcBef>
                <a:spcPct val="0"/>
              </a:spcBef>
              <a:buClrTx/>
              <a:buFontTx/>
              <a:buNone/>
            </a:pPr>
            <a:r>
              <a:rPr lang="en-US" altLang="en-US" sz="1600" b="1">
                <a:latin typeface="Arial" panose="020B0604020202020204" pitchFamily="34" charset="0"/>
              </a:rPr>
              <a:t>Schedules for Units </a:t>
            </a:r>
          </a:p>
        </p:txBody>
      </p:sp>
      <p:sp>
        <p:nvSpPr>
          <p:cNvPr id="88091" name="Text Box 26"/>
          <p:cNvSpPr txBox="1">
            <a:spLocks noChangeArrowheads="1"/>
          </p:cNvSpPr>
          <p:nvPr/>
        </p:nvSpPr>
        <p:spPr bwMode="auto">
          <a:xfrm>
            <a:off x="1066800" y="4019550"/>
            <a:ext cx="6191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$700</a:t>
            </a:r>
          </a:p>
        </p:txBody>
      </p:sp>
      <p:sp>
        <p:nvSpPr>
          <p:cNvPr id="88092" name="Text Box 27"/>
          <p:cNvSpPr txBox="1">
            <a:spLocks noChangeArrowheads="1"/>
          </p:cNvSpPr>
          <p:nvPr/>
        </p:nvSpPr>
        <p:spPr bwMode="auto">
          <a:xfrm>
            <a:off x="1152525" y="4303713"/>
            <a:ext cx="533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500</a:t>
            </a:r>
          </a:p>
        </p:txBody>
      </p:sp>
      <p:sp>
        <p:nvSpPr>
          <p:cNvPr id="59420" name="Text Box 28"/>
          <p:cNvSpPr txBox="1">
            <a:spLocks noChangeArrowheads="1"/>
          </p:cNvSpPr>
          <p:nvPr/>
        </p:nvSpPr>
        <p:spPr bwMode="auto">
          <a:xfrm>
            <a:off x="1092200" y="4610100"/>
            <a:ext cx="533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  300</a:t>
            </a:r>
          </a:p>
        </p:txBody>
      </p:sp>
      <p:sp>
        <p:nvSpPr>
          <p:cNvPr id="59421" name="Text Box 29"/>
          <p:cNvSpPr txBox="1">
            <a:spLocks noChangeArrowheads="1"/>
          </p:cNvSpPr>
          <p:nvPr/>
        </p:nvSpPr>
        <p:spPr bwMode="auto">
          <a:xfrm>
            <a:off x="2259013" y="4305300"/>
            <a:ext cx="533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2000</a:t>
            </a:r>
          </a:p>
        </p:txBody>
      </p:sp>
      <p:sp>
        <p:nvSpPr>
          <p:cNvPr id="59422" name="Text Box 30"/>
          <p:cNvSpPr txBox="1">
            <a:spLocks noChangeArrowheads="1"/>
          </p:cNvSpPr>
          <p:nvPr/>
        </p:nvSpPr>
        <p:spPr bwMode="auto">
          <a:xfrm>
            <a:off x="2287588" y="4019550"/>
            <a:ext cx="479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1700</a:t>
            </a:r>
          </a:p>
        </p:txBody>
      </p:sp>
      <p:sp>
        <p:nvSpPr>
          <p:cNvPr id="59423" name="Text Box 31"/>
          <p:cNvSpPr txBox="1">
            <a:spLocks noChangeArrowheads="1"/>
          </p:cNvSpPr>
          <p:nvPr/>
        </p:nvSpPr>
        <p:spPr bwMode="auto">
          <a:xfrm>
            <a:off x="2295525" y="4605338"/>
            <a:ext cx="4968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2300</a:t>
            </a:r>
          </a:p>
        </p:txBody>
      </p:sp>
      <p:sp>
        <p:nvSpPr>
          <p:cNvPr id="59424" name="Text Box 32"/>
          <p:cNvSpPr txBox="1">
            <a:spLocks noChangeArrowheads="1"/>
          </p:cNvSpPr>
          <p:nvPr/>
        </p:nvSpPr>
        <p:spPr bwMode="auto">
          <a:xfrm>
            <a:off x="3440113" y="4305300"/>
            <a:ext cx="4032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2000</a:t>
            </a:r>
          </a:p>
        </p:txBody>
      </p:sp>
      <p:sp>
        <p:nvSpPr>
          <p:cNvPr id="59425" name="Text Box 33"/>
          <p:cNvSpPr txBox="1">
            <a:spLocks noChangeArrowheads="1"/>
          </p:cNvSpPr>
          <p:nvPr/>
        </p:nvSpPr>
        <p:spPr bwMode="auto">
          <a:xfrm>
            <a:off x="3429000" y="4019550"/>
            <a:ext cx="4206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2500</a:t>
            </a:r>
          </a:p>
        </p:txBody>
      </p:sp>
      <p:sp>
        <p:nvSpPr>
          <p:cNvPr id="59426" name="Text Box 34"/>
          <p:cNvSpPr txBox="1">
            <a:spLocks noChangeArrowheads="1"/>
          </p:cNvSpPr>
          <p:nvPr/>
        </p:nvSpPr>
        <p:spPr bwMode="auto">
          <a:xfrm>
            <a:off x="3429000" y="4605338"/>
            <a:ext cx="4333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1500 </a:t>
            </a:r>
          </a:p>
        </p:txBody>
      </p:sp>
      <p:sp>
        <p:nvSpPr>
          <p:cNvPr id="88100" name="Text Box 35"/>
          <p:cNvSpPr txBox="1">
            <a:spLocks noChangeArrowheads="1"/>
          </p:cNvSpPr>
          <p:nvPr/>
        </p:nvSpPr>
        <p:spPr bwMode="auto">
          <a:xfrm>
            <a:off x="2119313" y="3657600"/>
            <a:ext cx="21336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(units rented per month)</a:t>
            </a:r>
          </a:p>
        </p:txBody>
      </p:sp>
      <p:sp>
        <p:nvSpPr>
          <p:cNvPr id="88101" name="Text Box 36"/>
          <p:cNvSpPr txBox="1">
            <a:spLocks noChangeArrowheads="1"/>
          </p:cNvSpPr>
          <p:nvPr/>
        </p:nvSpPr>
        <p:spPr bwMode="auto">
          <a:xfrm>
            <a:off x="1066800" y="2971800"/>
            <a:ext cx="6731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Price</a:t>
            </a:r>
          </a:p>
          <a:p>
            <a:pPr algn="ctr">
              <a:spcBef>
                <a:spcPct val="0"/>
              </a:spcBef>
              <a:buClrTx/>
              <a:buFontTx/>
              <a:buNone/>
            </a:pPr>
            <a:r>
              <a:rPr lang="en-US" altLang="en-US" sz="1400" b="1">
                <a:latin typeface="Arial" panose="020B0604020202020204" pitchFamily="34" charset="0"/>
              </a:rPr>
              <a:t>($ rent per month)</a:t>
            </a:r>
          </a:p>
        </p:txBody>
      </p:sp>
      <p:sp>
        <p:nvSpPr>
          <p:cNvPr id="59429" name="Freeform 37"/>
          <p:cNvSpPr>
            <a:spLocks/>
          </p:cNvSpPr>
          <p:nvPr/>
        </p:nvSpPr>
        <p:spPr bwMode="auto">
          <a:xfrm>
            <a:off x="5899150" y="3983038"/>
            <a:ext cx="1792288" cy="1587"/>
          </a:xfrm>
          <a:custGeom>
            <a:avLst/>
            <a:gdLst>
              <a:gd name="T0" fmla="*/ 0 w 1129"/>
              <a:gd name="T1" fmla="*/ 0 h 1"/>
              <a:gd name="T2" fmla="*/ 2147483646 w 1129"/>
              <a:gd name="T3" fmla="*/ 0 h 1"/>
              <a:gd name="T4" fmla="*/ 0 60000 65536"/>
              <a:gd name="T5" fmla="*/ 0 60000 65536"/>
            </a:gdLst>
            <a:ahLst/>
            <a:cxnLst>
              <a:cxn ang="T4">
                <a:pos x="T0" y="T1"/>
              </a:cxn>
              <a:cxn ang="T5">
                <a:pos x="T2" y="T3"/>
              </a:cxn>
            </a:cxnLst>
            <a:rect l="0" t="0" r="r" b="b"/>
            <a:pathLst>
              <a:path w="1129" h="1">
                <a:moveTo>
                  <a:pt x="0" y="0"/>
                </a:moveTo>
                <a:lnTo>
                  <a:pt x="1129" y="0"/>
                </a:lnTo>
              </a:path>
            </a:pathLst>
          </a:custGeom>
          <a:noFill/>
          <a:ln w="2857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30" name="Rectangle 38"/>
          <p:cNvSpPr>
            <a:spLocks noChangeArrowheads="1"/>
          </p:cNvSpPr>
          <p:nvPr/>
        </p:nvSpPr>
        <p:spPr bwMode="auto">
          <a:xfrm>
            <a:off x="7543800" y="3124200"/>
            <a:ext cx="1371600" cy="6858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200" b="1">
                <a:solidFill>
                  <a:schemeClr val="hlink"/>
                </a:solidFill>
                <a:latin typeface="Antique Olive" pitchFamily="34" charset="0"/>
              </a:rPr>
              <a:t>A price ceiling</a:t>
            </a:r>
          </a:p>
          <a:p>
            <a:pPr algn="ctr">
              <a:spcBef>
                <a:spcPct val="0"/>
              </a:spcBef>
              <a:buClrTx/>
              <a:buFontTx/>
              <a:buNone/>
            </a:pPr>
            <a:r>
              <a:rPr lang="en-US" altLang="en-US" sz="1200" b="1">
                <a:solidFill>
                  <a:schemeClr val="hlink"/>
                </a:solidFill>
                <a:latin typeface="Antique Olive" pitchFamily="34" charset="0"/>
              </a:rPr>
              <a:t>creates</a:t>
            </a:r>
          </a:p>
          <a:p>
            <a:pPr algn="ctr">
              <a:spcBef>
                <a:spcPct val="0"/>
              </a:spcBef>
              <a:buClrTx/>
              <a:buFontTx/>
              <a:buNone/>
            </a:pPr>
            <a:r>
              <a:rPr lang="en-US" altLang="en-US" sz="1200" b="1">
                <a:solidFill>
                  <a:schemeClr val="hlink"/>
                </a:solidFill>
                <a:latin typeface="Antique Olive" pitchFamily="34" charset="0"/>
              </a:rPr>
              <a:t>a shortage.</a:t>
            </a:r>
          </a:p>
        </p:txBody>
      </p:sp>
      <p:sp>
        <p:nvSpPr>
          <p:cNvPr id="88104" name="Line 39"/>
          <p:cNvSpPr>
            <a:spLocks noChangeShapeType="1"/>
          </p:cNvSpPr>
          <p:nvPr/>
        </p:nvSpPr>
        <p:spPr bwMode="auto">
          <a:xfrm>
            <a:off x="5972175" y="4810125"/>
            <a:ext cx="0" cy="76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05" name="Line 40"/>
          <p:cNvSpPr>
            <a:spLocks noChangeShapeType="1"/>
          </p:cNvSpPr>
          <p:nvPr/>
        </p:nvSpPr>
        <p:spPr bwMode="auto">
          <a:xfrm>
            <a:off x="6934200" y="4800600"/>
            <a:ext cx="0" cy="76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06" name="Line 41"/>
          <p:cNvSpPr>
            <a:spLocks noChangeShapeType="1"/>
          </p:cNvSpPr>
          <p:nvPr/>
        </p:nvSpPr>
        <p:spPr bwMode="auto">
          <a:xfrm>
            <a:off x="7848600" y="4800600"/>
            <a:ext cx="0" cy="76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34" name="Text Box 42"/>
          <p:cNvSpPr txBox="1">
            <a:spLocks noChangeArrowheads="1"/>
          </p:cNvSpPr>
          <p:nvPr/>
        </p:nvSpPr>
        <p:spPr bwMode="auto">
          <a:xfrm>
            <a:off x="5715000" y="4953000"/>
            <a:ext cx="457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 1500</a:t>
            </a:r>
          </a:p>
        </p:txBody>
      </p:sp>
      <p:sp>
        <p:nvSpPr>
          <p:cNvPr id="88108" name="Text Box 43"/>
          <p:cNvSpPr txBox="1">
            <a:spLocks noChangeArrowheads="1"/>
          </p:cNvSpPr>
          <p:nvPr/>
        </p:nvSpPr>
        <p:spPr bwMode="auto">
          <a:xfrm>
            <a:off x="6553200" y="4953000"/>
            <a:ext cx="6397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    2000</a:t>
            </a:r>
          </a:p>
        </p:txBody>
      </p:sp>
      <p:sp>
        <p:nvSpPr>
          <p:cNvPr id="88109" name="Text Box 44"/>
          <p:cNvSpPr txBox="1">
            <a:spLocks noChangeArrowheads="1"/>
          </p:cNvSpPr>
          <p:nvPr/>
        </p:nvSpPr>
        <p:spPr bwMode="auto">
          <a:xfrm>
            <a:off x="7667625" y="4948238"/>
            <a:ext cx="5794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  2500</a:t>
            </a:r>
          </a:p>
        </p:txBody>
      </p:sp>
      <p:sp>
        <p:nvSpPr>
          <p:cNvPr id="59437" name="AutoShape 45"/>
          <p:cNvSpPr>
            <a:spLocks noChangeArrowheads="1"/>
          </p:cNvSpPr>
          <p:nvPr/>
        </p:nvSpPr>
        <p:spPr bwMode="auto">
          <a:xfrm>
            <a:off x="6248400" y="4038600"/>
            <a:ext cx="1143000" cy="609600"/>
          </a:xfrm>
          <a:prstGeom prst="upArrowCallout">
            <a:avLst>
              <a:gd name="adj1" fmla="val 46875"/>
              <a:gd name="adj2" fmla="val 46875"/>
              <a:gd name="adj3" fmla="val 16667"/>
              <a:gd name="adj4" fmla="val 66667"/>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800">
                <a:solidFill>
                  <a:schemeClr val="hlink"/>
                </a:solidFill>
                <a:latin typeface="Arial" panose="020B0604020202020204" pitchFamily="34" charset="0"/>
              </a:rPr>
              <a:t>shortage</a:t>
            </a:r>
          </a:p>
        </p:txBody>
      </p:sp>
      <p:sp>
        <p:nvSpPr>
          <p:cNvPr id="88111" name="Line 46"/>
          <p:cNvSpPr>
            <a:spLocks noChangeShapeType="1"/>
          </p:cNvSpPr>
          <p:nvPr/>
        </p:nvSpPr>
        <p:spPr bwMode="auto">
          <a:xfrm>
            <a:off x="7620000" y="4800600"/>
            <a:ext cx="0" cy="76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39" name="Text Box 47"/>
          <p:cNvSpPr txBox="1">
            <a:spLocks noChangeArrowheads="1"/>
          </p:cNvSpPr>
          <p:nvPr/>
        </p:nvSpPr>
        <p:spPr bwMode="auto">
          <a:xfrm>
            <a:off x="7213600" y="4910138"/>
            <a:ext cx="577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2300</a:t>
            </a:r>
          </a:p>
        </p:txBody>
      </p:sp>
      <p:sp>
        <p:nvSpPr>
          <p:cNvPr id="88113" name="Rectangle 48"/>
          <p:cNvSpPr>
            <a:spLocks noChangeArrowheads="1"/>
          </p:cNvSpPr>
          <p:nvPr/>
        </p:nvSpPr>
        <p:spPr bwMode="auto">
          <a:xfrm>
            <a:off x="3200400" y="2924175"/>
            <a:ext cx="93186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Quantity</a:t>
            </a:r>
          </a:p>
          <a:p>
            <a:pPr algn="ctr">
              <a:spcBef>
                <a:spcPct val="0"/>
              </a:spcBef>
              <a:buClrTx/>
              <a:buFontTx/>
              <a:buNone/>
            </a:pPr>
            <a:r>
              <a:rPr lang="en-US" altLang="en-US" sz="1400" b="1">
                <a:latin typeface="Arial" panose="020B0604020202020204" pitchFamily="34" charset="0"/>
              </a:rPr>
              <a:t>Supplied</a:t>
            </a:r>
          </a:p>
          <a:p>
            <a:pPr algn="ctr">
              <a:spcBef>
                <a:spcPct val="0"/>
              </a:spcBef>
              <a:buClrTx/>
              <a:buFontTx/>
              <a:buNone/>
            </a:pPr>
            <a:r>
              <a:rPr lang="en-US" altLang="en-US" sz="1400" b="1">
                <a:latin typeface="Arial" panose="020B0604020202020204" pitchFamily="34" charset="0"/>
              </a:rPr>
              <a:t>(S)</a:t>
            </a:r>
          </a:p>
        </p:txBody>
      </p:sp>
      <p:sp>
        <p:nvSpPr>
          <p:cNvPr id="88114" name="Rectangle 49"/>
          <p:cNvSpPr>
            <a:spLocks noChangeArrowheads="1"/>
          </p:cNvSpPr>
          <p:nvPr/>
        </p:nvSpPr>
        <p:spPr bwMode="auto">
          <a:xfrm>
            <a:off x="1981200" y="2924175"/>
            <a:ext cx="109061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Quantity</a:t>
            </a:r>
          </a:p>
          <a:p>
            <a:pPr algn="ctr">
              <a:spcBef>
                <a:spcPct val="0"/>
              </a:spcBef>
              <a:buClrTx/>
              <a:buFontTx/>
              <a:buNone/>
            </a:pPr>
            <a:r>
              <a:rPr lang="en-US" altLang="en-US" sz="1400" b="1">
                <a:latin typeface="Arial" panose="020B0604020202020204" pitchFamily="34" charset="0"/>
              </a:rPr>
              <a:t>Demanded</a:t>
            </a:r>
          </a:p>
          <a:p>
            <a:pPr algn="ctr">
              <a:spcBef>
                <a:spcPct val="0"/>
              </a:spcBef>
              <a:buClrTx/>
              <a:buFontTx/>
              <a:buNone/>
            </a:pPr>
            <a:r>
              <a:rPr lang="en-US" altLang="en-US" sz="1400" b="1">
                <a:latin typeface="Arial" panose="020B0604020202020204" pitchFamily="34" charset="0"/>
              </a:rPr>
              <a:t>(D)</a:t>
            </a:r>
          </a:p>
        </p:txBody>
      </p:sp>
    </p:spTree>
    <p:extLst>
      <p:ext uri="{BB962C8B-B14F-4D97-AF65-F5344CB8AC3E}">
        <p14:creationId xmlns:p14="http://schemas.microsoft.com/office/powerpoint/2010/main" val="4095100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9422"/>
                                        </p:tgtEl>
                                        <p:attrNameLst>
                                          <p:attrName>style.visibility</p:attrName>
                                        </p:attrNameLst>
                                      </p:cBhvr>
                                      <p:to>
                                        <p:strVal val="visible"/>
                                      </p:to>
                                    </p:set>
                                    <p:animEffect transition="in" filter="wipe(down)">
                                      <p:cBhvr>
                                        <p:cTn id="7" dur="500"/>
                                        <p:tgtEl>
                                          <p:spTgt spid="59422"/>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9421"/>
                                        </p:tgtEl>
                                        <p:attrNameLst>
                                          <p:attrName>style.visibility</p:attrName>
                                        </p:attrNameLst>
                                      </p:cBhvr>
                                      <p:to>
                                        <p:strVal val="visible"/>
                                      </p:to>
                                    </p:set>
                                    <p:animEffect transition="in" filter="wipe(down)">
                                      <p:cBhvr>
                                        <p:cTn id="11" dur="500"/>
                                        <p:tgtEl>
                                          <p:spTgt spid="59421"/>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9423"/>
                                        </p:tgtEl>
                                        <p:attrNameLst>
                                          <p:attrName>style.visibility</p:attrName>
                                        </p:attrNameLst>
                                      </p:cBhvr>
                                      <p:to>
                                        <p:strVal val="visible"/>
                                      </p:to>
                                    </p:set>
                                    <p:animEffect transition="in" filter="wipe(down)">
                                      <p:cBhvr>
                                        <p:cTn id="15" dur="500"/>
                                        <p:tgtEl>
                                          <p:spTgt spid="59423"/>
                                        </p:tgtEl>
                                      </p:cBhvr>
                                    </p:animEffect>
                                  </p:childTnLst>
                                </p:cTn>
                              </p:par>
                            </p:childTnLst>
                          </p:cTn>
                        </p:par>
                        <p:par>
                          <p:cTn id="16" fill="hold" nodeType="after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59413"/>
                                        </p:tgtEl>
                                        <p:attrNameLst>
                                          <p:attrName>style.visibility</p:attrName>
                                        </p:attrNameLst>
                                      </p:cBhvr>
                                      <p:to>
                                        <p:strVal val="visible"/>
                                      </p:to>
                                    </p:set>
                                    <p:animEffect transition="in" filter="blinds(horizontal)">
                                      <p:cBhvr>
                                        <p:cTn id="19" dur="500"/>
                                        <p:tgtEl>
                                          <p:spTgt spid="59413"/>
                                        </p:tgtEl>
                                      </p:cBhvr>
                                    </p:animEffect>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59414"/>
                                        </p:tgtEl>
                                        <p:attrNameLst>
                                          <p:attrName>style.visibility</p:attrName>
                                        </p:attrNameLst>
                                      </p:cBhvr>
                                      <p:to>
                                        <p:strVal val="visible"/>
                                      </p:to>
                                    </p:set>
                                    <p:animEffect transition="in" filter="wipe(down)">
                                      <p:cBhvr>
                                        <p:cTn id="23" dur="500"/>
                                        <p:tgtEl>
                                          <p:spTgt spid="5941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9425"/>
                                        </p:tgtEl>
                                        <p:attrNameLst>
                                          <p:attrName>style.visibility</p:attrName>
                                        </p:attrNameLst>
                                      </p:cBhvr>
                                      <p:to>
                                        <p:strVal val="visible"/>
                                      </p:to>
                                    </p:set>
                                    <p:animEffect transition="in" filter="wipe(down)">
                                      <p:cBhvr>
                                        <p:cTn id="28" dur="500"/>
                                        <p:tgtEl>
                                          <p:spTgt spid="59425"/>
                                        </p:tgtEl>
                                      </p:cBhvr>
                                    </p:animEffect>
                                  </p:childTnLst>
                                </p:cTn>
                              </p:par>
                            </p:childTnLst>
                          </p:cTn>
                        </p:par>
                        <p:par>
                          <p:cTn id="29" fill="hold" nodeType="afterGroup">
                            <p:stCondLst>
                              <p:cond delay="500"/>
                            </p:stCondLst>
                            <p:childTnLst>
                              <p:par>
                                <p:cTn id="30" presetID="22" presetClass="entr" presetSubtype="4" fill="hold" grpId="0" nodeType="afterEffect">
                                  <p:stCondLst>
                                    <p:cond delay="0"/>
                                  </p:stCondLst>
                                  <p:childTnLst>
                                    <p:set>
                                      <p:cBhvr>
                                        <p:cTn id="31" dur="1" fill="hold">
                                          <p:stCondLst>
                                            <p:cond delay="0"/>
                                          </p:stCondLst>
                                        </p:cTn>
                                        <p:tgtEl>
                                          <p:spTgt spid="59424"/>
                                        </p:tgtEl>
                                        <p:attrNameLst>
                                          <p:attrName>style.visibility</p:attrName>
                                        </p:attrNameLst>
                                      </p:cBhvr>
                                      <p:to>
                                        <p:strVal val="visible"/>
                                      </p:to>
                                    </p:set>
                                    <p:animEffect transition="in" filter="wipe(down)">
                                      <p:cBhvr>
                                        <p:cTn id="32" dur="500"/>
                                        <p:tgtEl>
                                          <p:spTgt spid="59424"/>
                                        </p:tgtEl>
                                      </p:cBhvr>
                                    </p:animEffect>
                                  </p:childTnLst>
                                </p:cTn>
                              </p:par>
                            </p:childTnLst>
                          </p:cTn>
                        </p:par>
                        <p:par>
                          <p:cTn id="33" fill="hold" nodeType="afterGroup">
                            <p:stCondLst>
                              <p:cond delay="1000"/>
                            </p:stCondLst>
                            <p:childTnLst>
                              <p:par>
                                <p:cTn id="34" presetID="22" presetClass="entr" presetSubtype="4" fill="hold" grpId="0" nodeType="afterEffect">
                                  <p:stCondLst>
                                    <p:cond delay="0"/>
                                  </p:stCondLst>
                                  <p:childTnLst>
                                    <p:set>
                                      <p:cBhvr>
                                        <p:cTn id="35" dur="1" fill="hold">
                                          <p:stCondLst>
                                            <p:cond delay="0"/>
                                          </p:stCondLst>
                                        </p:cTn>
                                        <p:tgtEl>
                                          <p:spTgt spid="59426"/>
                                        </p:tgtEl>
                                        <p:attrNameLst>
                                          <p:attrName>style.visibility</p:attrName>
                                        </p:attrNameLst>
                                      </p:cBhvr>
                                      <p:to>
                                        <p:strVal val="visible"/>
                                      </p:to>
                                    </p:set>
                                    <p:animEffect transition="in" filter="wipe(down)">
                                      <p:cBhvr>
                                        <p:cTn id="36" dur="500"/>
                                        <p:tgtEl>
                                          <p:spTgt spid="59426"/>
                                        </p:tgtEl>
                                      </p:cBhvr>
                                    </p:animEffect>
                                  </p:childTnLst>
                                </p:cTn>
                              </p:par>
                            </p:childTnLst>
                          </p:cTn>
                        </p:par>
                        <p:par>
                          <p:cTn id="37" fill="hold" nodeType="afterGroup">
                            <p:stCondLst>
                              <p:cond delay="1500"/>
                            </p:stCondLst>
                            <p:childTnLst>
                              <p:par>
                                <p:cTn id="38" presetID="3" presetClass="entr" presetSubtype="10" fill="hold" grpId="0" nodeType="afterEffect">
                                  <p:stCondLst>
                                    <p:cond delay="0"/>
                                  </p:stCondLst>
                                  <p:childTnLst>
                                    <p:set>
                                      <p:cBhvr>
                                        <p:cTn id="39" dur="1" fill="hold">
                                          <p:stCondLst>
                                            <p:cond delay="0"/>
                                          </p:stCondLst>
                                        </p:cTn>
                                        <p:tgtEl>
                                          <p:spTgt spid="59411"/>
                                        </p:tgtEl>
                                        <p:attrNameLst>
                                          <p:attrName>style.visibility</p:attrName>
                                        </p:attrNameLst>
                                      </p:cBhvr>
                                      <p:to>
                                        <p:strVal val="visible"/>
                                      </p:to>
                                    </p:set>
                                    <p:animEffect transition="in" filter="blinds(horizontal)">
                                      <p:cBhvr>
                                        <p:cTn id="40" dur="500"/>
                                        <p:tgtEl>
                                          <p:spTgt spid="59411"/>
                                        </p:tgtEl>
                                      </p:cBhvr>
                                    </p:animEffect>
                                  </p:childTnLst>
                                </p:cTn>
                              </p:par>
                            </p:childTnLst>
                          </p:cTn>
                        </p:par>
                        <p:par>
                          <p:cTn id="41" fill="hold" nodeType="afterGroup">
                            <p:stCondLst>
                              <p:cond delay="2000"/>
                            </p:stCondLst>
                            <p:childTnLst>
                              <p:par>
                                <p:cTn id="42" presetID="22" presetClass="entr" presetSubtype="4" fill="hold" grpId="0" nodeType="afterEffect">
                                  <p:stCondLst>
                                    <p:cond delay="0"/>
                                  </p:stCondLst>
                                  <p:childTnLst>
                                    <p:set>
                                      <p:cBhvr>
                                        <p:cTn id="43" dur="1" fill="hold">
                                          <p:stCondLst>
                                            <p:cond delay="0"/>
                                          </p:stCondLst>
                                        </p:cTn>
                                        <p:tgtEl>
                                          <p:spTgt spid="59412"/>
                                        </p:tgtEl>
                                        <p:attrNameLst>
                                          <p:attrName>style.visibility</p:attrName>
                                        </p:attrNameLst>
                                      </p:cBhvr>
                                      <p:to>
                                        <p:strVal val="visible"/>
                                      </p:to>
                                    </p:set>
                                    <p:animEffect transition="in" filter="wipe(down)">
                                      <p:cBhvr>
                                        <p:cTn id="44" dur="500"/>
                                        <p:tgtEl>
                                          <p:spTgt spid="5941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59429"/>
                                        </p:tgtEl>
                                        <p:attrNameLst>
                                          <p:attrName>style.visibility</p:attrName>
                                        </p:attrNameLst>
                                      </p:cBhvr>
                                      <p:to>
                                        <p:strVal val="visible"/>
                                      </p:to>
                                    </p:set>
                                    <p:animEffect transition="in" filter="blinds(horizontal)">
                                      <p:cBhvr>
                                        <p:cTn id="49" dur="500"/>
                                        <p:tgtEl>
                                          <p:spTgt spid="59429"/>
                                        </p:tgtEl>
                                      </p:cBhvr>
                                    </p:animEffect>
                                  </p:childTnLst>
                                </p:cTn>
                              </p:par>
                            </p:childTnLst>
                          </p:cTn>
                        </p:par>
                        <p:par>
                          <p:cTn id="50" fill="hold" nodeType="afterGroup">
                            <p:stCondLst>
                              <p:cond delay="500"/>
                            </p:stCondLst>
                            <p:childTnLst>
                              <p:par>
                                <p:cTn id="51" presetID="22" presetClass="entr" presetSubtype="4" fill="hold" grpId="0" nodeType="afterEffect">
                                  <p:stCondLst>
                                    <p:cond delay="0"/>
                                  </p:stCondLst>
                                  <p:childTnLst>
                                    <p:set>
                                      <p:cBhvr>
                                        <p:cTn id="52" dur="1" fill="hold">
                                          <p:stCondLst>
                                            <p:cond delay="0"/>
                                          </p:stCondLst>
                                        </p:cTn>
                                        <p:tgtEl>
                                          <p:spTgt spid="59415"/>
                                        </p:tgtEl>
                                        <p:attrNameLst>
                                          <p:attrName>style.visibility</p:attrName>
                                        </p:attrNameLst>
                                      </p:cBhvr>
                                      <p:to>
                                        <p:strVal val="visible"/>
                                      </p:to>
                                    </p:set>
                                    <p:animEffect transition="in" filter="wipe(down)">
                                      <p:cBhvr>
                                        <p:cTn id="53" dur="500"/>
                                        <p:tgtEl>
                                          <p:spTgt spid="59415"/>
                                        </p:tgtEl>
                                      </p:cBhvr>
                                    </p:animEffect>
                                  </p:childTnLst>
                                </p:cTn>
                              </p:par>
                            </p:childTnLst>
                          </p:cTn>
                        </p:par>
                        <p:par>
                          <p:cTn id="54" fill="hold" nodeType="afterGroup">
                            <p:stCondLst>
                              <p:cond delay="1000"/>
                            </p:stCondLst>
                            <p:childTnLst>
                              <p:par>
                                <p:cTn id="55" presetID="22" presetClass="entr" presetSubtype="4" fill="hold" grpId="0" nodeType="afterEffect">
                                  <p:stCondLst>
                                    <p:cond delay="0"/>
                                  </p:stCondLst>
                                  <p:childTnLst>
                                    <p:set>
                                      <p:cBhvr>
                                        <p:cTn id="56" dur="1" fill="hold">
                                          <p:stCondLst>
                                            <p:cond delay="0"/>
                                          </p:stCondLst>
                                        </p:cTn>
                                        <p:tgtEl>
                                          <p:spTgt spid="59416"/>
                                        </p:tgtEl>
                                        <p:attrNameLst>
                                          <p:attrName>style.visibility</p:attrName>
                                        </p:attrNameLst>
                                      </p:cBhvr>
                                      <p:to>
                                        <p:strVal val="visible"/>
                                      </p:to>
                                    </p:set>
                                    <p:animEffect transition="in" filter="wipe(down)">
                                      <p:cBhvr>
                                        <p:cTn id="57" dur="500"/>
                                        <p:tgtEl>
                                          <p:spTgt spid="59416"/>
                                        </p:tgtEl>
                                      </p:cBhvr>
                                    </p:animEffect>
                                  </p:childTnLst>
                                </p:cTn>
                              </p:par>
                            </p:childTnLst>
                          </p:cTn>
                        </p:par>
                        <p:par>
                          <p:cTn id="58" fill="hold" nodeType="afterGroup">
                            <p:stCondLst>
                              <p:cond delay="1500"/>
                            </p:stCondLst>
                            <p:childTnLst>
                              <p:par>
                                <p:cTn id="59" presetID="21" presetClass="emph" presetSubtype="0" fill="hold" grpId="0" nodeType="afterEffect">
                                  <p:stCondLst>
                                    <p:cond delay="0"/>
                                  </p:stCondLst>
                                  <p:childTnLst>
                                    <p:animClr clrSpc="hsl" dir="cw">
                                      <p:cBhvr override="childStyle">
                                        <p:cTn id="60" dur="500" fill="hold"/>
                                        <p:tgtEl>
                                          <p:spTgt spid="59406"/>
                                        </p:tgtEl>
                                        <p:attrNameLst>
                                          <p:attrName>style.color</p:attrName>
                                        </p:attrNameLst>
                                      </p:cBhvr>
                                      <p:by>
                                        <p:hsl h="7200000" s="0" l="0"/>
                                      </p:by>
                                    </p:animClr>
                                    <p:animClr clrSpc="hsl" dir="cw">
                                      <p:cBhvr>
                                        <p:cTn id="61" dur="500" fill="hold"/>
                                        <p:tgtEl>
                                          <p:spTgt spid="59406"/>
                                        </p:tgtEl>
                                        <p:attrNameLst>
                                          <p:attrName>fillcolor</p:attrName>
                                        </p:attrNameLst>
                                      </p:cBhvr>
                                      <p:by>
                                        <p:hsl h="7200000" s="0" l="0"/>
                                      </p:by>
                                    </p:animClr>
                                    <p:animClr clrSpc="hsl" dir="cw">
                                      <p:cBhvr>
                                        <p:cTn id="62" dur="500" fill="hold"/>
                                        <p:tgtEl>
                                          <p:spTgt spid="59406"/>
                                        </p:tgtEl>
                                        <p:attrNameLst>
                                          <p:attrName>stroke.color</p:attrName>
                                        </p:attrNameLst>
                                      </p:cBhvr>
                                      <p:by>
                                        <p:hsl h="7200000" s="0" l="0"/>
                                      </p:by>
                                    </p:animClr>
                                    <p:set>
                                      <p:cBhvr>
                                        <p:cTn id="63" dur="500" fill="hold"/>
                                        <p:tgtEl>
                                          <p:spTgt spid="59406"/>
                                        </p:tgtEl>
                                        <p:attrNameLst>
                                          <p:attrName>fill.type</p:attrName>
                                        </p:attrNameLst>
                                      </p:cBhvr>
                                      <p:to>
                                        <p:strVal val="solid"/>
                                      </p:to>
                                    </p:set>
                                  </p:childTnLst>
                                  <p:subTnLst>
                                    <p:animClr clrSpc="rgb" dir="cw">
                                      <p:cBhvr override="childStyle">
                                        <p:cTn dur="1" fill="hold" display="0" masterRel="nextClick" afterEffect="1"/>
                                        <p:tgtEl>
                                          <p:spTgt spid="59406"/>
                                        </p:tgtEl>
                                        <p:attrNameLst>
                                          <p:attrName>ppt_c</p:attrName>
                                        </p:attrNameLst>
                                      </p:cBhvr>
                                      <p:to>
                                        <a:srgbClr val="FF3300"/>
                                      </p:to>
                                    </p:animClr>
                                  </p:subTnLst>
                                </p:cTn>
                              </p:par>
                              <p:par>
                                <p:cTn id="64" presetID="21" presetClass="emph" presetSubtype="0" fill="hold" grpId="0" nodeType="withEffect">
                                  <p:stCondLst>
                                    <p:cond delay="0"/>
                                  </p:stCondLst>
                                  <p:childTnLst>
                                    <p:animClr clrSpc="hsl" dir="cw">
                                      <p:cBhvr override="childStyle">
                                        <p:cTn id="65" dur="500" fill="hold"/>
                                        <p:tgtEl>
                                          <p:spTgt spid="59434"/>
                                        </p:tgtEl>
                                        <p:attrNameLst>
                                          <p:attrName>style.color</p:attrName>
                                        </p:attrNameLst>
                                      </p:cBhvr>
                                      <p:by>
                                        <p:hsl h="7200000" s="0" l="0"/>
                                      </p:by>
                                    </p:animClr>
                                    <p:animClr clrSpc="hsl" dir="cw">
                                      <p:cBhvr>
                                        <p:cTn id="66" dur="500" fill="hold"/>
                                        <p:tgtEl>
                                          <p:spTgt spid="59434"/>
                                        </p:tgtEl>
                                        <p:attrNameLst>
                                          <p:attrName>fillcolor</p:attrName>
                                        </p:attrNameLst>
                                      </p:cBhvr>
                                      <p:by>
                                        <p:hsl h="7200000" s="0" l="0"/>
                                      </p:by>
                                    </p:animClr>
                                    <p:animClr clrSpc="hsl" dir="cw">
                                      <p:cBhvr>
                                        <p:cTn id="67" dur="500" fill="hold"/>
                                        <p:tgtEl>
                                          <p:spTgt spid="59434"/>
                                        </p:tgtEl>
                                        <p:attrNameLst>
                                          <p:attrName>stroke.color</p:attrName>
                                        </p:attrNameLst>
                                      </p:cBhvr>
                                      <p:by>
                                        <p:hsl h="7200000" s="0" l="0"/>
                                      </p:by>
                                    </p:animClr>
                                    <p:set>
                                      <p:cBhvr>
                                        <p:cTn id="68" dur="500" fill="hold"/>
                                        <p:tgtEl>
                                          <p:spTgt spid="59434"/>
                                        </p:tgtEl>
                                        <p:attrNameLst>
                                          <p:attrName>fill.type</p:attrName>
                                        </p:attrNameLst>
                                      </p:cBhvr>
                                      <p:to>
                                        <p:strVal val="solid"/>
                                      </p:to>
                                    </p:set>
                                  </p:childTnLst>
                                  <p:subTnLst>
                                    <p:animClr clrSpc="rgb" dir="cw">
                                      <p:cBhvr override="childStyle">
                                        <p:cTn dur="1" fill="hold" display="0" masterRel="nextClick" afterEffect="1"/>
                                        <p:tgtEl>
                                          <p:spTgt spid="59434"/>
                                        </p:tgtEl>
                                        <p:attrNameLst>
                                          <p:attrName>ppt_c</p:attrName>
                                        </p:attrNameLst>
                                      </p:cBhvr>
                                      <p:to>
                                        <a:srgbClr val="FF3300"/>
                                      </p:to>
                                    </p:animClr>
                                  </p:subTnLst>
                                </p:cTn>
                              </p:par>
                              <p:par>
                                <p:cTn id="69" presetID="21" presetClass="emph" presetSubtype="0" fill="hold" grpId="0" nodeType="withEffect">
                                  <p:stCondLst>
                                    <p:cond delay="0"/>
                                  </p:stCondLst>
                                  <p:childTnLst>
                                    <p:animClr clrSpc="hsl" dir="cw">
                                      <p:cBhvr override="childStyle">
                                        <p:cTn id="70" dur="500" fill="hold"/>
                                        <p:tgtEl>
                                          <p:spTgt spid="59439"/>
                                        </p:tgtEl>
                                        <p:attrNameLst>
                                          <p:attrName>style.color</p:attrName>
                                        </p:attrNameLst>
                                      </p:cBhvr>
                                      <p:by>
                                        <p:hsl h="7200000" s="0" l="0"/>
                                      </p:by>
                                    </p:animClr>
                                    <p:animClr clrSpc="hsl" dir="cw">
                                      <p:cBhvr>
                                        <p:cTn id="71" dur="500" fill="hold"/>
                                        <p:tgtEl>
                                          <p:spTgt spid="59439"/>
                                        </p:tgtEl>
                                        <p:attrNameLst>
                                          <p:attrName>fillcolor</p:attrName>
                                        </p:attrNameLst>
                                      </p:cBhvr>
                                      <p:by>
                                        <p:hsl h="7200000" s="0" l="0"/>
                                      </p:by>
                                    </p:animClr>
                                    <p:animClr clrSpc="hsl" dir="cw">
                                      <p:cBhvr>
                                        <p:cTn id="72" dur="500" fill="hold"/>
                                        <p:tgtEl>
                                          <p:spTgt spid="59439"/>
                                        </p:tgtEl>
                                        <p:attrNameLst>
                                          <p:attrName>stroke.color</p:attrName>
                                        </p:attrNameLst>
                                      </p:cBhvr>
                                      <p:by>
                                        <p:hsl h="7200000" s="0" l="0"/>
                                      </p:by>
                                    </p:animClr>
                                    <p:set>
                                      <p:cBhvr>
                                        <p:cTn id="73" dur="500" fill="hold"/>
                                        <p:tgtEl>
                                          <p:spTgt spid="59439"/>
                                        </p:tgtEl>
                                        <p:attrNameLst>
                                          <p:attrName>fill.type</p:attrName>
                                        </p:attrNameLst>
                                      </p:cBhvr>
                                      <p:to>
                                        <p:strVal val="solid"/>
                                      </p:to>
                                    </p:set>
                                  </p:childTnLst>
                                  <p:subTnLst>
                                    <p:animClr clrSpc="rgb" dir="cw">
                                      <p:cBhvr override="childStyle">
                                        <p:cTn dur="1" fill="hold" display="0" masterRel="nextClick" afterEffect="1"/>
                                        <p:tgtEl>
                                          <p:spTgt spid="59439"/>
                                        </p:tgtEl>
                                        <p:attrNameLst>
                                          <p:attrName>ppt_c</p:attrName>
                                        </p:attrNameLst>
                                      </p:cBhvr>
                                      <p:to>
                                        <a:srgbClr val="FF3300"/>
                                      </p:to>
                                    </p:animClr>
                                  </p:subTnLst>
                                </p:cTn>
                              </p:par>
                              <p:par>
                                <p:cTn id="74" presetID="21" presetClass="emph" presetSubtype="0" fill="hold" nodeType="withEffect">
                                  <p:stCondLst>
                                    <p:cond delay="0"/>
                                  </p:stCondLst>
                                  <p:childTnLst>
                                    <p:animClr clrSpc="hsl" dir="cw">
                                      <p:cBhvr override="childStyle">
                                        <p:cTn id="75" dur="500" fill="hold"/>
                                        <p:tgtEl>
                                          <p:spTgt spid="59420">
                                            <p:txEl>
                                              <p:pRg st="0" end="0"/>
                                            </p:txEl>
                                          </p:spTgt>
                                        </p:tgtEl>
                                        <p:attrNameLst>
                                          <p:attrName>style.color</p:attrName>
                                        </p:attrNameLst>
                                      </p:cBhvr>
                                      <p:by>
                                        <p:hsl h="7200000" s="0" l="0"/>
                                      </p:by>
                                    </p:animClr>
                                    <p:animClr clrSpc="hsl" dir="cw">
                                      <p:cBhvr>
                                        <p:cTn id="76" dur="500" fill="hold"/>
                                        <p:tgtEl>
                                          <p:spTgt spid="59420">
                                            <p:txEl>
                                              <p:pRg st="0" end="0"/>
                                            </p:txEl>
                                          </p:spTgt>
                                        </p:tgtEl>
                                        <p:attrNameLst>
                                          <p:attrName>fillcolor</p:attrName>
                                        </p:attrNameLst>
                                      </p:cBhvr>
                                      <p:by>
                                        <p:hsl h="7200000" s="0" l="0"/>
                                      </p:by>
                                    </p:animClr>
                                    <p:animClr clrSpc="hsl" dir="cw">
                                      <p:cBhvr>
                                        <p:cTn id="77" dur="500" fill="hold"/>
                                        <p:tgtEl>
                                          <p:spTgt spid="59420">
                                            <p:txEl>
                                              <p:pRg st="0" end="0"/>
                                            </p:txEl>
                                          </p:spTgt>
                                        </p:tgtEl>
                                        <p:attrNameLst>
                                          <p:attrName>stroke.color</p:attrName>
                                        </p:attrNameLst>
                                      </p:cBhvr>
                                      <p:by>
                                        <p:hsl h="7200000" s="0" l="0"/>
                                      </p:by>
                                    </p:animClr>
                                    <p:set>
                                      <p:cBhvr>
                                        <p:cTn id="78" dur="500" fill="hold"/>
                                        <p:tgtEl>
                                          <p:spTgt spid="59420">
                                            <p:txEl>
                                              <p:pRg st="0" end="0"/>
                                            </p:txEl>
                                          </p:spTgt>
                                        </p:tgtEl>
                                        <p:attrNameLst>
                                          <p:attrName>fill.type</p:attrName>
                                        </p:attrNameLst>
                                      </p:cBhvr>
                                      <p:to>
                                        <p:strVal val="solid"/>
                                      </p:to>
                                    </p:set>
                                  </p:childTnLst>
                                  <p:subTnLst>
                                    <p:animClr clrSpc="rgb" dir="cw">
                                      <p:cBhvr override="childStyle">
                                        <p:cTn dur="1" fill="hold" display="0" masterRel="nextClick" afterEffect="1"/>
                                        <p:tgtEl>
                                          <p:spTgt spid="59420">
                                            <p:txEl>
                                              <p:pRg st="0" end="0"/>
                                            </p:txEl>
                                          </p:spTgt>
                                        </p:tgtEl>
                                        <p:attrNameLst>
                                          <p:attrName>ppt_c</p:attrName>
                                        </p:attrNameLst>
                                      </p:cBhvr>
                                      <p:to>
                                        <a:srgbClr val="FF3300"/>
                                      </p:to>
                                    </p:animClr>
                                  </p:subTnLst>
                                </p:cTn>
                              </p:par>
                              <p:par>
                                <p:cTn id="79" presetID="21" presetClass="emph" presetSubtype="0" fill="hold" grpId="1" nodeType="withEffect">
                                  <p:stCondLst>
                                    <p:cond delay="0"/>
                                  </p:stCondLst>
                                  <p:childTnLst>
                                    <p:animClr clrSpc="hsl" dir="cw">
                                      <p:cBhvr override="childStyle">
                                        <p:cTn id="80" dur="500" fill="hold"/>
                                        <p:tgtEl>
                                          <p:spTgt spid="59423"/>
                                        </p:tgtEl>
                                        <p:attrNameLst>
                                          <p:attrName>style.color</p:attrName>
                                        </p:attrNameLst>
                                      </p:cBhvr>
                                      <p:by>
                                        <p:hsl h="7200000" s="0" l="0"/>
                                      </p:by>
                                    </p:animClr>
                                    <p:animClr clrSpc="hsl" dir="cw">
                                      <p:cBhvr>
                                        <p:cTn id="81" dur="500" fill="hold"/>
                                        <p:tgtEl>
                                          <p:spTgt spid="59423"/>
                                        </p:tgtEl>
                                        <p:attrNameLst>
                                          <p:attrName>fillcolor</p:attrName>
                                        </p:attrNameLst>
                                      </p:cBhvr>
                                      <p:by>
                                        <p:hsl h="7200000" s="0" l="0"/>
                                      </p:by>
                                    </p:animClr>
                                    <p:animClr clrSpc="hsl" dir="cw">
                                      <p:cBhvr>
                                        <p:cTn id="82" dur="500" fill="hold"/>
                                        <p:tgtEl>
                                          <p:spTgt spid="59423"/>
                                        </p:tgtEl>
                                        <p:attrNameLst>
                                          <p:attrName>stroke.color</p:attrName>
                                        </p:attrNameLst>
                                      </p:cBhvr>
                                      <p:by>
                                        <p:hsl h="7200000" s="0" l="0"/>
                                      </p:by>
                                    </p:animClr>
                                    <p:set>
                                      <p:cBhvr>
                                        <p:cTn id="83" dur="500" fill="hold"/>
                                        <p:tgtEl>
                                          <p:spTgt spid="59423"/>
                                        </p:tgtEl>
                                        <p:attrNameLst>
                                          <p:attrName>fill.type</p:attrName>
                                        </p:attrNameLst>
                                      </p:cBhvr>
                                      <p:to>
                                        <p:strVal val="solid"/>
                                      </p:to>
                                    </p:set>
                                  </p:childTnLst>
                                  <p:subTnLst>
                                    <p:animClr clrSpc="rgb" dir="cw">
                                      <p:cBhvr override="childStyle">
                                        <p:cTn dur="1" fill="hold" display="0" masterRel="nextClick" afterEffect="1"/>
                                        <p:tgtEl>
                                          <p:spTgt spid="59423"/>
                                        </p:tgtEl>
                                        <p:attrNameLst>
                                          <p:attrName>ppt_c</p:attrName>
                                        </p:attrNameLst>
                                      </p:cBhvr>
                                      <p:to>
                                        <a:srgbClr val="FF3300"/>
                                      </p:to>
                                    </p:animClr>
                                  </p:subTnLst>
                                </p:cTn>
                              </p:par>
                              <p:par>
                                <p:cTn id="84" presetID="21" presetClass="emph" presetSubtype="0" fill="hold" grpId="1" nodeType="withEffect">
                                  <p:stCondLst>
                                    <p:cond delay="0"/>
                                  </p:stCondLst>
                                  <p:childTnLst>
                                    <p:animClr clrSpc="hsl" dir="cw">
                                      <p:cBhvr override="childStyle">
                                        <p:cTn id="85" dur="500" fill="hold"/>
                                        <p:tgtEl>
                                          <p:spTgt spid="59426"/>
                                        </p:tgtEl>
                                        <p:attrNameLst>
                                          <p:attrName>style.color</p:attrName>
                                        </p:attrNameLst>
                                      </p:cBhvr>
                                      <p:by>
                                        <p:hsl h="7200000" s="0" l="0"/>
                                      </p:by>
                                    </p:animClr>
                                    <p:animClr clrSpc="hsl" dir="cw">
                                      <p:cBhvr>
                                        <p:cTn id="86" dur="500" fill="hold"/>
                                        <p:tgtEl>
                                          <p:spTgt spid="59426"/>
                                        </p:tgtEl>
                                        <p:attrNameLst>
                                          <p:attrName>fillcolor</p:attrName>
                                        </p:attrNameLst>
                                      </p:cBhvr>
                                      <p:by>
                                        <p:hsl h="7200000" s="0" l="0"/>
                                      </p:by>
                                    </p:animClr>
                                    <p:animClr clrSpc="hsl" dir="cw">
                                      <p:cBhvr>
                                        <p:cTn id="87" dur="500" fill="hold"/>
                                        <p:tgtEl>
                                          <p:spTgt spid="59426"/>
                                        </p:tgtEl>
                                        <p:attrNameLst>
                                          <p:attrName>stroke.color</p:attrName>
                                        </p:attrNameLst>
                                      </p:cBhvr>
                                      <p:by>
                                        <p:hsl h="7200000" s="0" l="0"/>
                                      </p:by>
                                    </p:animClr>
                                    <p:set>
                                      <p:cBhvr>
                                        <p:cTn id="88" dur="500" fill="hold"/>
                                        <p:tgtEl>
                                          <p:spTgt spid="59426"/>
                                        </p:tgtEl>
                                        <p:attrNameLst>
                                          <p:attrName>fill.type</p:attrName>
                                        </p:attrNameLst>
                                      </p:cBhvr>
                                      <p:to>
                                        <p:strVal val="solid"/>
                                      </p:to>
                                    </p:set>
                                  </p:childTnLst>
                                  <p:subTnLst>
                                    <p:animClr clrSpc="rgb" dir="cw">
                                      <p:cBhvr override="childStyle">
                                        <p:cTn dur="1" fill="hold" display="0" masterRel="nextClick" afterEffect="1"/>
                                        <p:tgtEl>
                                          <p:spTgt spid="59426"/>
                                        </p:tgtEl>
                                        <p:attrNameLst>
                                          <p:attrName>ppt_c</p:attrName>
                                        </p:attrNameLst>
                                      </p:cBhvr>
                                      <p:to>
                                        <a:srgbClr val="FF3300"/>
                                      </p:to>
                                    </p:animClr>
                                  </p:subTnLst>
                                </p:cTn>
                              </p:par>
                            </p:childTnLst>
                          </p:cTn>
                        </p:par>
                        <p:par>
                          <p:cTn id="89" fill="hold" nodeType="afterGroup">
                            <p:stCondLst>
                              <p:cond delay="2000"/>
                            </p:stCondLst>
                            <p:childTnLst>
                              <p:par>
                                <p:cTn id="90" presetID="3" presetClass="entr" presetSubtype="10" fill="hold" grpId="0" nodeType="afterEffect">
                                  <p:stCondLst>
                                    <p:cond delay="0"/>
                                  </p:stCondLst>
                                  <p:childTnLst>
                                    <p:set>
                                      <p:cBhvr>
                                        <p:cTn id="91" dur="1" fill="hold">
                                          <p:stCondLst>
                                            <p:cond delay="0"/>
                                          </p:stCondLst>
                                        </p:cTn>
                                        <p:tgtEl>
                                          <p:spTgt spid="59437"/>
                                        </p:tgtEl>
                                        <p:attrNameLst>
                                          <p:attrName>style.visibility</p:attrName>
                                        </p:attrNameLst>
                                      </p:cBhvr>
                                      <p:to>
                                        <p:strVal val="visible"/>
                                      </p:to>
                                    </p:set>
                                    <p:animEffect transition="in" filter="blinds(horizontal)">
                                      <p:cBhvr>
                                        <p:cTn id="92" dur="500"/>
                                        <p:tgtEl>
                                          <p:spTgt spid="59437"/>
                                        </p:tgtEl>
                                      </p:cBhvr>
                                    </p:animEffect>
                                  </p:childTnLst>
                                </p:cTn>
                              </p:par>
                            </p:childTnLst>
                          </p:cTn>
                        </p:par>
                        <p:par>
                          <p:cTn id="93" fill="hold" nodeType="afterGroup">
                            <p:stCondLst>
                              <p:cond delay="2500"/>
                            </p:stCondLst>
                            <p:childTnLst>
                              <p:par>
                                <p:cTn id="94" presetID="3" presetClass="entr" presetSubtype="10" fill="hold" grpId="0" nodeType="afterEffect">
                                  <p:stCondLst>
                                    <p:cond delay="0"/>
                                  </p:stCondLst>
                                  <p:childTnLst>
                                    <p:set>
                                      <p:cBhvr>
                                        <p:cTn id="95" dur="1" fill="hold">
                                          <p:stCondLst>
                                            <p:cond delay="0"/>
                                          </p:stCondLst>
                                        </p:cTn>
                                        <p:tgtEl>
                                          <p:spTgt spid="59430"/>
                                        </p:tgtEl>
                                        <p:attrNameLst>
                                          <p:attrName>style.visibility</p:attrName>
                                        </p:attrNameLst>
                                      </p:cBhvr>
                                      <p:to>
                                        <p:strVal val="visible"/>
                                      </p:to>
                                    </p:set>
                                    <p:animEffect transition="in" filter="blinds(horizontal)">
                                      <p:cBhvr>
                                        <p:cTn id="96" dur="500"/>
                                        <p:tgtEl>
                                          <p:spTgt spid="594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6" grpId="0"/>
      <p:bldP spid="59411" grpId="0" animBg="1"/>
      <p:bldP spid="59412" grpId="0"/>
      <p:bldP spid="59413" grpId="0" animBg="1"/>
      <p:bldP spid="59414" grpId="0"/>
      <p:bldP spid="59415" grpId="0" animBg="1"/>
      <p:bldP spid="59416" grpId="0" animBg="1"/>
      <p:bldP spid="59421" grpId="0"/>
      <p:bldP spid="59422" grpId="0"/>
      <p:bldP spid="59423" grpId="0"/>
      <p:bldP spid="59423" grpId="1"/>
      <p:bldP spid="59424" grpId="0"/>
      <p:bldP spid="59425" grpId="0"/>
      <p:bldP spid="59426" grpId="0"/>
      <p:bldP spid="59426" grpId="1"/>
      <p:bldP spid="59429" grpId="0" animBg="1"/>
      <p:bldP spid="59430" grpId="0" animBg="1"/>
      <p:bldP spid="59434" grpId="0"/>
      <p:bldP spid="59437" grpId="0" animBg="1"/>
      <p:bldP spid="5943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fontAlgn="auto" hangingPunct="1">
              <a:spcAft>
                <a:spcPts val="0"/>
              </a:spcAft>
              <a:defRPr/>
            </a:pPr>
            <a:r>
              <a:rPr lang="en-US" altLang="en-US"/>
              <a:t>Price Ceilings/Price Floors</a:t>
            </a:r>
          </a:p>
        </p:txBody>
      </p:sp>
      <p:graphicFrame>
        <p:nvGraphicFramePr>
          <p:cNvPr id="5" name="Content Placeholder 4"/>
          <p:cNvGraphicFramePr>
            <a:graphicFrameLocks noGrp="1"/>
          </p:cNvGraphicFramePr>
          <p:nvPr>
            <p:ph idx="1"/>
          </p:nvPr>
        </p:nvGraphicFramePr>
        <p:xfrm>
          <a:off x="762000" y="1752600"/>
          <a:ext cx="7240587" cy="2692401"/>
        </p:xfrm>
        <a:graphic>
          <a:graphicData uri="http://schemas.openxmlformats.org/drawingml/2006/table">
            <a:tbl>
              <a:tblPr firstRow="1" bandRow="1">
                <a:tableStyleId>{5C22544A-7EE6-4342-B048-85BDC9FD1C3A}</a:tableStyleId>
              </a:tblPr>
              <a:tblGrid>
                <a:gridCol w="2413529">
                  <a:extLst>
                    <a:ext uri="{9D8B030D-6E8A-4147-A177-3AD203B41FA5}">
                      <a16:colId xmlns:a16="http://schemas.microsoft.com/office/drawing/2014/main" val="20000"/>
                    </a:ext>
                  </a:extLst>
                </a:gridCol>
                <a:gridCol w="2413529">
                  <a:extLst>
                    <a:ext uri="{9D8B030D-6E8A-4147-A177-3AD203B41FA5}">
                      <a16:colId xmlns:a16="http://schemas.microsoft.com/office/drawing/2014/main" val="20001"/>
                    </a:ext>
                  </a:extLst>
                </a:gridCol>
                <a:gridCol w="2413529">
                  <a:extLst>
                    <a:ext uri="{9D8B030D-6E8A-4147-A177-3AD203B41FA5}">
                      <a16:colId xmlns:a16="http://schemas.microsoft.com/office/drawing/2014/main" val="20002"/>
                    </a:ext>
                  </a:extLst>
                </a:gridCol>
              </a:tblGrid>
              <a:tr h="863649">
                <a:tc>
                  <a:txBody>
                    <a:bodyPr/>
                    <a:lstStyle/>
                    <a:p>
                      <a:endParaRPr lang="en-US" sz="1800"/>
                    </a:p>
                  </a:txBody>
                  <a:tcPr marT="45708" marB="45708"/>
                </a:tc>
                <a:tc>
                  <a:txBody>
                    <a:bodyPr/>
                    <a:lstStyle/>
                    <a:p>
                      <a:r>
                        <a:rPr lang="en-US" sz="1800"/>
                        <a:t>Supports/Benefits</a:t>
                      </a:r>
                    </a:p>
                  </a:txBody>
                  <a:tcPr marT="45708" marB="45708"/>
                </a:tc>
                <a:tc>
                  <a:txBody>
                    <a:bodyPr/>
                    <a:lstStyle/>
                    <a:p>
                      <a:r>
                        <a:rPr lang="en-US" sz="1800"/>
                        <a:t>Opposes</a:t>
                      </a:r>
                    </a:p>
                  </a:txBody>
                  <a:tcPr marT="45708" marB="45708"/>
                </a:tc>
                <a:extLst>
                  <a:ext uri="{0D108BD9-81ED-4DB2-BD59-A6C34878D82A}">
                    <a16:rowId xmlns:a16="http://schemas.microsoft.com/office/drawing/2014/main" val="10000"/>
                  </a:ext>
                </a:extLst>
              </a:tr>
              <a:tr h="914376">
                <a:tc>
                  <a:txBody>
                    <a:bodyPr/>
                    <a:lstStyle/>
                    <a:p>
                      <a:r>
                        <a:rPr lang="en-US" sz="1800"/>
                        <a:t>Price Ceilings—to be effective are set </a:t>
                      </a:r>
                      <a:r>
                        <a:rPr lang="en-US" sz="1800" b="1"/>
                        <a:t>below</a:t>
                      </a:r>
                      <a:r>
                        <a:rPr lang="en-US" sz="1800"/>
                        <a:t> equilibrium</a:t>
                      </a:r>
                    </a:p>
                  </a:txBody>
                  <a:tcPr marT="45708" marB="45708"/>
                </a:tc>
                <a:tc>
                  <a:txBody>
                    <a:bodyPr/>
                    <a:lstStyle/>
                    <a:p>
                      <a:r>
                        <a:rPr lang="en-US" sz="1800"/>
                        <a:t>Consumer</a:t>
                      </a:r>
                    </a:p>
                  </a:txBody>
                  <a:tcPr marT="45708" marB="45708"/>
                </a:tc>
                <a:tc>
                  <a:txBody>
                    <a:bodyPr/>
                    <a:lstStyle/>
                    <a:p>
                      <a:r>
                        <a:rPr lang="en-US" sz="1800"/>
                        <a:t>Producers</a:t>
                      </a:r>
                    </a:p>
                  </a:txBody>
                  <a:tcPr marT="45708" marB="45708"/>
                </a:tc>
                <a:extLst>
                  <a:ext uri="{0D108BD9-81ED-4DB2-BD59-A6C34878D82A}">
                    <a16:rowId xmlns:a16="http://schemas.microsoft.com/office/drawing/2014/main" val="10001"/>
                  </a:ext>
                </a:extLst>
              </a:tr>
              <a:tr h="914376">
                <a:tc>
                  <a:txBody>
                    <a:bodyPr/>
                    <a:lstStyle/>
                    <a:p>
                      <a:r>
                        <a:rPr lang="en-US" sz="1800"/>
                        <a:t>Price Floors—to be effective are set </a:t>
                      </a:r>
                      <a:r>
                        <a:rPr lang="en-US" sz="1800" b="1"/>
                        <a:t>above</a:t>
                      </a:r>
                      <a:r>
                        <a:rPr lang="en-US" sz="1800"/>
                        <a:t> equilibrium</a:t>
                      </a:r>
                    </a:p>
                  </a:txBody>
                  <a:tcPr marT="45708" marB="45708"/>
                </a:tc>
                <a:tc>
                  <a:txBody>
                    <a:bodyPr/>
                    <a:lstStyle/>
                    <a:p>
                      <a:r>
                        <a:rPr lang="en-US" sz="1800"/>
                        <a:t>Producers</a:t>
                      </a:r>
                    </a:p>
                  </a:txBody>
                  <a:tcPr marT="45708" marB="45708"/>
                </a:tc>
                <a:tc>
                  <a:txBody>
                    <a:bodyPr/>
                    <a:lstStyle/>
                    <a:p>
                      <a:r>
                        <a:rPr lang="en-US" sz="1800"/>
                        <a:t>Consumers</a:t>
                      </a:r>
                    </a:p>
                  </a:txBody>
                  <a:tcPr marT="45708" marB="45708"/>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86214690"/>
      </p:ext>
    </p:extLst>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fontAlgn="auto" hangingPunct="1">
              <a:spcAft>
                <a:spcPts val="0"/>
              </a:spcAft>
              <a:defRPr/>
            </a:pPr>
            <a:r>
              <a:rPr lang="en-US" altLang="en-US"/>
              <a:t>Prophet of Capitalism’s Doom</a:t>
            </a:r>
          </a:p>
        </p:txBody>
      </p:sp>
      <p:sp>
        <p:nvSpPr>
          <p:cNvPr id="91139" name="Rectangle 3"/>
          <p:cNvSpPr>
            <a:spLocks noGrp="1" noChangeArrowheads="1"/>
          </p:cNvSpPr>
          <p:nvPr>
            <p:ph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SzPct val="60000"/>
            </a:pPr>
            <a:r>
              <a:rPr lang="en-US" altLang="en-US"/>
              <a:t>According to Karl Marx’s theory of exploitation:</a:t>
            </a:r>
          </a:p>
          <a:p>
            <a:pPr lvl="1" eaLnBrk="1" hangingPunct="1"/>
            <a:r>
              <a:rPr lang="en-US" altLang="en-US"/>
              <a:t>a product’s price is based on the amount of labour that goes into producing it</a:t>
            </a:r>
          </a:p>
          <a:p>
            <a:pPr lvl="1" eaLnBrk="1" hangingPunct="1"/>
            <a:r>
              <a:rPr lang="en-US" altLang="en-US"/>
              <a:t>capitalists cut costs by minimizing workers’ wages and by maximizing the length of the workday</a:t>
            </a:r>
          </a:p>
          <a:p>
            <a:pPr lvl="1" eaLnBrk="1" hangingPunct="1"/>
            <a:r>
              <a:rPr lang="en-US" altLang="en-US"/>
              <a:t>capitalists keep any surplus value, which is the excess of their revenues over their costs</a:t>
            </a:r>
          </a:p>
        </p:txBody>
      </p:sp>
    </p:spTree>
    <p:extLst>
      <p:ext uri="{BB962C8B-B14F-4D97-AF65-F5344CB8AC3E}">
        <p14:creationId xmlns:p14="http://schemas.microsoft.com/office/powerpoint/2010/main" val="324103166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blinds(horizontal)">
                                      <p:cBhvr>
                                        <p:cTn id="7" dur="500"/>
                                        <p:tgtEl>
                                          <p:spTgt spid="911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1139">
                                            <p:txEl>
                                              <p:pRg st="1" end="1"/>
                                            </p:txEl>
                                          </p:spTgt>
                                        </p:tgtEl>
                                        <p:attrNameLst>
                                          <p:attrName>style.visibility</p:attrName>
                                        </p:attrNameLst>
                                      </p:cBhvr>
                                      <p:to>
                                        <p:strVal val="visible"/>
                                      </p:to>
                                    </p:set>
                                    <p:animEffect transition="in" filter="blinds(horizontal)">
                                      <p:cBhvr>
                                        <p:cTn id="12" dur="500"/>
                                        <p:tgtEl>
                                          <p:spTgt spid="911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1139">
                                            <p:txEl>
                                              <p:pRg st="2" end="2"/>
                                            </p:txEl>
                                          </p:spTgt>
                                        </p:tgtEl>
                                        <p:attrNameLst>
                                          <p:attrName>style.visibility</p:attrName>
                                        </p:attrNameLst>
                                      </p:cBhvr>
                                      <p:to>
                                        <p:strVal val="visible"/>
                                      </p:to>
                                    </p:set>
                                    <p:animEffect transition="in" filter="blinds(horizontal)">
                                      <p:cBhvr>
                                        <p:cTn id="17" dur="500"/>
                                        <p:tgtEl>
                                          <p:spTgt spid="911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1139">
                                            <p:txEl>
                                              <p:pRg st="3" end="3"/>
                                            </p:txEl>
                                          </p:spTgt>
                                        </p:tgtEl>
                                        <p:attrNameLst>
                                          <p:attrName>style.visibility</p:attrName>
                                        </p:attrNameLst>
                                      </p:cBhvr>
                                      <p:to>
                                        <p:strVal val="visible"/>
                                      </p:to>
                                    </p:set>
                                    <p:animEffect transition="in" filter="blinds(horizontal)">
                                      <p:cBhvr>
                                        <p:cTn id="22" dur="500"/>
                                        <p:tgtEl>
                                          <p:spTgt spid="911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fontAlgn="auto" hangingPunct="1">
              <a:spcAft>
                <a:spcPts val="0"/>
              </a:spcAft>
              <a:defRPr/>
            </a:pPr>
            <a:r>
              <a:rPr lang="en-US" altLang="en-US"/>
              <a:t>Marx’s Theory of Exploitation</a:t>
            </a:r>
            <a:br>
              <a:rPr lang="en-US" altLang="en-US"/>
            </a:br>
            <a:r>
              <a:rPr lang="en-US" altLang="en-US" sz="2000"/>
              <a:t>Figure A, Page 78</a:t>
            </a:r>
          </a:p>
        </p:txBody>
      </p:sp>
      <p:sp>
        <p:nvSpPr>
          <p:cNvPr id="93187" name="Text Box 3"/>
          <p:cNvSpPr txBox="1">
            <a:spLocks noChangeArrowheads="1"/>
          </p:cNvSpPr>
          <p:nvPr/>
        </p:nvSpPr>
        <p:spPr bwMode="auto">
          <a:xfrm>
            <a:off x="7756525" y="4706938"/>
            <a:ext cx="25241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200">
                <a:latin typeface="Arial" panose="020B0604020202020204" pitchFamily="34" charset="0"/>
              </a:rPr>
              <a:t>$30</a:t>
            </a:r>
          </a:p>
        </p:txBody>
      </p:sp>
      <p:sp>
        <p:nvSpPr>
          <p:cNvPr id="93188" name="Text Box 4"/>
          <p:cNvSpPr txBox="1">
            <a:spLocks noChangeArrowheads="1"/>
          </p:cNvSpPr>
          <p:nvPr/>
        </p:nvSpPr>
        <p:spPr bwMode="auto">
          <a:xfrm>
            <a:off x="6565900" y="4706938"/>
            <a:ext cx="25241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200">
                <a:latin typeface="Arial" panose="020B0604020202020204" pitchFamily="34" charset="0"/>
              </a:rPr>
              <a:t>$50</a:t>
            </a:r>
          </a:p>
        </p:txBody>
      </p:sp>
      <p:grpSp>
        <p:nvGrpSpPr>
          <p:cNvPr id="93189" name="Group 5"/>
          <p:cNvGrpSpPr>
            <a:grpSpLocks/>
          </p:cNvGrpSpPr>
          <p:nvPr/>
        </p:nvGrpSpPr>
        <p:grpSpPr bwMode="auto">
          <a:xfrm>
            <a:off x="5327650" y="2233613"/>
            <a:ext cx="3194050" cy="3024187"/>
            <a:chOff x="3356" y="1407"/>
            <a:chExt cx="2012" cy="1905"/>
          </a:xfrm>
        </p:grpSpPr>
        <p:sp>
          <p:nvSpPr>
            <p:cNvPr id="94237" name="Line 6"/>
            <p:cNvSpPr>
              <a:spLocks noChangeShapeType="1"/>
            </p:cNvSpPr>
            <p:nvPr/>
          </p:nvSpPr>
          <p:spPr bwMode="auto">
            <a:xfrm>
              <a:off x="3811" y="1834"/>
              <a:ext cx="0" cy="110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38" name="Line 7"/>
            <p:cNvSpPr>
              <a:spLocks noChangeShapeType="1"/>
            </p:cNvSpPr>
            <p:nvPr/>
          </p:nvSpPr>
          <p:spPr bwMode="auto">
            <a:xfrm>
              <a:off x="3778" y="2908"/>
              <a:ext cx="159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39" name="Text Box 8"/>
            <p:cNvSpPr txBox="1">
              <a:spLocks noChangeArrowheads="1"/>
            </p:cNvSpPr>
            <p:nvPr/>
          </p:nvSpPr>
          <p:spPr bwMode="auto">
            <a:xfrm>
              <a:off x="3824" y="1407"/>
              <a:ext cx="1365"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400" b="1">
                  <a:latin typeface="Arial" panose="020B0604020202020204" pitchFamily="34" charset="0"/>
                </a:rPr>
                <a:t>Creation of Surplus Value</a:t>
              </a:r>
            </a:p>
          </p:txBody>
        </p:sp>
        <p:sp>
          <p:nvSpPr>
            <p:cNvPr id="94240" name="Line 9"/>
            <p:cNvSpPr>
              <a:spLocks noChangeShapeType="1"/>
            </p:cNvSpPr>
            <p:nvPr/>
          </p:nvSpPr>
          <p:spPr bwMode="auto">
            <a:xfrm flipH="1">
              <a:off x="3766" y="1881"/>
              <a:ext cx="3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41" name="Text Box 10"/>
            <p:cNvSpPr txBox="1">
              <a:spLocks noChangeArrowheads="1"/>
            </p:cNvSpPr>
            <p:nvPr/>
          </p:nvSpPr>
          <p:spPr bwMode="auto">
            <a:xfrm>
              <a:off x="3648" y="2961"/>
              <a:ext cx="53"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200">
                  <a:latin typeface="Arial" panose="020B0604020202020204" pitchFamily="34" charset="0"/>
                </a:rPr>
                <a:t>0</a:t>
              </a:r>
            </a:p>
          </p:txBody>
        </p:sp>
        <p:sp>
          <p:nvSpPr>
            <p:cNvPr id="94242" name="Text Box 11"/>
            <p:cNvSpPr txBox="1">
              <a:spLocks noChangeArrowheads="1"/>
            </p:cNvSpPr>
            <p:nvPr/>
          </p:nvSpPr>
          <p:spPr bwMode="auto">
            <a:xfrm>
              <a:off x="3608" y="1829"/>
              <a:ext cx="106"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80</a:t>
              </a:r>
            </a:p>
          </p:txBody>
        </p:sp>
        <p:sp>
          <p:nvSpPr>
            <p:cNvPr id="94243" name="Text Box 12"/>
            <p:cNvSpPr txBox="1">
              <a:spLocks noChangeArrowheads="1"/>
            </p:cNvSpPr>
            <p:nvPr/>
          </p:nvSpPr>
          <p:spPr bwMode="auto">
            <a:xfrm>
              <a:off x="4304" y="3197"/>
              <a:ext cx="512"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200" b="1">
                  <a:latin typeface="Arial" panose="020B0604020202020204" pitchFamily="34" charset="0"/>
                </a:rPr>
                <a:t>Daily Wage</a:t>
              </a:r>
            </a:p>
          </p:txBody>
        </p:sp>
        <p:sp>
          <p:nvSpPr>
            <p:cNvPr id="94244" name="Text Box 13"/>
            <p:cNvSpPr txBox="1">
              <a:spLocks noChangeArrowheads="1"/>
            </p:cNvSpPr>
            <p:nvPr/>
          </p:nvSpPr>
          <p:spPr bwMode="auto">
            <a:xfrm rot="-5400000">
              <a:off x="2797" y="2331"/>
              <a:ext cx="1233"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200" b="1">
                  <a:latin typeface="Arial" panose="020B0604020202020204" pitchFamily="34" charset="0"/>
                </a:rPr>
                <a:t>Value produced ($ per day)</a:t>
              </a:r>
            </a:p>
          </p:txBody>
        </p:sp>
        <p:sp>
          <p:nvSpPr>
            <p:cNvPr id="94245" name="Line 14"/>
            <p:cNvSpPr>
              <a:spLocks noChangeShapeType="1"/>
            </p:cNvSpPr>
            <p:nvPr/>
          </p:nvSpPr>
          <p:spPr bwMode="auto">
            <a:xfrm flipH="1">
              <a:off x="3770" y="2657"/>
              <a:ext cx="3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46" name="Text Box 15"/>
            <p:cNvSpPr txBox="1">
              <a:spLocks noChangeArrowheads="1"/>
            </p:cNvSpPr>
            <p:nvPr/>
          </p:nvSpPr>
          <p:spPr bwMode="auto">
            <a:xfrm>
              <a:off x="3600" y="2605"/>
              <a:ext cx="106"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20</a:t>
              </a:r>
            </a:p>
          </p:txBody>
        </p:sp>
        <p:sp>
          <p:nvSpPr>
            <p:cNvPr id="94247" name="Line 16"/>
            <p:cNvSpPr>
              <a:spLocks noChangeShapeType="1"/>
            </p:cNvSpPr>
            <p:nvPr/>
          </p:nvSpPr>
          <p:spPr bwMode="auto">
            <a:xfrm flipH="1">
              <a:off x="3770" y="2393"/>
              <a:ext cx="3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48" name="Text Box 17"/>
            <p:cNvSpPr txBox="1">
              <a:spLocks noChangeArrowheads="1"/>
            </p:cNvSpPr>
            <p:nvPr/>
          </p:nvSpPr>
          <p:spPr bwMode="auto">
            <a:xfrm>
              <a:off x="3600" y="2341"/>
              <a:ext cx="106"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40</a:t>
              </a:r>
            </a:p>
          </p:txBody>
        </p:sp>
        <p:sp>
          <p:nvSpPr>
            <p:cNvPr id="94249" name="Line 18"/>
            <p:cNvSpPr>
              <a:spLocks noChangeShapeType="1"/>
            </p:cNvSpPr>
            <p:nvPr/>
          </p:nvSpPr>
          <p:spPr bwMode="auto">
            <a:xfrm flipH="1">
              <a:off x="3768" y="2129"/>
              <a:ext cx="3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50" name="Text Box 19"/>
            <p:cNvSpPr txBox="1">
              <a:spLocks noChangeArrowheads="1"/>
            </p:cNvSpPr>
            <p:nvPr/>
          </p:nvSpPr>
          <p:spPr bwMode="auto">
            <a:xfrm>
              <a:off x="3598" y="2077"/>
              <a:ext cx="106"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r">
                <a:spcBef>
                  <a:spcPct val="0"/>
                </a:spcBef>
                <a:buClrTx/>
                <a:buFontTx/>
                <a:buNone/>
              </a:pPr>
              <a:r>
                <a:rPr lang="en-US" altLang="en-US" sz="1200">
                  <a:latin typeface="Arial" panose="020B0604020202020204" pitchFamily="34" charset="0"/>
                </a:rPr>
                <a:t>60</a:t>
              </a:r>
            </a:p>
          </p:txBody>
        </p:sp>
      </p:grpSp>
      <p:sp>
        <p:nvSpPr>
          <p:cNvPr id="93204" name="Line 20"/>
          <p:cNvSpPr>
            <a:spLocks noChangeShapeType="1"/>
          </p:cNvSpPr>
          <p:nvPr/>
        </p:nvSpPr>
        <p:spPr bwMode="auto">
          <a:xfrm>
            <a:off x="7048500" y="4800600"/>
            <a:ext cx="5334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05" name="Text Box 21"/>
          <p:cNvSpPr txBox="1">
            <a:spLocks noChangeArrowheads="1"/>
          </p:cNvSpPr>
          <p:nvPr/>
        </p:nvSpPr>
        <p:spPr bwMode="auto">
          <a:xfrm>
            <a:off x="1978025" y="2209800"/>
            <a:ext cx="2289175" cy="39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400" b="1">
                <a:latin typeface="Arial" panose="020B0604020202020204" pitchFamily="34" charset="0"/>
              </a:rPr>
              <a:t>Creation of Surplus Value</a:t>
            </a:r>
          </a:p>
          <a:p>
            <a:pPr algn="ctr">
              <a:spcBef>
                <a:spcPct val="0"/>
              </a:spcBef>
              <a:buClrTx/>
              <a:buFontTx/>
              <a:buNone/>
            </a:pPr>
            <a:r>
              <a:rPr lang="en-US" altLang="en-US" sz="1200">
                <a:latin typeface="Arial" panose="020B0604020202020204" pitchFamily="34" charset="0"/>
              </a:rPr>
              <a:t>(when producing 2 shirts or 1 suit)</a:t>
            </a:r>
          </a:p>
        </p:txBody>
      </p:sp>
      <p:sp>
        <p:nvSpPr>
          <p:cNvPr id="93206" name="Text Box 22"/>
          <p:cNvSpPr txBox="1">
            <a:spLocks noChangeArrowheads="1"/>
          </p:cNvSpPr>
          <p:nvPr/>
        </p:nvSpPr>
        <p:spPr bwMode="auto">
          <a:xfrm>
            <a:off x="1603375" y="3176588"/>
            <a:ext cx="1292225" cy="184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200">
                <a:latin typeface="Arial" panose="020B0604020202020204" pitchFamily="34" charset="0"/>
              </a:rPr>
              <a:t>Daily Wage</a:t>
            </a:r>
          </a:p>
          <a:p>
            <a:pPr>
              <a:spcBef>
                <a:spcPct val="0"/>
              </a:spcBef>
              <a:buClrTx/>
              <a:buFontTx/>
              <a:buNone/>
            </a:pPr>
            <a:endParaRPr lang="en-US" altLang="en-US" sz="500">
              <a:latin typeface="Arial" panose="020B0604020202020204" pitchFamily="34" charset="0"/>
            </a:endParaRPr>
          </a:p>
          <a:p>
            <a:pPr>
              <a:spcBef>
                <a:spcPct val="0"/>
              </a:spcBef>
              <a:buClrTx/>
              <a:buFontTx/>
              <a:buNone/>
            </a:pPr>
            <a:r>
              <a:rPr lang="en-US" altLang="en-US" sz="1200">
                <a:latin typeface="Arial" panose="020B0604020202020204" pitchFamily="34" charset="0"/>
              </a:rPr>
              <a:t>Materials and</a:t>
            </a:r>
          </a:p>
          <a:p>
            <a:pPr>
              <a:spcBef>
                <a:spcPct val="0"/>
              </a:spcBef>
              <a:buClrTx/>
              <a:buFontTx/>
              <a:buNone/>
            </a:pPr>
            <a:r>
              <a:rPr lang="en-US" altLang="en-US" sz="1200">
                <a:latin typeface="Arial" panose="020B0604020202020204" pitchFamily="34" charset="0"/>
              </a:rPr>
              <a:t>machine wear</a:t>
            </a:r>
          </a:p>
          <a:p>
            <a:pPr>
              <a:spcBef>
                <a:spcPct val="0"/>
              </a:spcBef>
              <a:buClrTx/>
              <a:buFontTx/>
              <a:buNone/>
            </a:pPr>
            <a:r>
              <a:rPr lang="en-US" altLang="en-US" sz="1200">
                <a:latin typeface="Arial" panose="020B0604020202020204" pitchFamily="34" charset="0"/>
              </a:rPr>
              <a:t>and tear (M)</a:t>
            </a:r>
          </a:p>
          <a:p>
            <a:pPr>
              <a:spcBef>
                <a:spcPct val="0"/>
              </a:spcBef>
              <a:buClrTx/>
              <a:buFontTx/>
              <a:buNone/>
            </a:pPr>
            <a:endParaRPr lang="en-US" altLang="en-US" sz="500">
              <a:latin typeface="Arial" panose="020B0604020202020204" pitchFamily="34" charset="0"/>
            </a:endParaRPr>
          </a:p>
          <a:p>
            <a:pPr>
              <a:spcBef>
                <a:spcPct val="0"/>
              </a:spcBef>
              <a:buClrTx/>
              <a:buFontTx/>
              <a:buNone/>
            </a:pPr>
            <a:r>
              <a:rPr lang="en-US" altLang="en-US" sz="1200">
                <a:latin typeface="Arial" panose="020B0604020202020204" pitchFamily="34" charset="0"/>
              </a:rPr>
              <a:t>Surplus Value (SV)</a:t>
            </a:r>
          </a:p>
          <a:p>
            <a:pPr>
              <a:spcBef>
                <a:spcPct val="0"/>
              </a:spcBef>
              <a:buClrTx/>
              <a:buFontTx/>
              <a:buNone/>
            </a:pPr>
            <a:endParaRPr lang="en-US" altLang="en-US" sz="500">
              <a:latin typeface="Arial" panose="020B0604020202020204" pitchFamily="34" charset="0"/>
            </a:endParaRPr>
          </a:p>
          <a:p>
            <a:pPr>
              <a:spcBef>
                <a:spcPct val="0"/>
              </a:spcBef>
              <a:buClrTx/>
              <a:buFontTx/>
              <a:buNone/>
            </a:pPr>
            <a:r>
              <a:rPr lang="en-US" altLang="en-US" sz="1200">
                <a:latin typeface="Arial" panose="020B0604020202020204" pitchFamily="34" charset="0"/>
              </a:rPr>
              <a:t>Total Value</a:t>
            </a:r>
          </a:p>
          <a:p>
            <a:pPr>
              <a:spcBef>
                <a:spcPct val="0"/>
              </a:spcBef>
              <a:buClrTx/>
              <a:buFontTx/>
              <a:buNone/>
            </a:pPr>
            <a:endParaRPr lang="en-US" altLang="en-US" sz="500">
              <a:latin typeface="Arial" panose="020B0604020202020204" pitchFamily="34" charset="0"/>
            </a:endParaRPr>
          </a:p>
          <a:p>
            <a:pPr>
              <a:spcBef>
                <a:spcPct val="0"/>
              </a:spcBef>
              <a:buClrTx/>
              <a:buFontTx/>
              <a:buNone/>
            </a:pPr>
            <a:r>
              <a:rPr lang="en-US" altLang="en-US" sz="1200">
                <a:latin typeface="Arial" panose="020B0604020202020204" pitchFamily="34" charset="0"/>
              </a:rPr>
              <a:t>Exploitation Rate</a:t>
            </a:r>
          </a:p>
          <a:p>
            <a:pPr>
              <a:spcBef>
                <a:spcPct val="0"/>
              </a:spcBef>
              <a:buClrTx/>
              <a:buFontTx/>
              <a:buNone/>
            </a:pPr>
            <a:endParaRPr lang="en-US" altLang="en-US" sz="500">
              <a:latin typeface="Arial" panose="020B0604020202020204" pitchFamily="34" charset="0"/>
            </a:endParaRPr>
          </a:p>
          <a:p>
            <a:pPr>
              <a:spcBef>
                <a:spcPct val="0"/>
              </a:spcBef>
              <a:buClrTx/>
              <a:buFontTx/>
              <a:buNone/>
            </a:pPr>
            <a:r>
              <a:rPr lang="en-US" altLang="en-US" sz="1200">
                <a:latin typeface="Arial" panose="020B0604020202020204" pitchFamily="34" charset="0"/>
              </a:rPr>
              <a:t>(SV/W)</a:t>
            </a:r>
          </a:p>
        </p:txBody>
      </p:sp>
      <p:sp>
        <p:nvSpPr>
          <p:cNvPr id="93207" name="Text Box 23"/>
          <p:cNvSpPr txBox="1">
            <a:spLocks noChangeArrowheads="1"/>
          </p:cNvSpPr>
          <p:nvPr/>
        </p:nvSpPr>
        <p:spPr bwMode="auto">
          <a:xfrm>
            <a:off x="3108325" y="2909888"/>
            <a:ext cx="701675" cy="210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200" b="1">
                <a:latin typeface="Arial" panose="020B0604020202020204" pitchFamily="34" charset="0"/>
              </a:rPr>
              <a:t>$50 Wage</a:t>
            </a:r>
          </a:p>
          <a:p>
            <a:pPr algn="ctr">
              <a:spcBef>
                <a:spcPct val="0"/>
              </a:spcBef>
              <a:buClrTx/>
              <a:buFontTx/>
              <a:buNone/>
            </a:pPr>
            <a:endParaRPr lang="en-US" altLang="en-US" sz="500">
              <a:latin typeface="Arial" panose="020B0604020202020204" pitchFamily="34" charset="0"/>
            </a:endParaRPr>
          </a:p>
          <a:p>
            <a:pPr algn="ctr">
              <a:spcBef>
                <a:spcPct val="0"/>
              </a:spcBef>
              <a:buClrTx/>
              <a:buFontTx/>
              <a:buNone/>
            </a:pPr>
            <a:r>
              <a:rPr lang="en-US" altLang="en-US" sz="1200">
                <a:latin typeface="Arial" panose="020B0604020202020204" pitchFamily="34" charset="0"/>
              </a:rPr>
              <a:t>$50</a:t>
            </a:r>
          </a:p>
          <a:p>
            <a:pPr algn="ctr">
              <a:spcBef>
                <a:spcPct val="0"/>
              </a:spcBef>
              <a:buClrTx/>
              <a:buFontTx/>
              <a:buNone/>
            </a:pPr>
            <a:endParaRPr lang="en-US" altLang="en-US" sz="500">
              <a:latin typeface="Arial" panose="020B0604020202020204" pitchFamily="34" charset="0"/>
            </a:endParaRPr>
          </a:p>
          <a:p>
            <a:pPr algn="ctr">
              <a:spcBef>
                <a:spcPct val="0"/>
              </a:spcBef>
              <a:buClrTx/>
              <a:buFontTx/>
              <a:buNone/>
            </a:pPr>
            <a:r>
              <a:rPr lang="en-US" altLang="en-US" sz="1200">
                <a:latin typeface="Arial" panose="020B0604020202020204" pitchFamily="34" charset="0"/>
              </a:rPr>
              <a:t>$10</a:t>
            </a:r>
          </a:p>
          <a:p>
            <a:pPr algn="ctr">
              <a:spcBef>
                <a:spcPct val="0"/>
              </a:spcBef>
              <a:buClrTx/>
              <a:buFontTx/>
              <a:buNone/>
            </a:pPr>
            <a:endParaRPr lang="en-US" altLang="en-US" sz="1200">
              <a:latin typeface="Arial" panose="020B0604020202020204" pitchFamily="34" charset="0"/>
            </a:endParaRPr>
          </a:p>
          <a:p>
            <a:pPr algn="ctr">
              <a:spcBef>
                <a:spcPct val="0"/>
              </a:spcBef>
              <a:buClrTx/>
              <a:buFontTx/>
              <a:buNone/>
            </a:pPr>
            <a:endParaRPr lang="en-US" altLang="en-US" sz="1200">
              <a:latin typeface="Arial" panose="020B0604020202020204" pitchFamily="34" charset="0"/>
            </a:endParaRPr>
          </a:p>
          <a:p>
            <a:pPr algn="ctr">
              <a:spcBef>
                <a:spcPct val="0"/>
              </a:spcBef>
              <a:buClrTx/>
              <a:buFontTx/>
              <a:buNone/>
            </a:pPr>
            <a:endParaRPr lang="en-US" altLang="en-US" sz="500">
              <a:latin typeface="Arial" panose="020B0604020202020204" pitchFamily="34" charset="0"/>
            </a:endParaRPr>
          </a:p>
          <a:p>
            <a:pPr algn="ctr">
              <a:spcBef>
                <a:spcPct val="0"/>
              </a:spcBef>
              <a:buClrTx/>
              <a:buFontTx/>
              <a:buNone/>
            </a:pPr>
            <a:r>
              <a:rPr lang="en-US" altLang="en-US" sz="1200">
                <a:latin typeface="Arial" panose="020B0604020202020204" pitchFamily="34" charset="0"/>
              </a:rPr>
              <a:t>$20</a:t>
            </a:r>
          </a:p>
          <a:p>
            <a:pPr algn="ctr">
              <a:spcBef>
                <a:spcPct val="0"/>
              </a:spcBef>
              <a:buClrTx/>
              <a:buFontTx/>
              <a:buNone/>
            </a:pPr>
            <a:endParaRPr lang="en-US" altLang="en-US" sz="500">
              <a:latin typeface="Arial" panose="020B0604020202020204" pitchFamily="34" charset="0"/>
            </a:endParaRPr>
          </a:p>
          <a:p>
            <a:pPr algn="ctr">
              <a:spcBef>
                <a:spcPct val="0"/>
              </a:spcBef>
              <a:buClrTx/>
              <a:buFontTx/>
              <a:buNone/>
            </a:pPr>
            <a:r>
              <a:rPr lang="en-US" altLang="en-US" sz="1200">
                <a:latin typeface="Arial" panose="020B0604020202020204" pitchFamily="34" charset="0"/>
              </a:rPr>
              <a:t>$80</a:t>
            </a:r>
          </a:p>
          <a:p>
            <a:pPr algn="ctr">
              <a:spcBef>
                <a:spcPct val="0"/>
              </a:spcBef>
              <a:buClrTx/>
              <a:buFontTx/>
              <a:buNone/>
            </a:pPr>
            <a:endParaRPr lang="en-US" altLang="en-US" sz="500">
              <a:latin typeface="Arial" panose="020B0604020202020204" pitchFamily="34" charset="0"/>
            </a:endParaRPr>
          </a:p>
          <a:p>
            <a:pPr algn="ctr">
              <a:spcBef>
                <a:spcPct val="0"/>
              </a:spcBef>
              <a:buClrTx/>
              <a:buFontTx/>
              <a:buNone/>
            </a:pPr>
            <a:r>
              <a:rPr lang="en-US" altLang="en-US" sz="1200">
                <a:latin typeface="Arial" panose="020B0604020202020204" pitchFamily="34" charset="0"/>
              </a:rPr>
              <a:t>2</a:t>
            </a:r>
          </a:p>
          <a:p>
            <a:pPr algn="ctr">
              <a:spcBef>
                <a:spcPct val="0"/>
              </a:spcBef>
              <a:buClrTx/>
              <a:buFontTx/>
              <a:buNone/>
            </a:pPr>
            <a:endParaRPr lang="en-US" altLang="en-US" sz="500">
              <a:latin typeface="Arial" panose="020B0604020202020204" pitchFamily="34" charset="0"/>
            </a:endParaRPr>
          </a:p>
          <a:p>
            <a:pPr algn="ctr">
              <a:spcBef>
                <a:spcPct val="0"/>
              </a:spcBef>
              <a:buClrTx/>
              <a:buFontTx/>
              <a:buNone/>
            </a:pPr>
            <a:r>
              <a:rPr lang="en-US" altLang="en-US" sz="1200">
                <a:latin typeface="Arial" panose="020B0604020202020204" pitchFamily="34" charset="0"/>
              </a:rPr>
              <a:t>5</a:t>
            </a:r>
          </a:p>
        </p:txBody>
      </p:sp>
      <p:sp>
        <p:nvSpPr>
          <p:cNvPr id="93208" name="Text Box 24"/>
          <p:cNvSpPr txBox="1">
            <a:spLocks noChangeArrowheads="1"/>
          </p:cNvSpPr>
          <p:nvPr/>
        </p:nvSpPr>
        <p:spPr bwMode="auto">
          <a:xfrm>
            <a:off x="4022725" y="2909888"/>
            <a:ext cx="701675" cy="210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200" b="1">
                <a:latin typeface="Arial" panose="020B0604020202020204" pitchFamily="34" charset="0"/>
              </a:rPr>
              <a:t>$30 Wage</a:t>
            </a:r>
          </a:p>
          <a:p>
            <a:pPr algn="ctr">
              <a:spcBef>
                <a:spcPct val="0"/>
              </a:spcBef>
              <a:buClrTx/>
              <a:buFontTx/>
              <a:buNone/>
            </a:pPr>
            <a:endParaRPr lang="en-US" altLang="en-US" sz="500">
              <a:latin typeface="Arial" panose="020B0604020202020204" pitchFamily="34" charset="0"/>
            </a:endParaRPr>
          </a:p>
          <a:p>
            <a:pPr algn="ctr">
              <a:spcBef>
                <a:spcPct val="0"/>
              </a:spcBef>
              <a:buClrTx/>
              <a:buFontTx/>
              <a:buNone/>
            </a:pPr>
            <a:r>
              <a:rPr lang="en-US" altLang="en-US" sz="1200">
                <a:latin typeface="Arial" panose="020B0604020202020204" pitchFamily="34" charset="0"/>
              </a:rPr>
              <a:t>$30</a:t>
            </a:r>
          </a:p>
          <a:p>
            <a:pPr algn="ctr">
              <a:spcBef>
                <a:spcPct val="0"/>
              </a:spcBef>
              <a:buClrTx/>
              <a:buFontTx/>
              <a:buNone/>
            </a:pPr>
            <a:endParaRPr lang="en-US" altLang="en-US" sz="500">
              <a:latin typeface="Arial" panose="020B0604020202020204" pitchFamily="34" charset="0"/>
            </a:endParaRPr>
          </a:p>
          <a:p>
            <a:pPr algn="ctr">
              <a:spcBef>
                <a:spcPct val="0"/>
              </a:spcBef>
              <a:buClrTx/>
              <a:buFontTx/>
              <a:buNone/>
            </a:pPr>
            <a:r>
              <a:rPr lang="en-US" altLang="en-US" sz="1200">
                <a:latin typeface="Arial" panose="020B0604020202020204" pitchFamily="34" charset="0"/>
              </a:rPr>
              <a:t>$10</a:t>
            </a:r>
          </a:p>
          <a:p>
            <a:pPr algn="ctr">
              <a:spcBef>
                <a:spcPct val="0"/>
              </a:spcBef>
              <a:buClrTx/>
              <a:buFontTx/>
              <a:buNone/>
            </a:pPr>
            <a:endParaRPr lang="en-US" altLang="en-US" sz="1200">
              <a:latin typeface="Arial" panose="020B0604020202020204" pitchFamily="34" charset="0"/>
            </a:endParaRPr>
          </a:p>
          <a:p>
            <a:pPr algn="ctr">
              <a:spcBef>
                <a:spcPct val="0"/>
              </a:spcBef>
              <a:buClrTx/>
              <a:buFontTx/>
              <a:buNone/>
            </a:pPr>
            <a:endParaRPr lang="en-US" altLang="en-US" sz="1200">
              <a:latin typeface="Arial" panose="020B0604020202020204" pitchFamily="34" charset="0"/>
            </a:endParaRPr>
          </a:p>
          <a:p>
            <a:pPr algn="ctr">
              <a:spcBef>
                <a:spcPct val="0"/>
              </a:spcBef>
              <a:buClrTx/>
              <a:buFontTx/>
              <a:buNone/>
            </a:pPr>
            <a:endParaRPr lang="en-US" altLang="en-US" sz="500" b="1">
              <a:latin typeface="Arial" panose="020B0604020202020204" pitchFamily="34" charset="0"/>
            </a:endParaRPr>
          </a:p>
          <a:p>
            <a:pPr algn="ctr">
              <a:spcBef>
                <a:spcPct val="0"/>
              </a:spcBef>
              <a:buClrTx/>
              <a:buFontTx/>
              <a:buNone/>
            </a:pPr>
            <a:r>
              <a:rPr lang="en-US" altLang="en-US" sz="1200">
                <a:latin typeface="Arial" panose="020B0604020202020204" pitchFamily="34" charset="0"/>
              </a:rPr>
              <a:t>$40</a:t>
            </a:r>
          </a:p>
          <a:p>
            <a:pPr algn="ctr">
              <a:spcBef>
                <a:spcPct val="0"/>
              </a:spcBef>
              <a:buClrTx/>
              <a:buFontTx/>
              <a:buNone/>
            </a:pPr>
            <a:endParaRPr lang="en-US" altLang="en-US" sz="500">
              <a:latin typeface="Arial" panose="020B0604020202020204" pitchFamily="34" charset="0"/>
            </a:endParaRPr>
          </a:p>
          <a:p>
            <a:pPr algn="ctr">
              <a:spcBef>
                <a:spcPct val="0"/>
              </a:spcBef>
              <a:buClrTx/>
              <a:buFontTx/>
              <a:buNone/>
            </a:pPr>
            <a:r>
              <a:rPr lang="en-US" altLang="en-US" sz="1200">
                <a:latin typeface="Arial" panose="020B0604020202020204" pitchFamily="34" charset="0"/>
              </a:rPr>
              <a:t>$80</a:t>
            </a:r>
          </a:p>
          <a:p>
            <a:pPr algn="ctr">
              <a:spcBef>
                <a:spcPct val="0"/>
              </a:spcBef>
              <a:buClrTx/>
              <a:buFontTx/>
              <a:buNone/>
            </a:pPr>
            <a:endParaRPr lang="en-US" altLang="en-US" sz="500">
              <a:latin typeface="Arial" panose="020B0604020202020204" pitchFamily="34" charset="0"/>
            </a:endParaRPr>
          </a:p>
          <a:p>
            <a:pPr algn="ctr">
              <a:spcBef>
                <a:spcPct val="0"/>
              </a:spcBef>
              <a:buClrTx/>
              <a:buFontTx/>
              <a:buNone/>
            </a:pPr>
            <a:r>
              <a:rPr lang="en-US" altLang="en-US" sz="1200">
                <a:latin typeface="Arial" panose="020B0604020202020204" pitchFamily="34" charset="0"/>
              </a:rPr>
              <a:t>4</a:t>
            </a:r>
          </a:p>
          <a:p>
            <a:pPr algn="ctr">
              <a:spcBef>
                <a:spcPct val="0"/>
              </a:spcBef>
              <a:buClrTx/>
              <a:buFontTx/>
              <a:buNone/>
            </a:pPr>
            <a:endParaRPr lang="en-US" altLang="en-US" sz="500">
              <a:latin typeface="Arial" panose="020B0604020202020204" pitchFamily="34" charset="0"/>
            </a:endParaRPr>
          </a:p>
          <a:p>
            <a:pPr algn="ctr">
              <a:spcBef>
                <a:spcPct val="0"/>
              </a:spcBef>
              <a:buClrTx/>
              <a:buFontTx/>
              <a:buNone/>
            </a:pPr>
            <a:r>
              <a:rPr lang="en-US" altLang="en-US" sz="1200">
                <a:latin typeface="Arial" panose="020B0604020202020204" pitchFamily="34" charset="0"/>
              </a:rPr>
              <a:t>3</a:t>
            </a:r>
          </a:p>
        </p:txBody>
      </p:sp>
      <p:sp>
        <p:nvSpPr>
          <p:cNvPr id="93209" name="Line 25"/>
          <p:cNvSpPr>
            <a:spLocks noChangeShapeType="1"/>
          </p:cNvSpPr>
          <p:nvPr/>
        </p:nvSpPr>
        <p:spPr bwMode="auto">
          <a:xfrm>
            <a:off x="3282950" y="4270375"/>
            <a:ext cx="34131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10" name="Line 26"/>
          <p:cNvSpPr>
            <a:spLocks noChangeShapeType="1"/>
          </p:cNvSpPr>
          <p:nvPr/>
        </p:nvSpPr>
        <p:spPr bwMode="auto">
          <a:xfrm>
            <a:off x="4208463" y="4268788"/>
            <a:ext cx="3413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11" name="Line 27"/>
          <p:cNvSpPr>
            <a:spLocks noChangeShapeType="1"/>
          </p:cNvSpPr>
          <p:nvPr/>
        </p:nvSpPr>
        <p:spPr bwMode="auto">
          <a:xfrm>
            <a:off x="3295650" y="4789488"/>
            <a:ext cx="34131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12" name="Line 28"/>
          <p:cNvSpPr>
            <a:spLocks noChangeShapeType="1"/>
          </p:cNvSpPr>
          <p:nvPr/>
        </p:nvSpPr>
        <p:spPr bwMode="auto">
          <a:xfrm>
            <a:off x="4221163" y="4787900"/>
            <a:ext cx="34131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3213" name="Group 29"/>
          <p:cNvGrpSpPr>
            <a:grpSpLocks/>
          </p:cNvGrpSpPr>
          <p:nvPr/>
        </p:nvGrpSpPr>
        <p:grpSpPr bwMode="auto">
          <a:xfrm>
            <a:off x="6257925" y="2989263"/>
            <a:ext cx="879475" cy="1625600"/>
            <a:chOff x="3942" y="1883"/>
            <a:chExt cx="554" cy="1024"/>
          </a:xfrm>
        </p:grpSpPr>
        <p:sp>
          <p:nvSpPr>
            <p:cNvPr id="94231" name="Rectangle 30"/>
            <p:cNvSpPr>
              <a:spLocks noChangeArrowheads="1"/>
            </p:cNvSpPr>
            <p:nvPr/>
          </p:nvSpPr>
          <p:spPr bwMode="auto">
            <a:xfrm>
              <a:off x="3942" y="2660"/>
              <a:ext cx="553" cy="247"/>
            </a:xfrm>
            <a:prstGeom prst="rect">
              <a:avLst/>
            </a:prstGeom>
            <a:solidFill>
              <a:srgbClr val="0066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endParaRPr lang="en-CA" altLang="en-US" sz="1800">
                <a:latin typeface="Arial" panose="020B0604020202020204" pitchFamily="34" charset="0"/>
              </a:endParaRPr>
            </a:p>
          </p:txBody>
        </p:sp>
        <p:sp>
          <p:nvSpPr>
            <p:cNvPr id="94232" name="Rectangle 31"/>
            <p:cNvSpPr>
              <a:spLocks noChangeArrowheads="1"/>
            </p:cNvSpPr>
            <p:nvPr/>
          </p:nvSpPr>
          <p:spPr bwMode="auto">
            <a:xfrm>
              <a:off x="3944" y="2537"/>
              <a:ext cx="552" cy="126"/>
            </a:xfrm>
            <a:prstGeom prst="rect">
              <a:avLst/>
            </a:prstGeom>
            <a:noFill/>
            <a:ln w="12700">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endParaRPr lang="en-CA" altLang="en-US" sz="1800">
                <a:latin typeface="Arial" panose="020B0604020202020204" pitchFamily="34" charset="0"/>
              </a:endParaRPr>
            </a:p>
          </p:txBody>
        </p:sp>
        <p:sp>
          <p:nvSpPr>
            <p:cNvPr id="94233" name="Rectangle 32"/>
            <p:cNvSpPr>
              <a:spLocks noChangeArrowheads="1"/>
            </p:cNvSpPr>
            <p:nvPr/>
          </p:nvSpPr>
          <p:spPr bwMode="auto">
            <a:xfrm>
              <a:off x="3944" y="1883"/>
              <a:ext cx="552" cy="654"/>
            </a:xfrm>
            <a:prstGeom prst="rect">
              <a:avLst/>
            </a:prstGeom>
            <a:noFill/>
            <a:ln w="12700">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endParaRPr lang="en-CA" altLang="en-US" sz="1800">
                <a:latin typeface="Arial" panose="020B0604020202020204" pitchFamily="34" charset="0"/>
              </a:endParaRPr>
            </a:p>
          </p:txBody>
        </p:sp>
        <p:sp>
          <p:nvSpPr>
            <p:cNvPr id="94234" name="Text Box 33"/>
            <p:cNvSpPr txBox="1">
              <a:spLocks noChangeArrowheads="1"/>
            </p:cNvSpPr>
            <p:nvPr/>
          </p:nvSpPr>
          <p:spPr bwMode="auto">
            <a:xfrm>
              <a:off x="4072" y="2016"/>
              <a:ext cx="280" cy="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100" b="1">
                  <a:latin typeface="Arial" panose="020B0604020202020204" pitchFamily="34" charset="0"/>
                </a:rPr>
                <a:t>W = 50</a:t>
              </a:r>
            </a:p>
          </p:txBody>
        </p:sp>
        <p:sp>
          <p:nvSpPr>
            <p:cNvPr id="94235" name="Text Box 34"/>
            <p:cNvSpPr txBox="1">
              <a:spLocks noChangeArrowheads="1"/>
            </p:cNvSpPr>
            <p:nvPr/>
          </p:nvSpPr>
          <p:spPr bwMode="auto">
            <a:xfrm>
              <a:off x="4080" y="2544"/>
              <a:ext cx="270" cy="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100" b="1">
                  <a:latin typeface="Arial" panose="020B0604020202020204" pitchFamily="34" charset="0"/>
                </a:rPr>
                <a:t>M = 10</a:t>
              </a:r>
            </a:p>
          </p:txBody>
        </p:sp>
        <p:sp>
          <p:nvSpPr>
            <p:cNvPr id="94236" name="Text Box 35"/>
            <p:cNvSpPr txBox="1">
              <a:spLocks noChangeArrowheads="1"/>
            </p:cNvSpPr>
            <p:nvPr/>
          </p:nvSpPr>
          <p:spPr bwMode="auto">
            <a:xfrm>
              <a:off x="4031" y="2735"/>
              <a:ext cx="383"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200" b="1">
                  <a:latin typeface="Tahoma" panose="020B0604030504040204" pitchFamily="34" charset="0"/>
                </a:rPr>
                <a:t>SV = 10</a:t>
              </a:r>
            </a:p>
          </p:txBody>
        </p:sp>
      </p:grpSp>
      <p:grpSp>
        <p:nvGrpSpPr>
          <p:cNvPr id="93220" name="Group 36"/>
          <p:cNvGrpSpPr>
            <a:grpSpLocks/>
          </p:cNvGrpSpPr>
          <p:nvPr/>
        </p:nvGrpSpPr>
        <p:grpSpPr bwMode="auto">
          <a:xfrm>
            <a:off x="7442200" y="2982913"/>
            <a:ext cx="877888" cy="1630362"/>
            <a:chOff x="4688" y="1879"/>
            <a:chExt cx="553" cy="1027"/>
          </a:xfrm>
        </p:grpSpPr>
        <p:sp>
          <p:nvSpPr>
            <p:cNvPr id="94225" name="Rectangle 37"/>
            <p:cNvSpPr>
              <a:spLocks noChangeArrowheads="1"/>
            </p:cNvSpPr>
            <p:nvPr/>
          </p:nvSpPr>
          <p:spPr bwMode="auto">
            <a:xfrm>
              <a:off x="4688" y="2395"/>
              <a:ext cx="553" cy="511"/>
            </a:xfrm>
            <a:prstGeom prst="rect">
              <a:avLst/>
            </a:prstGeom>
            <a:solidFill>
              <a:srgbClr val="0066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endParaRPr lang="en-CA" altLang="en-US" sz="1800">
                <a:latin typeface="Arial" panose="020B0604020202020204" pitchFamily="34" charset="0"/>
              </a:endParaRPr>
            </a:p>
          </p:txBody>
        </p:sp>
        <p:sp>
          <p:nvSpPr>
            <p:cNvPr id="94226" name="Rectangle 38"/>
            <p:cNvSpPr>
              <a:spLocks noChangeArrowheads="1"/>
            </p:cNvSpPr>
            <p:nvPr/>
          </p:nvSpPr>
          <p:spPr bwMode="auto">
            <a:xfrm>
              <a:off x="4688" y="2257"/>
              <a:ext cx="552" cy="138"/>
            </a:xfrm>
            <a:prstGeom prst="rect">
              <a:avLst/>
            </a:prstGeom>
            <a:noFill/>
            <a:ln w="12700">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endParaRPr lang="en-CA" altLang="en-US" sz="1800">
                <a:latin typeface="Arial" panose="020B0604020202020204" pitchFamily="34" charset="0"/>
              </a:endParaRPr>
            </a:p>
          </p:txBody>
        </p:sp>
        <p:sp>
          <p:nvSpPr>
            <p:cNvPr id="94227" name="Rectangle 39"/>
            <p:cNvSpPr>
              <a:spLocks noChangeArrowheads="1"/>
            </p:cNvSpPr>
            <p:nvPr/>
          </p:nvSpPr>
          <p:spPr bwMode="auto">
            <a:xfrm>
              <a:off x="4688" y="1879"/>
              <a:ext cx="552" cy="378"/>
            </a:xfrm>
            <a:prstGeom prst="rect">
              <a:avLst/>
            </a:prstGeom>
            <a:noFill/>
            <a:ln w="12700">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endParaRPr lang="en-CA" altLang="en-US" sz="1800">
                <a:latin typeface="Arial" panose="020B0604020202020204" pitchFamily="34" charset="0"/>
              </a:endParaRPr>
            </a:p>
          </p:txBody>
        </p:sp>
        <p:sp>
          <p:nvSpPr>
            <p:cNvPr id="94228" name="Text Box 40"/>
            <p:cNvSpPr txBox="1">
              <a:spLocks noChangeArrowheads="1"/>
            </p:cNvSpPr>
            <p:nvPr/>
          </p:nvSpPr>
          <p:spPr bwMode="auto">
            <a:xfrm>
              <a:off x="4775" y="2735"/>
              <a:ext cx="383"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200" b="1">
                  <a:latin typeface="Tahoma" panose="020B0604030504040204" pitchFamily="34" charset="0"/>
                </a:rPr>
                <a:t>SV = 40</a:t>
              </a:r>
            </a:p>
          </p:txBody>
        </p:sp>
        <p:sp>
          <p:nvSpPr>
            <p:cNvPr id="94229" name="Text Box 41"/>
            <p:cNvSpPr txBox="1">
              <a:spLocks noChangeArrowheads="1"/>
            </p:cNvSpPr>
            <p:nvPr/>
          </p:nvSpPr>
          <p:spPr bwMode="auto">
            <a:xfrm>
              <a:off x="4824" y="2264"/>
              <a:ext cx="280" cy="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100" b="1">
                  <a:latin typeface="Arial" panose="020B0604020202020204" pitchFamily="34" charset="0"/>
                </a:rPr>
                <a:t>W = 10</a:t>
              </a:r>
            </a:p>
          </p:txBody>
        </p:sp>
        <p:sp>
          <p:nvSpPr>
            <p:cNvPr id="94230" name="Text Box 42"/>
            <p:cNvSpPr txBox="1">
              <a:spLocks noChangeArrowheads="1"/>
            </p:cNvSpPr>
            <p:nvPr/>
          </p:nvSpPr>
          <p:spPr bwMode="auto">
            <a:xfrm>
              <a:off x="4824" y="2008"/>
              <a:ext cx="280" cy="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100" b="1">
                  <a:latin typeface="Arial" panose="020B0604020202020204" pitchFamily="34" charset="0"/>
                </a:rPr>
                <a:t>W = 30</a:t>
              </a:r>
            </a:p>
          </p:txBody>
        </p:sp>
      </p:grpSp>
    </p:spTree>
    <p:extLst>
      <p:ext uri="{BB962C8B-B14F-4D97-AF65-F5344CB8AC3E}">
        <p14:creationId xmlns:p14="http://schemas.microsoft.com/office/powerpoint/2010/main" val="18631454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205"/>
                                        </p:tgtEl>
                                        <p:attrNameLst>
                                          <p:attrName>style.visibility</p:attrName>
                                        </p:attrNameLst>
                                      </p:cBhvr>
                                      <p:to>
                                        <p:strVal val="visible"/>
                                      </p:to>
                                    </p:set>
                                    <p:animEffect transition="in" filter="blinds(horizontal)">
                                      <p:cBhvr>
                                        <p:cTn id="7" dur="500"/>
                                        <p:tgtEl>
                                          <p:spTgt spid="9320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93207">
                                            <p:txEl>
                                              <p:pRg st="0" end="0"/>
                                            </p:txEl>
                                          </p:spTgt>
                                        </p:tgtEl>
                                        <p:attrNameLst>
                                          <p:attrName>style.visibility</p:attrName>
                                        </p:attrNameLst>
                                      </p:cBhvr>
                                      <p:to>
                                        <p:strVal val="visible"/>
                                      </p:to>
                                    </p:set>
                                    <p:animEffect transition="in" filter="wipe(left)">
                                      <p:cBhvr>
                                        <p:cTn id="11" dur="500"/>
                                        <p:tgtEl>
                                          <p:spTgt spid="93207">
                                            <p:txEl>
                                              <p:pRg st="0" end="0"/>
                                            </p:txEl>
                                          </p:spTgt>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93206">
                                            <p:txEl>
                                              <p:pRg st="0" end="0"/>
                                            </p:txEl>
                                          </p:spTgt>
                                        </p:tgtEl>
                                        <p:attrNameLst>
                                          <p:attrName>style.visibility</p:attrName>
                                        </p:attrNameLst>
                                      </p:cBhvr>
                                      <p:to>
                                        <p:strVal val="visible"/>
                                      </p:to>
                                    </p:set>
                                    <p:animEffect transition="in" filter="wipe(left)">
                                      <p:cBhvr>
                                        <p:cTn id="15" dur="500"/>
                                        <p:tgtEl>
                                          <p:spTgt spid="93206">
                                            <p:txEl>
                                              <p:pRg st="0" end="0"/>
                                            </p:txEl>
                                          </p:spTgt>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93206">
                                            <p:txEl>
                                              <p:pRg st="2" end="2"/>
                                            </p:txEl>
                                          </p:spTgt>
                                        </p:tgtEl>
                                        <p:attrNameLst>
                                          <p:attrName>style.visibility</p:attrName>
                                        </p:attrNameLst>
                                      </p:cBhvr>
                                      <p:to>
                                        <p:strVal val="visible"/>
                                      </p:to>
                                    </p:set>
                                    <p:animEffect transition="in" filter="wipe(left)">
                                      <p:cBhvr>
                                        <p:cTn id="19" dur="500"/>
                                        <p:tgtEl>
                                          <p:spTgt spid="93206">
                                            <p:txEl>
                                              <p:pRg st="2" end="2"/>
                                            </p:txEl>
                                          </p:spTgt>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93206">
                                            <p:txEl>
                                              <p:pRg st="3" end="3"/>
                                            </p:txEl>
                                          </p:spTgt>
                                        </p:tgtEl>
                                        <p:attrNameLst>
                                          <p:attrName>style.visibility</p:attrName>
                                        </p:attrNameLst>
                                      </p:cBhvr>
                                      <p:to>
                                        <p:strVal val="visible"/>
                                      </p:to>
                                    </p:set>
                                    <p:animEffect transition="in" filter="wipe(left)">
                                      <p:cBhvr>
                                        <p:cTn id="23" dur="500"/>
                                        <p:tgtEl>
                                          <p:spTgt spid="93206">
                                            <p:txEl>
                                              <p:pRg st="3" end="3"/>
                                            </p:txEl>
                                          </p:spTgt>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93206">
                                            <p:txEl>
                                              <p:pRg st="4" end="4"/>
                                            </p:txEl>
                                          </p:spTgt>
                                        </p:tgtEl>
                                        <p:attrNameLst>
                                          <p:attrName>style.visibility</p:attrName>
                                        </p:attrNameLst>
                                      </p:cBhvr>
                                      <p:to>
                                        <p:strVal val="visible"/>
                                      </p:to>
                                    </p:set>
                                    <p:animEffect transition="in" filter="wipe(left)">
                                      <p:cBhvr>
                                        <p:cTn id="27" dur="500"/>
                                        <p:tgtEl>
                                          <p:spTgt spid="93206">
                                            <p:txEl>
                                              <p:pRg st="4" end="4"/>
                                            </p:txEl>
                                          </p:spTgt>
                                        </p:tgtEl>
                                      </p:cBhvr>
                                    </p:animEffect>
                                  </p:childTnLst>
                                </p:cTn>
                              </p:par>
                            </p:childTnLst>
                          </p:cTn>
                        </p:par>
                        <p:par>
                          <p:cTn id="28" fill="hold" nodeType="afterGroup">
                            <p:stCondLst>
                              <p:cond delay="3000"/>
                            </p:stCondLst>
                            <p:childTnLst>
                              <p:par>
                                <p:cTn id="29" presetID="22" presetClass="entr" presetSubtype="8" fill="hold" nodeType="afterEffect">
                                  <p:stCondLst>
                                    <p:cond delay="0"/>
                                  </p:stCondLst>
                                  <p:childTnLst>
                                    <p:set>
                                      <p:cBhvr>
                                        <p:cTn id="30" dur="1" fill="hold">
                                          <p:stCondLst>
                                            <p:cond delay="0"/>
                                          </p:stCondLst>
                                        </p:cTn>
                                        <p:tgtEl>
                                          <p:spTgt spid="93206">
                                            <p:txEl>
                                              <p:pRg st="6" end="6"/>
                                            </p:txEl>
                                          </p:spTgt>
                                        </p:tgtEl>
                                        <p:attrNameLst>
                                          <p:attrName>style.visibility</p:attrName>
                                        </p:attrNameLst>
                                      </p:cBhvr>
                                      <p:to>
                                        <p:strVal val="visible"/>
                                      </p:to>
                                    </p:set>
                                    <p:animEffect transition="in" filter="wipe(left)">
                                      <p:cBhvr>
                                        <p:cTn id="31" dur="500"/>
                                        <p:tgtEl>
                                          <p:spTgt spid="93206">
                                            <p:txEl>
                                              <p:pRg st="6" end="6"/>
                                            </p:txEl>
                                          </p:spTgt>
                                        </p:tgtEl>
                                      </p:cBhvr>
                                    </p:animEffect>
                                  </p:childTnLst>
                                </p:cTn>
                              </p:par>
                            </p:childTnLst>
                          </p:cTn>
                        </p:par>
                        <p:par>
                          <p:cTn id="32" fill="hold" nodeType="afterGroup">
                            <p:stCondLst>
                              <p:cond delay="3500"/>
                            </p:stCondLst>
                            <p:childTnLst>
                              <p:par>
                                <p:cTn id="33" presetID="22" presetClass="entr" presetSubtype="8" fill="hold" nodeType="afterEffect">
                                  <p:stCondLst>
                                    <p:cond delay="0"/>
                                  </p:stCondLst>
                                  <p:childTnLst>
                                    <p:set>
                                      <p:cBhvr>
                                        <p:cTn id="34" dur="1" fill="hold">
                                          <p:stCondLst>
                                            <p:cond delay="0"/>
                                          </p:stCondLst>
                                        </p:cTn>
                                        <p:tgtEl>
                                          <p:spTgt spid="93206">
                                            <p:txEl>
                                              <p:pRg st="8" end="8"/>
                                            </p:txEl>
                                          </p:spTgt>
                                        </p:tgtEl>
                                        <p:attrNameLst>
                                          <p:attrName>style.visibility</p:attrName>
                                        </p:attrNameLst>
                                      </p:cBhvr>
                                      <p:to>
                                        <p:strVal val="visible"/>
                                      </p:to>
                                    </p:set>
                                    <p:animEffect transition="in" filter="wipe(left)">
                                      <p:cBhvr>
                                        <p:cTn id="35" dur="500"/>
                                        <p:tgtEl>
                                          <p:spTgt spid="93206">
                                            <p:txEl>
                                              <p:pRg st="8" end="8"/>
                                            </p:txEl>
                                          </p:spTgt>
                                        </p:tgtEl>
                                      </p:cBhvr>
                                    </p:animEffect>
                                  </p:childTnLst>
                                </p:cTn>
                              </p:par>
                            </p:childTnLst>
                          </p:cTn>
                        </p:par>
                        <p:par>
                          <p:cTn id="36" fill="hold" nodeType="afterGroup">
                            <p:stCondLst>
                              <p:cond delay="4000"/>
                            </p:stCondLst>
                            <p:childTnLst>
                              <p:par>
                                <p:cTn id="37" presetID="22" presetClass="entr" presetSubtype="8" fill="hold" nodeType="afterEffect">
                                  <p:stCondLst>
                                    <p:cond delay="0"/>
                                  </p:stCondLst>
                                  <p:childTnLst>
                                    <p:set>
                                      <p:cBhvr>
                                        <p:cTn id="38" dur="1" fill="hold">
                                          <p:stCondLst>
                                            <p:cond delay="0"/>
                                          </p:stCondLst>
                                        </p:cTn>
                                        <p:tgtEl>
                                          <p:spTgt spid="93207">
                                            <p:txEl>
                                              <p:pRg st="2" end="2"/>
                                            </p:txEl>
                                          </p:spTgt>
                                        </p:tgtEl>
                                        <p:attrNameLst>
                                          <p:attrName>style.visibility</p:attrName>
                                        </p:attrNameLst>
                                      </p:cBhvr>
                                      <p:to>
                                        <p:strVal val="visible"/>
                                      </p:to>
                                    </p:set>
                                    <p:animEffect transition="in" filter="wipe(left)">
                                      <p:cBhvr>
                                        <p:cTn id="39" dur="500"/>
                                        <p:tgtEl>
                                          <p:spTgt spid="93207">
                                            <p:txEl>
                                              <p:pRg st="2" end="2"/>
                                            </p:txEl>
                                          </p:spTgt>
                                        </p:tgtEl>
                                      </p:cBhvr>
                                    </p:animEffect>
                                  </p:childTnLst>
                                </p:cTn>
                              </p:par>
                            </p:childTnLst>
                          </p:cTn>
                        </p:par>
                        <p:par>
                          <p:cTn id="40" fill="hold" nodeType="afterGroup">
                            <p:stCondLst>
                              <p:cond delay="4500"/>
                            </p:stCondLst>
                            <p:childTnLst>
                              <p:par>
                                <p:cTn id="41" presetID="22" presetClass="entr" presetSubtype="8" fill="hold" nodeType="afterEffect">
                                  <p:stCondLst>
                                    <p:cond delay="0"/>
                                  </p:stCondLst>
                                  <p:childTnLst>
                                    <p:set>
                                      <p:cBhvr>
                                        <p:cTn id="42" dur="1" fill="hold">
                                          <p:stCondLst>
                                            <p:cond delay="0"/>
                                          </p:stCondLst>
                                        </p:cTn>
                                        <p:tgtEl>
                                          <p:spTgt spid="93207">
                                            <p:txEl>
                                              <p:pRg st="4" end="4"/>
                                            </p:txEl>
                                          </p:spTgt>
                                        </p:tgtEl>
                                        <p:attrNameLst>
                                          <p:attrName>style.visibility</p:attrName>
                                        </p:attrNameLst>
                                      </p:cBhvr>
                                      <p:to>
                                        <p:strVal val="visible"/>
                                      </p:to>
                                    </p:set>
                                    <p:animEffect transition="in" filter="wipe(left)">
                                      <p:cBhvr>
                                        <p:cTn id="43" dur="500"/>
                                        <p:tgtEl>
                                          <p:spTgt spid="93207">
                                            <p:txEl>
                                              <p:pRg st="4" end="4"/>
                                            </p:txEl>
                                          </p:spTgt>
                                        </p:tgtEl>
                                      </p:cBhvr>
                                    </p:animEffect>
                                  </p:childTnLst>
                                </p:cTn>
                              </p:par>
                            </p:childTnLst>
                          </p:cTn>
                        </p:par>
                        <p:par>
                          <p:cTn id="44" fill="hold" nodeType="afterGroup">
                            <p:stCondLst>
                              <p:cond delay="5000"/>
                            </p:stCondLst>
                            <p:childTnLst>
                              <p:par>
                                <p:cTn id="45" presetID="22" presetClass="entr" presetSubtype="8" fill="hold" nodeType="afterEffect">
                                  <p:stCondLst>
                                    <p:cond delay="0"/>
                                  </p:stCondLst>
                                  <p:childTnLst>
                                    <p:set>
                                      <p:cBhvr>
                                        <p:cTn id="46" dur="1" fill="hold">
                                          <p:stCondLst>
                                            <p:cond delay="0"/>
                                          </p:stCondLst>
                                        </p:cTn>
                                        <p:tgtEl>
                                          <p:spTgt spid="93207">
                                            <p:txEl>
                                              <p:pRg st="8" end="8"/>
                                            </p:txEl>
                                          </p:spTgt>
                                        </p:tgtEl>
                                        <p:attrNameLst>
                                          <p:attrName>style.visibility</p:attrName>
                                        </p:attrNameLst>
                                      </p:cBhvr>
                                      <p:to>
                                        <p:strVal val="visible"/>
                                      </p:to>
                                    </p:set>
                                    <p:animEffect transition="in" filter="wipe(left)">
                                      <p:cBhvr>
                                        <p:cTn id="47" dur="500"/>
                                        <p:tgtEl>
                                          <p:spTgt spid="93207">
                                            <p:txEl>
                                              <p:pRg st="8" end="8"/>
                                            </p:txEl>
                                          </p:spTgt>
                                        </p:tgtEl>
                                      </p:cBhvr>
                                    </p:animEffect>
                                  </p:childTnLst>
                                </p:cTn>
                              </p:par>
                            </p:childTnLst>
                          </p:cTn>
                        </p:par>
                        <p:par>
                          <p:cTn id="48" fill="hold" nodeType="afterGroup">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93209"/>
                                        </p:tgtEl>
                                        <p:attrNameLst>
                                          <p:attrName>style.visibility</p:attrName>
                                        </p:attrNameLst>
                                      </p:cBhvr>
                                      <p:to>
                                        <p:strVal val="visible"/>
                                      </p:to>
                                    </p:set>
                                    <p:animEffect transition="in" filter="wipe(left)">
                                      <p:cBhvr>
                                        <p:cTn id="51" dur="500"/>
                                        <p:tgtEl>
                                          <p:spTgt spid="93209"/>
                                        </p:tgtEl>
                                      </p:cBhvr>
                                    </p:animEffect>
                                  </p:childTnLst>
                                </p:cTn>
                              </p:par>
                            </p:childTnLst>
                          </p:cTn>
                        </p:par>
                        <p:par>
                          <p:cTn id="52" fill="hold" nodeType="afterGroup">
                            <p:stCondLst>
                              <p:cond delay="6000"/>
                            </p:stCondLst>
                            <p:childTnLst>
                              <p:par>
                                <p:cTn id="53" presetID="22" presetClass="entr" presetSubtype="8" fill="hold" nodeType="afterEffect">
                                  <p:stCondLst>
                                    <p:cond delay="0"/>
                                  </p:stCondLst>
                                  <p:childTnLst>
                                    <p:set>
                                      <p:cBhvr>
                                        <p:cTn id="54" dur="1" fill="hold">
                                          <p:stCondLst>
                                            <p:cond delay="0"/>
                                          </p:stCondLst>
                                        </p:cTn>
                                        <p:tgtEl>
                                          <p:spTgt spid="93207">
                                            <p:txEl>
                                              <p:pRg st="10" end="10"/>
                                            </p:txEl>
                                          </p:spTgt>
                                        </p:tgtEl>
                                        <p:attrNameLst>
                                          <p:attrName>style.visibility</p:attrName>
                                        </p:attrNameLst>
                                      </p:cBhvr>
                                      <p:to>
                                        <p:strVal val="visible"/>
                                      </p:to>
                                    </p:set>
                                    <p:animEffect transition="in" filter="wipe(left)">
                                      <p:cBhvr>
                                        <p:cTn id="55" dur="500"/>
                                        <p:tgtEl>
                                          <p:spTgt spid="93207">
                                            <p:txEl>
                                              <p:pRg st="10" end="10"/>
                                            </p:txEl>
                                          </p:spTgt>
                                        </p:tgtEl>
                                      </p:cBhvr>
                                    </p:animEffect>
                                  </p:childTnLst>
                                </p:cTn>
                              </p:par>
                            </p:childTnLst>
                          </p:cTn>
                        </p:par>
                        <p:par>
                          <p:cTn id="56" fill="hold" nodeType="afterGroup">
                            <p:stCondLst>
                              <p:cond delay="6500"/>
                            </p:stCondLst>
                            <p:childTnLst>
                              <p:par>
                                <p:cTn id="57" presetID="22" presetClass="entr" presetSubtype="8" fill="hold" nodeType="afterEffect">
                                  <p:stCondLst>
                                    <p:cond delay="0"/>
                                  </p:stCondLst>
                                  <p:childTnLst>
                                    <p:set>
                                      <p:cBhvr>
                                        <p:cTn id="58" dur="1" fill="hold">
                                          <p:stCondLst>
                                            <p:cond delay="0"/>
                                          </p:stCondLst>
                                        </p:cTn>
                                        <p:tgtEl>
                                          <p:spTgt spid="93189"/>
                                        </p:tgtEl>
                                        <p:attrNameLst>
                                          <p:attrName>style.visibility</p:attrName>
                                        </p:attrNameLst>
                                      </p:cBhvr>
                                      <p:to>
                                        <p:strVal val="visible"/>
                                      </p:to>
                                    </p:set>
                                    <p:animEffect transition="in" filter="wipe(left)">
                                      <p:cBhvr>
                                        <p:cTn id="59" dur="500"/>
                                        <p:tgtEl>
                                          <p:spTgt spid="93189"/>
                                        </p:tgtEl>
                                      </p:cBhvr>
                                    </p:animEffect>
                                  </p:childTnLst>
                                </p:cTn>
                              </p:par>
                            </p:childTnLst>
                          </p:cTn>
                        </p:par>
                        <p:par>
                          <p:cTn id="60" fill="hold" nodeType="afterGroup">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93188"/>
                                        </p:tgtEl>
                                        <p:attrNameLst>
                                          <p:attrName>style.visibility</p:attrName>
                                        </p:attrNameLst>
                                      </p:cBhvr>
                                      <p:to>
                                        <p:strVal val="visible"/>
                                      </p:to>
                                    </p:set>
                                    <p:animEffect transition="in" filter="wipe(left)">
                                      <p:cBhvr>
                                        <p:cTn id="63" dur="500"/>
                                        <p:tgtEl>
                                          <p:spTgt spid="93188"/>
                                        </p:tgtEl>
                                      </p:cBhvr>
                                    </p:animEffect>
                                  </p:childTnLst>
                                </p:cTn>
                              </p:par>
                            </p:childTnLst>
                          </p:cTn>
                        </p:par>
                        <p:par>
                          <p:cTn id="64" fill="hold" nodeType="afterGroup">
                            <p:stCondLst>
                              <p:cond delay="7500"/>
                            </p:stCondLst>
                            <p:childTnLst>
                              <p:par>
                                <p:cTn id="65" presetID="22" presetClass="entr" presetSubtype="4" fill="hold" nodeType="afterEffect">
                                  <p:stCondLst>
                                    <p:cond delay="0"/>
                                  </p:stCondLst>
                                  <p:childTnLst>
                                    <p:set>
                                      <p:cBhvr>
                                        <p:cTn id="66" dur="1" fill="hold">
                                          <p:stCondLst>
                                            <p:cond delay="0"/>
                                          </p:stCondLst>
                                        </p:cTn>
                                        <p:tgtEl>
                                          <p:spTgt spid="93213"/>
                                        </p:tgtEl>
                                        <p:attrNameLst>
                                          <p:attrName>style.visibility</p:attrName>
                                        </p:attrNameLst>
                                      </p:cBhvr>
                                      <p:to>
                                        <p:strVal val="visible"/>
                                      </p:to>
                                    </p:set>
                                    <p:animEffect transition="in" filter="wipe(down)">
                                      <p:cBhvr>
                                        <p:cTn id="67" dur="500"/>
                                        <p:tgtEl>
                                          <p:spTgt spid="93213"/>
                                        </p:tgtEl>
                                      </p:cBhvr>
                                    </p:animEffect>
                                  </p:childTnLst>
                                </p:cTn>
                              </p:par>
                            </p:childTnLst>
                          </p:cTn>
                        </p:par>
                        <p:par>
                          <p:cTn id="68" fill="hold" nodeType="afterGroup">
                            <p:stCondLst>
                              <p:cond delay="8000"/>
                            </p:stCondLst>
                            <p:childTnLst>
                              <p:par>
                                <p:cTn id="69" presetID="5" presetClass="emph" presetSubtype="1" nodeType="afterEffect">
                                  <p:stCondLst>
                                    <p:cond delay="0"/>
                                  </p:stCondLst>
                                  <p:childTnLst>
                                    <p:set>
                                      <p:cBhvr override="childStyle">
                                        <p:cTn id="70" dur="indefinite"/>
                                        <p:tgtEl>
                                          <p:spTgt spid="93207">
                                            <p:txEl>
                                              <p:pRg st="8" end="8"/>
                                            </p:txEl>
                                          </p:spTgt>
                                        </p:tgtEl>
                                        <p:attrNameLst>
                                          <p:attrName>style.fontStyle</p:attrName>
                                        </p:attrNameLst>
                                      </p:cBhvr>
                                      <p:to>
                                        <p:strVal val="normal"/>
                                      </p:to>
                                    </p:set>
                                    <p:set>
                                      <p:cBhvr override="childStyle">
                                        <p:cTn id="71" dur="indefinite"/>
                                        <p:tgtEl>
                                          <p:spTgt spid="93207">
                                            <p:txEl>
                                              <p:pRg st="8" end="8"/>
                                            </p:txEl>
                                          </p:spTgt>
                                        </p:tgtEl>
                                        <p:attrNameLst>
                                          <p:attrName>style.fontWeight</p:attrName>
                                        </p:attrNameLst>
                                      </p:cBhvr>
                                      <p:to>
                                        <p:strVal val="bold"/>
                                      </p:to>
                                    </p:set>
                                    <p:set>
                                      <p:cBhvr override="childStyle">
                                        <p:cTn id="72" dur="indefinite"/>
                                        <p:tgtEl>
                                          <p:spTgt spid="93207">
                                            <p:txEl>
                                              <p:pRg st="8" end="8"/>
                                            </p:txEl>
                                          </p:spTgt>
                                        </p:tgtEl>
                                        <p:attrNameLst>
                                          <p:attrName>style.textDecorationUnderline</p:attrName>
                                        </p:attrNameLst>
                                      </p:cBhvr>
                                      <p:to>
                                        <p:strVal val="fals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childTnLst>
                                    <p:set>
                                      <p:cBhvr>
                                        <p:cTn id="76" dur="1" fill="hold">
                                          <p:stCondLst>
                                            <p:cond delay="0"/>
                                          </p:stCondLst>
                                        </p:cTn>
                                        <p:tgtEl>
                                          <p:spTgt spid="93208">
                                            <p:txEl>
                                              <p:pRg st="0" end="0"/>
                                            </p:txEl>
                                          </p:spTgt>
                                        </p:tgtEl>
                                        <p:attrNameLst>
                                          <p:attrName>style.visibility</p:attrName>
                                        </p:attrNameLst>
                                      </p:cBhvr>
                                      <p:to>
                                        <p:strVal val="visible"/>
                                      </p:to>
                                    </p:set>
                                    <p:animEffect transition="in" filter="wipe(left)">
                                      <p:cBhvr>
                                        <p:cTn id="77" dur="500"/>
                                        <p:tgtEl>
                                          <p:spTgt spid="93208">
                                            <p:txEl>
                                              <p:pRg st="0" end="0"/>
                                            </p:txEl>
                                          </p:spTgt>
                                        </p:tgtEl>
                                      </p:cBhvr>
                                    </p:animEffect>
                                  </p:childTnLst>
                                </p:cTn>
                              </p:par>
                            </p:childTnLst>
                          </p:cTn>
                        </p:par>
                        <p:par>
                          <p:cTn id="78" fill="hold" nodeType="afterGroup">
                            <p:stCondLst>
                              <p:cond delay="500"/>
                            </p:stCondLst>
                            <p:childTnLst>
                              <p:par>
                                <p:cTn id="79" presetID="22" presetClass="entr" presetSubtype="8" fill="hold" nodeType="afterEffect">
                                  <p:stCondLst>
                                    <p:cond delay="0"/>
                                  </p:stCondLst>
                                  <p:childTnLst>
                                    <p:set>
                                      <p:cBhvr>
                                        <p:cTn id="80" dur="1" fill="hold">
                                          <p:stCondLst>
                                            <p:cond delay="0"/>
                                          </p:stCondLst>
                                        </p:cTn>
                                        <p:tgtEl>
                                          <p:spTgt spid="93208">
                                            <p:txEl>
                                              <p:pRg st="2" end="2"/>
                                            </p:txEl>
                                          </p:spTgt>
                                        </p:tgtEl>
                                        <p:attrNameLst>
                                          <p:attrName>style.visibility</p:attrName>
                                        </p:attrNameLst>
                                      </p:cBhvr>
                                      <p:to>
                                        <p:strVal val="visible"/>
                                      </p:to>
                                    </p:set>
                                    <p:animEffect transition="in" filter="wipe(left)">
                                      <p:cBhvr>
                                        <p:cTn id="81" dur="500"/>
                                        <p:tgtEl>
                                          <p:spTgt spid="93208">
                                            <p:txEl>
                                              <p:pRg st="2" end="2"/>
                                            </p:txEl>
                                          </p:spTgt>
                                        </p:tgtEl>
                                      </p:cBhvr>
                                    </p:animEffect>
                                  </p:childTnLst>
                                </p:cTn>
                              </p:par>
                            </p:childTnLst>
                          </p:cTn>
                        </p:par>
                        <p:par>
                          <p:cTn id="82" fill="hold" nodeType="afterGroup">
                            <p:stCondLst>
                              <p:cond delay="1000"/>
                            </p:stCondLst>
                            <p:childTnLst>
                              <p:par>
                                <p:cTn id="83" presetID="22" presetClass="entr" presetSubtype="8" fill="hold" nodeType="afterEffect">
                                  <p:stCondLst>
                                    <p:cond delay="0"/>
                                  </p:stCondLst>
                                  <p:childTnLst>
                                    <p:set>
                                      <p:cBhvr>
                                        <p:cTn id="84" dur="1" fill="hold">
                                          <p:stCondLst>
                                            <p:cond delay="0"/>
                                          </p:stCondLst>
                                        </p:cTn>
                                        <p:tgtEl>
                                          <p:spTgt spid="93208">
                                            <p:txEl>
                                              <p:pRg st="4" end="4"/>
                                            </p:txEl>
                                          </p:spTgt>
                                        </p:tgtEl>
                                        <p:attrNameLst>
                                          <p:attrName>style.visibility</p:attrName>
                                        </p:attrNameLst>
                                      </p:cBhvr>
                                      <p:to>
                                        <p:strVal val="visible"/>
                                      </p:to>
                                    </p:set>
                                    <p:animEffect transition="in" filter="wipe(left)">
                                      <p:cBhvr>
                                        <p:cTn id="85" dur="500"/>
                                        <p:tgtEl>
                                          <p:spTgt spid="93208">
                                            <p:txEl>
                                              <p:pRg st="4" end="4"/>
                                            </p:txEl>
                                          </p:spTgt>
                                        </p:tgtEl>
                                      </p:cBhvr>
                                    </p:animEffect>
                                  </p:childTnLst>
                                </p:cTn>
                              </p:par>
                            </p:childTnLst>
                          </p:cTn>
                        </p:par>
                        <p:par>
                          <p:cTn id="86" fill="hold" nodeType="afterGroup">
                            <p:stCondLst>
                              <p:cond delay="1500"/>
                            </p:stCondLst>
                            <p:childTnLst>
                              <p:par>
                                <p:cTn id="87" presetID="22" presetClass="entr" presetSubtype="8" fill="hold" nodeType="afterEffect">
                                  <p:stCondLst>
                                    <p:cond delay="0"/>
                                  </p:stCondLst>
                                  <p:childTnLst>
                                    <p:set>
                                      <p:cBhvr>
                                        <p:cTn id="88" dur="1" fill="hold">
                                          <p:stCondLst>
                                            <p:cond delay="0"/>
                                          </p:stCondLst>
                                        </p:cTn>
                                        <p:tgtEl>
                                          <p:spTgt spid="93208">
                                            <p:txEl>
                                              <p:pRg st="8" end="8"/>
                                            </p:txEl>
                                          </p:spTgt>
                                        </p:tgtEl>
                                        <p:attrNameLst>
                                          <p:attrName>style.visibility</p:attrName>
                                        </p:attrNameLst>
                                      </p:cBhvr>
                                      <p:to>
                                        <p:strVal val="visible"/>
                                      </p:to>
                                    </p:set>
                                    <p:animEffect transition="in" filter="wipe(left)">
                                      <p:cBhvr>
                                        <p:cTn id="89" dur="500"/>
                                        <p:tgtEl>
                                          <p:spTgt spid="93208">
                                            <p:txEl>
                                              <p:pRg st="8" end="8"/>
                                            </p:txEl>
                                          </p:spTgt>
                                        </p:tgtEl>
                                      </p:cBhvr>
                                    </p:animEffect>
                                  </p:childTnLst>
                                </p:cTn>
                              </p:par>
                            </p:childTnLst>
                          </p:cTn>
                        </p:par>
                        <p:par>
                          <p:cTn id="90" fill="hold" nodeType="afterGroup">
                            <p:stCondLst>
                              <p:cond delay="2000"/>
                            </p:stCondLst>
                            <p:childTnLst>
                              <p:par>
                                <p:cTn id="91" presetID="22" presetClass="entr" presetSubtype="8" fill="hold" grpId="0" nodeType="afterEffect">
                                  <p:stCondLst>
                                    <p:cond delay="0"/>
                                  </p:stCondLst>
                                  <p:childTnLst>
                                    <p:set>
                                      <p:cBhvr>
                                        <p:cTn id="92" dur="1" fill="hold">
                                          <p:stCondLst>
                                            <p:cond delay="0"/>
                                          </p:stCondLst>
                                        </p:cTn>
                                        <p:tgtEl>
                                          <p:spTgt spid="93210"/>
                                        </p:tgtEl>
                                        <p:attrNameLst>
                                          <p:attrName>style.visibility</p:attrName>
                                        </p:attrNameLst>
                                      </p:cBhvr>
                                      <p:to>
                                        <p:strVal val="visible"/>
                                      </p:to>
                                    </p:set>
                                    <p:animEffect transition="in" filter="wipe(left)">
                                      <p:cBhvr>
                                        <p:cTn id="93" dur="500"/>
                                        <p:tgtEl>
                                          <p:spTgt spid="93210"/>
                                        </p:tgtEl>
                                      </p:cBhvr>
                                    </p:animEffect>
                                  </p:childTnLst>
                                </p:cTn>
                              </p:par>
                            </p:childTnLst>
                          </p:cTn>
                        </p:par>
                        <p:par>
                          <p:cTn id="94" fill="hold" nodeType="afterGroup">
                            <p:stCondLst>
                              <p:cond delay="2500"/>
                            </p:stCondLst>
                            <p:childTnLst>
                              <p:par>
                                <p:cTn id="95" presetID="22" presetClass="entr" presetSubtype="8" fill="hold" nodeType="afterEffect">
                                  <p:stCondLst>
                                    <p:cond delay="0"/>
                                  </p:stCondLst>
                                  <p:childTnLst>
                                    <p:set>
                                      <p:cBhvr>
                                        <p:cTn id="96" dur="1" fill="hold">
                                          <p:stCondLst>
                                            <p:cond delay="0"/>
                                          </p:stCondLst>
                                        </p:cTn>
                                        <p:tgtEl>
                                          <p:spTgt spid="93208">
                                            <p:txEl>
                                              <p:pRg st="10" end="10"/>
                                            </p:txEl>
                                          </p:spTgt>
                                        </p:tgtEl>
                                        <p:attrNameLst>
                                          <p:attrName>style.visibility</p:attrName>
                                        </p:attrNameLst>
                                      </p:cBhvr>
                                      <p:to>
                                        <p:strVal val="visible"/>
                                      </p:to>
                                    </p:set>
                                    <p:animEffect transition="in" filter="wipe(left)">
                                      <p:cBhvr>
                                        <p:cTn id="97" dur="500"/>
                                        <p:tgtEl>
                                          <p:spTgt spid="93208">
                                            <p:txEl>
                                              <p:pRg st="10" end="10"/>
                                            </p:txEl>
                                          </p:spTgt>
                                        </p:tgtEl>
                                      </p:cBhvr>
                                    </p:animEffect>
                                  </p:childTnLst>
                                </p:cTn>
                              </p:par>
                            </p:childTnLst>
                          </p:cTn>
                        </p:par>
                        <p:par>
                          <p:cTn id="98" fill="hold" nodeType="afterGroup">
                            <p:stCondLst>
                              <p:cond delay="3000"/>
                            </p:stCondLst>
                            <p:childTnLst>
                              <p:par>
                                <p:cTn id="99" presetID="22" presetClass="entr" presetSubtype="8" fill="hold" grpId="0" nodeType="afterEffect">
                                  <p:stCondLst>
                                    <p:cond delay="0"/>
                                  </p:stCondLst>
                                  <p:childTnLst>
                                    <p:set>
                                      <p:cBhvr>
                                        <p:cTn id="100" dur="1" fill="hold">
                                          <p:stCondLst>
                                            <p:cond delay="0"/>
                                          </p:stCondLst>
                                        </p:cTn>
                                        <p:tgtEl>
                                          <p:spTgt spid="93204"/>
                                        </p:tgtEl>
                                        <p:attrNameLst>
                                          <p:attrName>style.visibility</p:attrName>
                                        </p:attrNameLst>
                                      </p:cBhvr>
                                      <p:to>
                                        <p:strVal val="visible"/>
                                      </p:to>
                                    </p:set>
                                    <p:animEffect transition="in" filter="wipe(left)">
                                      <p:cBhvr>
                                        <p:cTn id="101" dur="500"/>
                                        <p:tgtEl>
                                          <p:spTgt spid="93204"/>
                                        </p:tgtEl>
                                      </p:cBhvr>
                                    </p:animEffect>
                                  </p:childTnLst>
                                </p:cTn>
                              </p:par>
                            </p:childTnLst>
                          </p:cTn>
                        </p:par>
                        <p:par>
                          <p:cTn id="102" fill="hold" nodeType="afterGroup">
                            <p:stCondLst>
                              <p:cond delay="3500"/>
                            </p:stCondLst>
                            <p:childTnLst>
                              <p:par>
                                <p:cTn id="103" presetID="22" presetClass="entr" presetSubtype="8" fill="hold" grpId="0" nodeType="afterEffect">
                                  <p:stCondLst>
                                    <p:cond delay="0"/>
                                  </p:stCondLst>
                                  <p:childTnLst>
                                    <p:set>
                                      <p:cBhvr>
                                        <p:cTn id="104" dur="1" fill="hold">
                                          <p:stCondLst>
                                            <p:cond delay="0"/>
                                          </p:stCondLst>
                                        </p:cTn>
                                        <p:tgtEl>
                                          <p:spTgt spid="93187"/>
                                        </p:tgtEl>
                                        <p:attrNameLst>
                                          <p:attrName>style.visibility</p:attrName>
                                        </p:attrNameLst>
                                      </p:cBhvr>
                                      <p:to>
                                        <p:strVal val="visible"/>
                                      </p:to>
                                    </p:set>
                                    <p:animEffect transition="in" filter="wipe(left)">
                                      <p:cBhvr>
                                        <p:cTn id="105" dur="500"/>
                                        <p:tgtEl>
                                          <p:spTgt spid="93187"/>
                                        </p:tgtEl>
                                      </p:cBhvr>
                                    </p:animEffect>
                                  </p:childTnLst>
                                </p:cTn>
                              </p:par>
                            </p:childTnLst>
                          </p:cTn>
                        </p:par>
                        <p:par>
                          <p:cTn id="106" fill="hold" nodeType="afterGroup">
                            <p:stCondLst>
                              <p:cond delay="4000"/>
                            </p:stCondLst>
                            <p:childTnLst>
                              <p:par>
                                <p:cTn id="107" presetID="5" presetClass="emph" presetSubtype="1" nodeType="afterEffect">
                                  <p:stCondLst>
                                    <p:cond delay="0"/>
                                  </p:stCondLst>
                                  <p:childTnLst>
                                    <p:set>
                                      <p:cBhvr override="childStyle">
                                        <p:cTn id="108" dur="indefinite"/>
                                        <p:tgtEl>
                                          <p:spTgt spid="93208">
                                            <p:txEl>
                                              <p:pRg st="8" end="8"/>
                                            </p:txEl>
                                          </p:spTgt>
                                        </p:tgtEl>
                                        <p:attrNameLst>
                                          <p:attrName>style.fontStyle</p:attrName>
                                        </p:attrNameLst>
                                      </p:cBhvr>
                                      <p:to>
                                        <p:strVal val="normal"/>
                                      </p:to>
                                    </p:set>
                                    <p:set>
                                      <p:cBhvr override="childStyle">
                                        <p:cTn id="109" dur="indefinite"/>
                                        <p:tgtEl>
                                          <p:spTgt spid="93208">
                                            <p:txEl>
                                              <p:pRg st="8" end="8"/>
                                            </p:txEl>
                                          </p:spTgt>
                                        </p:tgtEl>
                                        <p:attrNameLst>
                                          <p:attrName>style.fontWeight</p:attrName>
                                        </p:attrNameLst>
                                      </p:cBhvr>
                                      <p:to>
                                        <p:strVal val="bold"/>
                                      </p:to>
                                    </p:set>
                                    <p:set>
                                      <p:cBhvr override="childStyle">
                                        <p:cTn id="110" dur="indefinite"/>
                                        <p:tgtEl>
                                          <p:spTgt spid="93208">
                                            <p:txEl>
                                              <p:pRg st="8" end="8"/>
                                            </p:txEl>
                                          </p:spTgt>
                                        </p:tgtEl>
                                        <p:attrNameLst>
                                          <p:attrName>style.textDecorationUnderline</p:attrName>
                                        </p:attrNameLst>
                                      </p:cBhvr>
                                      <p:to>
                                        <p:strVal val="false"/>
                                      </p:to>
                                    </p:set>
                                  </p:childTnLst>
                                </p:cTn>
                              </p:par>
                            </p:childTnLst>
                          </p:cTn>
                        </p:par>
                        <p:par>
                          <p:cTn id="111" fill="hold" nodeType="afterGroup">
                            <p:stCondLst>
                              <p:cond delay="4000"/>
                            </p:stCondLst>
                            <p:childTnLst>
                              <p:par>
                                <p:cTn id="112" presetID="22" presetClass="entr" presetSubtype="4" fill="hold" nodeType="afterEffect">
                                  <p:stCondLst>
                                    <p:cond delay="0"/>
                                  </p:stCondLst>
                                  <p:childTnLst>
                                    <p:set>
                                      <p:cBhvr>
                                        <p:cTn id="113" dur="1" fill="hold">
                                          <p:stCondLst>
                                            <p:cond delay="0"/>
                                          </p:stCondLst>
                                        </p:cTn>
                                        <p:tgtEl>
                                          <p:spTgt spid="93220"/>
                                        </p:tgtEl>
                                        <p:attrNameLst>
                                          <p:attrName>style.visibility</p:attrName>
                                        </p:attrNameLst>
                                      </p:cBhvr>
                                      <p:to>
                                        <p:strVal val="visible"/>
                                      </p:to>
                                    </p:set>
                                    <p:animEffect transition="in" filter="wipe(down)">
                                      <p:cBhvr>
                                        <p:cTn id="114" dur="500"/>
                                        <p:tgtEl>
                                          <p:spTgt spid="93220"/>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2" presetClass="entr" presetSubtype="8" fill="hold" nodeType="clickEffect">
                                  <p:stCondLst>
                                    <p:cond delay="0"/>
                                  </p:stCondLst>
                                  <p:childTnLst>
                                    <p:set>
                                      <p:cBhvr>
                                        <p:cTn id="118" dur="1" fill="hold">
                                          <p:stCondLst>
                                            <p:cond delay="0"/>
                                          </p:stCondLst>
                                        </p:cTn>
                                        <p:tgtEl>
                                          <p:spTgt spid="93206">
                                            <p:txEl>
                                              <p:pRg st="10" end="10"/>
                                            </p:txEl>
                                          </p:spTgt>
                                        </p:tgtEl>
                                        <p:attrNameLst>
                                          <p:attrName>style.visibility</p:attrName>
                                        </p:attrNameLst>
                                      </p:cBhvr>
                                      <p:to>
                                        <p:strVal val="visible"/>
                                      </p:to>
                                    </p:set>
                                    <p:animEffect transition="in" filter="wipe(left)">
                                      <p:cBhvr>
                                        <p:cTn id="119" dur="500"/>
                                        <p:tgtEl>
                                          <p:spTgt spid="93206">
                                            <p:txEl>
                                              <p:pRg st="10" end="10"/>
                                            </p:txEl>
                                          </p:spTgt>
                                        </p:tgtEl>
                                      </p:cBhvr>
                                    </p:animEffect>
                                  </p:childTnLst>
                                </p:cTn>
                              </p:par>
                              <p:par>
                                <p:cTn id="120" presetID="22" presetClass="entr" presetSubtype="8" fill="hold" nodeType="withEffect">
                                  <p:stCondLst>
                                    <p:cond delay="0"/>
                                  </p:stCondLst>
                                  <p:childTnLst>
                                    <p:set>
                                      <p:cBhvr>
                                        <p:cTn id="121" dur="1" fill="hold">
                                          <p:stCondLst>
                                            <p:cond delay="0"/>
                                          </p:stCondLst>
                                        </p:cTn>
                                        <p:tgtEl>
                                          <p:spTgt spid="93206">
                                            <p:txEl>
                                              <p:pRg st="12" end="12"/>
                                            </p:txEl>
                                          </p:spTgt>
                                        </p:tgtEl>
                                        <p:attrNameLst>
                                          <p:attrName>style.visibility</p:attrName>
                                        </p:attrNameLst>
                                      </p:cBhvr>
                                      <p:to>
                                        <p:strVal val="visible"/>
                                      </p:to>
                                    </p:set>
                                    <p:animEffect transition="in" filter="wipe(left)">
                                      <p:cBhvr>
                                        <p:cTn id="122" dur="500"/>
                                        <p:tgtEl>
                                          <p:spTgt spid="93206">
                                            <p:txEl>
                                              <p:pRg st="12" end="12"/>
                                            </p:txEl>
                                          </p:spTgt>
                                        </p:tgtEl>
                                      </p:cBhvr>
                                    </p:animEffect>
                                  </p:childTnLst>
                                </p:cTn>
                              </p:par>
                            </p:childTnLst>
                          </p:cTn>
                        </p:par>
                        <p:par>
                          <p:cTn id="123" fill="hold" nodeType="afterGroup">
                            <p:stCondLst>
                              <p:cond delay="500"/>
                            </p:stCondLst>
                            <p:childTnLst>
                              <p:par>
                                <p:cTn id="124" presetID="22" presetClass="entr" presetSubtype="8" fill="hold" nodeType="afterEffect">
                                  <p:stCondLst>
                                    <p:cond delay="0"/>
                                  </p:stCondLst>
                                  <p:childTnLst>
                                    <p:set>
                                      <p:cBhvr>
                                        <p:cTn id="125" dur="1" fill="hold">
                                          <p:stCondLst>
                                            <p:cond delay="0"/>
                                          </p:stCondLst>
                                        </p:cTn>
                                        <p:tgtEl>
                                          <p:spTgt spid="93207">
                                            <p:txEl>
                                              <p:pRg st="12" end="12"/>
                                            </p:txEl>
                                          </p:spTgt>
                                        </p:tgtEl>
                                        <p:attrNameLst>
                                          <p:attrName>style.visibility</p:attrName>
                                        </p:attrNameLst>
                                      </p:cBhvr>
                                      <p:to>
                                        <p:strVal val="visible"/>
                                      </p:to>
                                    </p:set>
                                    <p:animEffect transition="in" filter="wipe(left)">
                                      <p:cBhvr>
                                        <p:cTn id="126" dur="500"/>
                                        <p:tgtEl>
                                          <p:spTgt spid="93207">
                                            <p:txEl>
                                              <p:pRg st="12" end="12"/>
                                            </p:txEl>
                                          </p:spTgt>
                                        </p:tgtEl>
                                      </p:cBhvr>
                                    </p:animEffect>
                                  </p:childTnLst>
                                </p:cTn>
                              </p:par>
                              <p:par>
                                <p:cTn id="127" presetID="22" presetClass="entr" presetSubtype="8" fill="hold" nodeType="withEffect">
                                  <p:stCondLst>
                                    <p:cond delay="0"/>
                                  </p:stCondLst>
                                  <p:childTnLst>
                                    <p:set>
                                      <p:cBhvr>
                                        <p:cTn id="128" dur="1" fill="hold">
                                          <p:stCondLst>
                                            <p:cond delay="0"/>
                                          </p:stCondLst>
                                        </p:cTn>
                                        <p:tgtEl>
                                          <p:spTgt spid="93207">
                                            <p:txEl>
                                              <p:pRg st="14" end="14"/>
                                            </p:txEl>
                                          </p:spTgt>
                                        </p:tgtEl>
                                        <p:attrNameLst>
                                          <p:attrName>style.visibility</p:attrName>
                                        </p:attrNameLst>
                                      </p:cBhvr>
                                      <p:to>
                                        <p:strVal val="visible"/>
                                      </p:to>
                                    </p:set>
                                    <p:animEffect transition="in" filter="wipe(left)">
                                      <p:cBhvr>
                                        <p:cTn id="129" dur="500"/>
                                        <p:tgtEl>
                                          <p:spTgt spid="93207">
                                            <p:txEl>
                                              <p:pRg st="14" end="14"/>
                                            </p:txEl>
                                          </p:spTgt>
                                        </p:tgtEl>
                                      </p:cBhvr>
                                    </p:animEffect>
                                  </p:childTnLst>
                                </p:cTn>
                              </p:par>
                              <p:par>
                                <p:cTn id="130" presetID="22" presetClass="entr" presetSubtype="8" fill="hold" grpId="0" nodeType="withEffect">
                                  <p:stCondLst>
                                    <p:cond delay="0"/>
                                  </p:stCondLst>
                                  <p:childTnLst>
                                    <p:set>
                                      <p:cBhvr>
                                        <p:cTn id="131" dur="1" fill="hold">
                                          <p:stCondLst>
                                            <p:cond delay="0"/>
                                          </p:stCondLst>
                                        </p:cTn>
                                        <p:tgtEl>
                                          <p:spTgt spid="93211"/>
                                        </p:tgtEl>
                                        <p:attrNameLst>
                                          <p:attrName>style.visibility</p:attrName>
                                        </p:attrNameLst>
                                      </p:cBhvr>
                                      <p:to>
                                        <p:strVal val="visible"/>
                                      </p:to>
                                    </p:set>
                                    <p:animEffect transition="in" filter="wipe(left)">
                                      <p:cBhvr>
                                        <p:cTn id="132" dur="500"/>
                                        <p:tgtEl>
                                          <p:spTgt spid="93211"/>
                                        </p:tgtEl>
                                      </p:cBhvr>
                                    </p:animEffect>
                                  </p:childTnLst>
                                </p:cTn>
                              </p:par>
                            </p:childTnLst>
                          </p:cTn>
                        </p:par>
                        <p:par>
                          <p:cTn id="133" fill="hold" nodeType="afterGroup">
                            <p:stCondLst>
                              <p:cond delay="1000"/>
                            </p:stCondLst>
                            <p:childTnLst>
                              <p:par>
                                <p:cTn id="134" presetID="22" presetClass="entr" presetSubtype="8" fill="hold" nodeType="afterEffect">
                                  <p:stCondLst>
                                    <p:cond delay="0"/>
                                  </p:stCondLst>
                                  <p:childTnLst>
                                    <p:set>
                                      <p:cBhvr>
                                        <p:cTn id="135" dur="1" fill="hold">
                                          <p:stCondLst>
                                            <p:cond delay="0"/>
                                          </p:stCondLst>
                                        </p:cTn>
                                        <p:tgtEl>
                                          <p:spTgt spid="93208">
                                            <p:txEl>
                                              <p:pRg st="12" end="12"/>
                                            </p:txEl>
                                          </p:spTgt>
                                        </p:tgtEl>
                                        <p:attrNameLst>
                                          <p:attrName>style.visibility</p:attrName>
                                        </p:attrNameLst>
                                      </p:cBhvr>
                                      <p:to>
                                        <p:strVal val="visible"/>
                                      </p:to>
                                    </p:set>
                                    <p:animEffect transition="in" filter="wipe(left)">
                                      <p:cBhvr>
                                        <p:cTn id="136" dur="500"/>
                                        <p:tgtEl>
                                          <p:spTgt spid="93208">
                                            <p:txEl>
                                              <p:pRg st="12" end="12"/>
                                            </p:txEl>
                                          </p:spTgt>
                                        </p:tgtEl>
                                      </p:cBhvr>
                                    </p:animEffect>
                                  </p:childTnLst>
                                </p:cTn>
                              </p:par>
                              <p:par>
                                <p:cTn id="137" presetID="22" presetClass="entr" presetSubtype="8" fill="hold" nodeType="withEffect">
                                  <p:stCondLst>
                                    <p:cond delay="0"/>
                                  </p:stCondLst>
                                  <p:childTnLst>
                                    <p:set>
                                      <p:cBhvr>
                                        <p:cTn id="138" dur="1" fill="hold">
                                          <p:stCondLst>
                                            <p:cond delay="0"/>
                                          </p:stCondLst>
                                        </p:cTn>
                                        <p:tgtEl>
                                          <p:spTgt spid="93208">
                                            <p:txEl>
                                              <p:pRg st="14" end="14"/>
                                            </p:txEl>
                                          </p:spTgt>
                                        </p:tgtEl>
                                        <p:attrNameLst>
                                          <p:attrName>style.visibility</p:attrName>
                                        </p:attrNameLst>
                                      </p:cBhvr>
                                      <p:to>
                                        <p:strVal val="visible"/>
                                      </p:to>
                                    </p:set>
                                    <p:animEffect transition="in" filter="wipe(left)">
                                      <p:cBhvr>
                                        <p:cTn id="139" dur="500"/>
                                        <p:tgtEl>
                                          <p:spTgt spid="93208">
                                            <p:txEl>
                                              <p:pRg st="14" end="14"/>
                                            </p:txEl>
                                          </p:spTgt>
                                        </p:tgtEl>
                                      </p:cBhvr>
                                    </p:animEffect>
                                  </p:childTnLst>
                                </p:cTn>
                              </p:par>
                              <p:par>
                                <p:cTn id="140" presetID="22" presetClass="entr" presetSubtype="8" fill="hold" grpId="0" nodeType="withEffect">
                                  <p:stCondLst>
                                    <p:cond delay="0"/>
                                  </p:stCondLst>
                                  <p:childTnLst>
                                    <p:set>
                                      <p:cBhvr>
                                        <p:cTn id="141" dur="1" fill="hold">
                                          <p:stCondLst>
                                            <p:cond delay="0"/>
                                          </p:stCondLst>
                                        </p:cTn>
                                        <p:tgtEl>
                                          <p:spTgt spid="93212"/>
                                        </p:tgtEl>
                                        <p:attrNameLst>
                                          <p:attrName>style.visibility</p:attrName>
                                        </p:attrNameLst>
                                      </p:cBhvr>
                                      <p:to>
                                        <p:strVal val="visible"/>
                                      </p:to>
                                    </p:set>
                                    <p:animEffect transition="in" filter="wipe(left)">
                                      <p:cBhvr>
                                        <p:cTn id="142" dur="500"/>
                                        <p:tgtEl>
                                          <p:spTgt spid="93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p:bldP spid="93188" grpId="0"/>
      <p:bldP spid="93204" grpId="0" animBg="1"/>
      <p:bldP spid="93205" grpId="0"/>
      <p:bldP spid="93209" grpId="0" animBg="1"/>
      <p:bldP spid="93210" grpId="0" animBg="1"/>
      <p:bldP spid="93211" grpId="0" animBg="1"/>
      <p:bldP spid="9321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1371600" y="301625"/>
            <a:ext cx="7312025" cy="1143000"/>
          </a:xfrm>
        </p:spPr>
        <p:txBody>
          <a:bodyPr>
            <a:normAutofit fontScale="90000"/>
          </a:bodyPr>
          <a:lstStyle/>
          <a:p>
            <a:pPr eaLnBrk="1" fontAlgn="auto" hangingPunct="1">
              <a:spcAft>
                <a:spcPts val="0"/>
              </a:spcAft>
              <a:defRPr/>
            </a:pPr>
            <a:r>
              <a:rPr lang="en-US" altLang="en-US"/>
              <a:t>The Economic Role of Government</a:t>
            </a:r>
          </a:p>
        </p:txBody>
      </p:sp>
      <p:sp>
        <p:nvSpPr>
          <p:cNvPr id="74755" name="Rectangle 3"/>
          <p:cNvSpPr>
            <a:spLocks noGrp="1" noChangeArrowheads="1"/>
          </p:cNvSpPr>
          <p:nvPr>
            <p:ph idx="1"/>
          </p:nvPr>
        </p:nvSpPr>
        <p:spPr/>
        <p:txBody>
          <a:bodyPr/>
          <a:lstStyle/>
          <a:p>
            <a:pPr eaLnBrk="1" hangingPunct="1">
              <a:lnSpc>
                <a:spcPct val="90000"/>
              </a:lnSpc>
            </a:pPr>
            <a:r>
              <a:rPr lang="en-US" altLang="en-US"/>
              <a:t>Besides intervening in private markets, Canadian governments have an independent role.</a:t>
            </a:r>
          </a:p>
          <a:p>
            <a:pPr eaLnBrk="1" hangingPunct="1">
              <a:lnSpc>
                <a:spcPct val="90000"/>
              </a:lnSpc>
            </a:pPr>
            <a:r>
              <a:rPr lang="en-US" altLang="en-US"/>
              <a:t>Government programs include payments to adults with children, retirement funds for the elderly, unemployment insurance, welfare, higher education subsidies, free health care and schooling, and subsidized public housing.</a:t>
            </a:r>
          </a:p>
        </p:txBody>
      </p:sp>
    </p:spTree>
    <p:extLst>
      <p:ext uri="{BB962C8B-B14F-4D97-AF65-F5344CB8AC3E}">
        <p14:creationId xmlns:p14="http://schemas.microsoft.com/office/powerpoint/2010/main" val="40492670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blinds(horizontal)">
                                      <p:cBhvr>
                                        <p:cTn id="7" dur="500"/>
                                        <p:tgtEl>
                                          <p:spTgt spid="747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blinds(horizontal)">
                                      <p:cBhvr>
                                        <p:cTn id="12" dur="500"/>
                                        <p:tgtEl>
                                          <p:spTgt spid="74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9"/>
          <p:cNvSpPr>
            <a:spLocks noGrp="1" noChangeArrowheads="1"/>
          </p:cNvSpPr>
          <p:nvPr>
            <p:ph type="title"/>
          </p:nvPr>
        </p:nvSpPr>
        <p:spPr/>
        <p:txBody>
          <a:bodyPr/>
          <a:lstStyle/>
          <a:p>
            <a:pPr eaLnBrk="1" hangingPunct="1"/>
            <a:r>
              <a:rPr lang="en-US"/>
              <a:t>Elastic and Inelastic Demand</a:t>
            </a:r>
            <a:br>
              <a:rPr lang="en-US"/>
            </a:br>
            <a:r>
              <a:rPr lang="en-US" sz="2400" b="1">
                <a:solidFill>
                  <a:srgbClr val="276F57"/>
                </a:solidFill>
              </a:rPr>
              <a:t>FIGURE 3.1</a:t>
            </a:r>
          </a:p>
        </p:txBody>
      </p:sp>
      <p:sp>
        <p:nvSpPr>
          <p:cNvPr id="14338" name="Line 2"/>
          <p:cNvSpPr>
            <a:spLocks noChangeShapeType="1"/>
          </p:cNvSpPr>
          <p:nvPr/>
        </p:nvSpPr>
        <p:spPr bwMode="auto">
          <a:xfrm>
            <a:off x="4673600" y="2819400"/>
            <a:ext cx="3705225" cy="0"/>
          </a:xfrm>
          <a:prstGeom prst="line">
            <a:avLst/>
          </a:prstGeom>
          <a:noFill/>
          <a:ln w="12700">
            <a:solidFill>
              <a:schemeClr val="tx1"/>
            </a:solidFill>
            <a:prstDash val="dash"/>
            <a:round/>
            <a:headEnd/>
            <a:tailEnd/>
          </a:ln>
        </p:spPr>
        <p:txBody>
          <a:bodyPr/>
          <a:lstStyle/>
          <a:p>
            <a:endParaRPr lang="en-CA"/>
          </a:p>
        </p:txBody>
      </p:sp>
      <p:sp>
        <p:nvSpPr>
          <p:cNvPr id="14339" name="Line 3"/>
          <p:cNvSpPr>
            <a:spLocks noChangeShapeType="1"/>
          </p:cNvSpPr>
          <p:nvPr/>
        </p:nvSpPr>
        <p:spPr bwMode="auto">
          <a:xfrm flipV="1">
            <a:off x="8397875" y="2828925"/>
            <a:ext cx="0" cy="1781175"/>
          </a:xfrm>
          <a:prstGeom prst="line">
            <a:avLst/>
          </a:prstGeom>
          <a:noFill/>
          <a:ln w="12700">
            <a:solidFill>
              <a:schemeClr val="tx1"/>
            </a:solidFill>
            <a:prstDash val="dash"/>
            <a:round/>
            <a:headEnd/>
            <a:tailEnd/>
          </a:ln>
        </p:spPr>
        <p:txBody>
          <a:bodyPr/>
          <a:lstStyle/>
          <a:p>
            <a:endParaRPr lang="en-CA"/>
          </a:p>
        </p:txBody>
      </p:sp>
      <p:sp>
        <p:nvSpPr>
          <p:cNvPr id="14340" name="Line 4"/>
          <p:cNvSpPr>
            <a:spLocks noChangeShapeType="1"/>
          </p:cNvSpPr>
          <p:nvPr/>
        </p:nvSpPr>
        <p:spPr bwMode="auto">
          <a:xfrm>
            <a:off x="4673600" y="3124200"/>
            <a:ext cx="4038600" cy="0"/>
          </a:xfrm>
          <a:prstGeom prst="line">
            <a:avLst/>
          </a:prstGeom>
          <a:noFill/>
          <a:ln w="12700">
            <a:solidFill>
              <a:schemeClr val="tx1"/>
            </a:solidFill>
            <a:prstDash val="dash"/>
            <a:round/>
            <a:headEnd/>
            <a:tailEnd/>
          </a:ln>
        </p:spPr>
        <p:txBody>
          <a:bodyPr/>
          <a:lstStyle/>
          <a:p>
            <a:endParaRPr lang="en-CA"/>
          </a:p>
        </p:txBody>
      </p:sp>
      <p:sp>
        <p:nvSpPr>
          <p:cNvPr id="14341" name="Line 5"/>
          <p:cNvSpPr>
            <a:spLocks noChangeShapeType="1"/>
          </p:cNvSpPr>
          <p:nvPr/>
        </p:nvSpPr>
        <p:spPr bwMode="auto">
          <a:xfrm flipV="1">
            <a:off x="8702675" y="3124200"/>
            <a:ext cx="0" cy="1485900"/>
          </a:xfrm>
          <a:prstGeom prst="line">
            <a:avLst/>
          </a:prstGeom>
          <a:noFill/>
          <a:ln w="12700">
            <a:solidFill>
              <a:schemeClr val="tx1"/>
            </a:solidFill>
            <a:prstDash val="dash"/>
            <a:round/>
            <a:headEnd/>
            <a:tailEnd/>
          </a:ln>
        </p:spPr>
        <p:txBody>
          <a:bodyPr/>
          <a:lstStyle/>
          <a:p>
            <a:endParaRPr lang="en-CA"/>
          </a:p>
        </p:txBody>
      </p:sp>
      <p:sp>
        <p:nvSpPr>
          <p:cNvPr id="14342" name="Line 6"/>
          <p:cNvSpPr>
            <a:spLocks noChangeShapeType="1"/>
          </p:cNvSpPr>
          <p:nvPr/>
        </p:nvSpPr>
        <p:spPr bwMode="auto">
          <a:xfrm>
            <a:off x="1484313" y="2819400"/>
            <a:ext cx="923925" cy="0"/>
          </a:xfrm>
          <a:prstGeom prst="line">
            <a:avLst/>
          </a:prstGeom>
          <a:noFill/>
          <a:ln w="12700">
            <a:solidFill>
              <a:schemeClr val="tx1"/>
            </a:solidFill>
            <a:prstDash val="dash"/>
            <a:round/>
            <a:headEnd/>
            <a:tailEnd/>
          </a:ln>
        </p:spPr>
        <p:txBody>
          <a:bodyPr/>
          <a:lstStyle/>
          <a:p>
            <a:endParaRPr lang="en-CA"/>
          </a:p>
        </p:txBody>
      </p:sp>
      <p:sp>
        <p:nvSpPr>
          <p:cNvPr id="14343" name="Line 7"/>
          <p:cNvSpPr>
            <a:spLocks noChangeShapeType="1"/>
          </p:cNvSpPr>
          <p:nvPr/>
        </p:nvSpPr>
        <p:spPr bwMode="auto">
          <a:xfrm>
            <a:off x="1465263" y="3124200"/>
            <a:ext cx="1809750" cy="0"/>
          </a:xfrm>
          <a:prstGeom prst="line">
            <a:avLst/>
          </a:prstGeom>
          <a:noFill/>
          <a:ln w="12700">
            <a:solidFill>
              <a:schemeClr val="tx1"/>
            </a:solidFill>
            <a:prstDash val="dash"/>
            <a:round/>
            <a:headEnd/>
            <a:tailEnd/>
          </a:ln>
        </p:spPr>
        <p:txBody>
          <a:bodyPr/>
          <a:lstStyle/>
          <a:p>
            <a:endParaRPr lang="en-CA"/>
          </a:p>
        </p:txBody>
      </p:sp>
      <p:sp>
        <p:nvSpPr>
          <p:cNvPr id="14344" name="Line 8"/>
          <p:cNvSpPr>
            <a:spLocks noChangeShapeType="1"/>
          </p:cNvSpPr>
          <p:nvPr/>
        </p:nvSpPr>
        <p:spPr bwMode="auto">
          <a:xfrm flipV="1">
            <a:off x="3275013" y="3124200"/>
            <a:ext cx="0" cy="1485900"/>
          </a:xfrm>
          <a:prstGeom prst="line">
            <a:avLst/>
          </a:prstGeom>
          <a:noFill/>
          <a:ln w="12700">
            <a:solidFill>
              <a:schemeClr val="tx1"/>
            </a:solidFill>
            <a:prstDash val="dash"/>
            <a:round/>
            <a:headEnd/>
            <a:tailEnd/>
          </a:ln>
        </p:spPr>
        <p:txBody>
          <a:bodyPr/>
          <a:lstStyle/>
          <a:p>
            <a:endParaRPr lang="en-CA"/>
          </a:p>
        </p:txBody>
      </p:sp>
      <p:sp>
        <p:nvSpPr>
          <p:cNvPr id="13323" name="Line 10"/>
          <p:cNvSpPr>
            <a:spLocks noChangeShapeType="1"/>
          </p:cNvSpPr>
          <p:nvPr/>
        </p:nvSpPr>
        <p:spPr bwMode="auto">
          <a:xfrm>
            <a:off x="1479550" y="2819400"/>
            <a:ext cx="0" cy="1905000"/>
          </a:xfrm>
          <a:prstGeom prst="line">
            <a:avLst/>
          </a:prstGeom>
          <a:noFill/>
          <a:ln w="12700">
            <a:solidFill>
              <a:schemeClr val="tx1"/>
            </a:solidFill>
            <a:round/>
            <a:headEnd/>
            <a:tailEnd/>
          </a:ln>
        </p:spPr>
        <p:txBody>
          <a:bodyPr/>
          <a:lstStyle/>
          <a:p>
            <a:endParaRPr lang="en-CA"/>
          </a:p>
        </p:txBody>
      </p:sp>
      <p:sp>
        <p:nvSpPr>
          <p:cNvPr id="13324" name="Line 11"/>
          <p:cNvSpPr>
            <a:spLocks noChangeShapeType="1"/>
          </p:cNvSpPr>
          <p:nvPr/>
        </p:nvSpPr>
        <p:spPr bwMode="auto">
          <a:xfrm>
            <a:off x="1389063" y="4614863"/>
            <a:ext cx="2071687" cy="0"/>
          </a:xfrm>
          <a:prstGeom prst="line">
            <a:avLst/>
          </a:prstGeom>
          <a:noFill/>
          <a:ln w="12700">
            <a:solidFill>
              <a:schemeClr val="tx1"/>
            </a:solidFill>
            <a:round/>
            <a:headEnd/>
            <a:tailEnd/>
          </a:ln>
        </p:spPr>
        <p:txBody>
          <a:bodyPr/>
          <a:lstStyle/>
          <a:p>
            <a:endParaRPr lang="en-CA"/>
          </a:p>
        </p:txBody>
      </p:sp>
      <p:sp>
        <p:nvSpPr>
          <p:cNvPr id="13325" name="Text Box 12"/>
          <p:cNvSpPr txBox="1">
            <a:spLocks noChangeArrowheads="1"/>
          </p:cNvSpPr>
          <p:nvPr/>
        </p:nvSpPr>
        <p:spPr bwMode="auto">
          <a:xfrm>
            <a:off x="990600" y="1828800"/>
            <a:ext cx="2328863" cy="581025"/>
          </a:xfrm>
          <a:prstGeom prst="rect">
            <a:avLst/>
          </a:prstGeom>
          <a:noFill/>
          <a:ln w="12700">
            <a:noFill/>
            <a:miter lim="800000"/>
            <a:headEnd/>
            <a:tailEnd/>
          </a:ln>
        </p:spPr>
        <p:txBody>
          <a:bodyPr wrap="none">
            <a:spAutoFit/>
          </a:bodyPr>
          <a:lstStyle/>
          <a:p>
            <a:pPr eaLnBrk="0" hangingPunct="0"/>
            <a:r>
              <a:rPr lang="en-US" sz="1600" b="1"/>
              <a:t>Elastic Demand Curve</a:t>
            </a:r>
          </a:p>
          <a:p>
            <a:pPr eaLnBrk="0" hangingPunct="0"/>
            <a:r>
              <a:rPr lang="en-US" sz="1600" b="1"/>
              <a:t>for Ice Cream Cones </a:t>
            </a:r>
          </a:p>
        </p:txBody>
      </p:sp>
      <p:sp>
        <p:nvSpPr>
          <p:cNvPr id="13326" name="Line 13"/>
          <p:cNvSpPr>
            <a:spLocks noChangeShapeType="1"/>
          </p:cNvSpPr>
          <p:nvPr/>
        </p:nvSpPr>
        <p:spPr bwMode="auto">
          <a:xfrm flipH="1">
            <a:off x="1390650" y="4343400"/>
            <a:ext cx="88900" cy="0"/>
          </a:xfrm>
          <a:prstGeom prst="line">
            <a:avLst/>
          </a:prstGeom>
          <a:noFill/>
          <a:ln w="12700">
            <a:solidFill>
              <a:schemeClr val="tx1"/>
            </a:solidFill>
            <a:round/>
            <a:headEnd/>
            <a:tailEnd/>
          </a:ln>
        </p:spPr>
        <p:txBody>
          <a:bodyPr/>
          <a:lstStyle/>
          <a:p>
            <a:endParaRPr lang="en-CA"/>
          </a:p>
        </p:txBody>
      </p:sp>
      <p:sp>
        <p:nvSpPr>
          <p:cNvPr id="13327" name="Line 14"/>
          <p:cNvSpPr>
            <a:spLocks noChangeShapeType="1"/>
          </p:cNvSpPr>
          <p:nvPr/>
        </p:nvSpPr>
        <p:spPr bwMode="auto">
          <a:xfrm flipH="1">
            <a:off x="1389063" y="4038600"/>
            <a:ext cx="88900" cy="0"/>
          </a:xfrm>
          <a:prstGeom prst="line">
            <a:avLst/>
          </a:prstGeom>
          <a:noFill/>
          <a:ln w="12700">
            <a:solidFill>
              <a:schemeClr val="tx1"/>
            </a:solidFill>
            <a:round/>
            <a:headEnd/>
            <a:tailEnd/>
          </a:ln>
        </p:spPr>
        <p:txBody>
          <a:bodyPr/>
          <a:lstStyle/>
          <a:p>
            <a:endParaRPr lang="en-CA"/>
          </a:p>
        </p:txBody>
      </p:sp>
      <p:sp>
        <p:nvSpPr>
          <p:cNvPr id="13328" name="Line 15"/>
          <p:cNvSpPr>
            <a:spLocks noChangeShapeType="1"/>
          </p:cNvSpPr>
          <p:nvPr/>
        </p:nvSpPr>
        <p:spPr bwMode="auto">
          <a:xfrm flipH="1">
            <a:off x="1389063" y="3733800"/>
            <a:ext cx="88900" cy="0"/>
          </a:xfrm>
          <a:prstGeom prst="line">
            <a:avLst/>
          </a:prstGeom>
          <a:noFill/>
          <a:ln w="12700">
            <a:solidFill>
              <a:schemeClr val="tx1"/>
            </a:solidFill>
            <a:round/>
            <a:headEnd/>
            <a:tailEnd/>
          </a:ln>
        </p:spPr>
        <p:txBody>
          <a:bodyPr/>
          <a:lstStyle/>
          <a:p>
            <a:endParaRPr lang="en-CA"/>
          </a:p>
        </p:txBody>
      </p:sp>
      <p:sp>
        <p:nvSpPr>
          <p:cNvPr id="13329" name="Line 16"/>
          <p:cNvSpPr>
            <a:spLocks noChangeShapeType="1"/>
          </p:cNvSpPr>
          <p:nvPr/>
        </p:nvSpPr>
        <p:spPr bwMode="auto">
          <a:xfrm flipH="1">
            <a:off x="1389063" y="3429000"/>
            <a:ext cx="88900" cy="0"/>
          </a:xfrm>
          <a:prstGeom prst="line">
            <a:avLst/>
          </a:prstGeom>
          <a:noFill/>
          <a:ln w="12700">
            <a:solidFill>
              <a:schemeClr val="tx1"/>
            </a:solidFill>
            <a:round/>
            <a:headEnd/>
            <a:tailEnd/>
          </a:ln>
        </p:spPr>
        <p:txBody>
          <a:bodyPr/>
          <a:lstStyle/>
          <a:p>
            <a:endParaRPr lang="en-CA"/>
          </a:p>
        </p:txBody>
      </p:sp>
      <p:sp>
        <p:nvSpPr>
          <p:cNvPr id="13330" name="Line 17"/>
          <p:cNvSpPr>
            <a:spLocks noChangeShapeType="1"/>
          </p:cNvSpPr>
          <p:nvPr/>
        </p:nvSpPr>
        <p:spPr bwMode="auto">
          <a:xfrm flipH="1">
            <a:off x="1389063" y="3124200"/>
            <a:ext cx="88900" cy="0"/>
          </a:xfrm>
          <a:prstGeom prst="line">
            <a:avLst/>
          </a:prstGeom>
          <a:noFill/>
          <a:ln w="12700">
            <a:solidFill>
              <a:schemeClr val="tx1"/>
            </a:solidFill>
            <a:round/>
            <a:headEnd/>
            <a:tailEnd/>
          </a:ln>
        </p:spPr>
        <p:txBody>
          <a:bodyPr/>
          <a:lstStyle/>
          <a:p>
            <a:endParaRPr lang="en-CA"/>
          </a:p>
        </p:txBody>
      </p:sp>
      <p:sp>
        <p:nvSpPr>
          <p:cNvPr id="13331" name="Line 18"/>
          <p:cNvSpPr>
            <a:spLocks noChangeShapeType="1"/>
          </p:cNvSpPr>
          <p:nvPr/>
        </p:nvSpPr>
        <p:spPr bwMode="auto">
          <a:xfrm flipH="1">
            <a:off x="1389063" y="2819400"/>
            <a:ext cx="88900" cy="0"/>
          </a:xfrm>
          <a:prstGeom prst="line">
            <a:avLst/>
          </a:prstGeom>
          <a:noFill/>
          <a:ln w="12700">
            <a:solidFill>
              <a:schemeClr val="tx1"/>
            </a:solidFill>
            <a:round/>
            <a:headEnd/>
            <a:tailEnd/>
          </a:ln>
        </p:spPr>
        <p:txBody>
          <a:bodyPr/>
          <a:lstStyle/>
          <a:p>
            <a:endParaRPr lang="en-CA"/>
          </a:p>
        </p:txBody>
      </p:sp>
      <p:sp>
        <p:nvSpPr>
          <p:cNvPr id="13332" name="Line 19"/>
          <p:cNvSpPr>
            <a:spLocks noChangeShapeType="1"/>
          </p:cNvSpPr>
          <p:nvPr/>
        </p:nvSpPr>
        <p:spPr bwMode="auto">
          <a:xfrm>
            <a:off x="2408238" y="4610100"/>
            <a:ext cx="0" cy="76200"/>
          </a:xfrm>
          <a:prstGeom prst="line">
            <a:avLst/>
          </a:prstGeom>
          <a:noFill/>
          <a:ln w="12700">
            <a:solidFill>
              <a:schemeClr val="tx1"/>
            </a:solidFill>
            <a:round/>
            <a:headEnd/>
            <a:tailEnd/>
          </a:ln>
        </p:spPr>
        <p:txBody>
          <a:bodyPr/>
          <a:lstStyle/>
          <a:p>
            <a:endParaRPr lang="en-CA"/>
          </a:p>
        </p:txBody>
      </p:sp>
      <p:sp>
        <p:nvSpPr>
          <p:cNvPr id="13333" name="Line 20"/>
          <p:cNvSpPr>
            <a:spLocks noChangeShapeType="1"/>
          </p:cNvSpPr>
          <p:nvPr/>
        </p:nvSpPr>
        <p:spPr bwMode="auto">
          <a:xfrm>
            <a:off x="3279775" y="4610100"/>
            <a:ext cx="0" cy="76200"/>
          </a:xfrm>
          <a:prstGeom prst="line">
            <a:avLst/>
          </a:prstGeom>
          <a:noFill/>
          <a:ln w="12700">
            <a:solidFill>
              <a:schemeClr val="tx1"/>
            </a:solidFill>
            <a:round/>
            <a:headEnd/>
            <a:tailEnd/>
          </a:ln>
        </p:spPr>
        <p:txBody>
          <a:bodyPr/>
          <a:lstStyle/>
          <a:p>
            <a:endParaRPr lang="en-CA"/>
          </a:p>
        </p:txBody>
      </p:sp>
      <p:sp>
        <p:nvSpPr>
          <p:cNvPr id="13334" name="Text Box 21"/>
          <p:cNvSpPr txBox="1">
            <a:spLocks noChangeArrowheads="1"/>
          </p:cNvSpPr>
          <p:nvPr/>
        </p:nvSpPr>
        <p:spPr bwMode="auto">
          <a:xfrm>
            <a:off x="1236663" y="4724400"/>
            <a:ext cx="98425" cy="212725"/>
          </a:xfrm>
          <a:prstGeom prst="rect">
            <a:avLst/>
          </a:prstGeom>
          <a:noFill/>
          <a:ln w="12700">
            <a:noFill/>
            <a:miter lim="800000"/>
            <a:headEnd/>
            <a:tailEnd/>
          </a:ln>
        </p:spPr>
        <p:txBody>
          <a:bodyPr wrap="none" lIns="0" tIns="0" rIns="0" bIns="0">
            <a:spAutoFit/>
          </a:bodyPr>
          <a:lstStyle/>
          <a:p>
            <a:pPr eaLnBrk="0" hangingPunct="0"/>
            <a:r>
              <a:rPr lang="en-US" sz="1400" b="1"/>
              <a:t>0</a:t>
            </a:r>
          </a:p>
        </p:txBody>
      </p:sp>
      <p:sp>
        <p:nvSpPr>
          <p:cNvPr id="13335" name="Text Box 22"/>
          <p:cNvSpPr txBox="1">
            <a:spLocks noChangeArrowheads="1"/>
          </p:cNvSpPr>
          <p:nvPr/>
        </p:nvSpPr>
        <p:spPr bwMode="auto">
          <a:xfrm>
            <a:off x="2360613" y="4724400"/>
            <a:ext cx="295275" cy="212725"/>
          </a:xfrm>
          <a:prstGeom prst="rect">
            <a:avLst/>
          </a:prstGeom>
          <a:noFill/>
          <a:ln w="12700">
            <a:noFill/>
            <a:miter lim="800000"/>
            <a:headEnd/>
            <a:tailEnd/>
          </a:ln>
        </p:spPr>
        <p:txBody>
          <a:bodyPr wrap="none" lIns="0" tIns="0" rIns="0" bIns="0">
            <a:spAutoFit/>
          </a:bodyPr>
          <a:lstStyle/>
          <a:p>
            <a:pPr eaLnBrk="0" hangingPunct="0"/>
            <a:r>
              <a:rPr lang="en-US" sz="1400" b="1"/>
              <a:t>500</a:t>
            </a:r>
          </a:p>
        </p:txBody>
      </p:sp>
      <p:sp>
        <p:nvSpPr>
          <p:cNvPr id="13336" name="Text Box 23"/>
          <p:cNvSpPr txBox="1">
            <a:spLocks noChangeArrowheads="1"/>
          </p:cNvSpPr>
          <p:nvPr/>
        </p:nvSpPr>
        <p:spPr bwMode="auto">
          <a:xfrm>
            <a:off x="3265488" y="4724400"/>
            <a:ext cx="393700" cy="212725"/>
          </a:xfrm>
          <a:prstGeom prst="rect">
            <a:avLst/>
          </a:prstGeom>
          <a:noFill/>
          <a:ln w="12700">
            <a:noFill/>
            <a:miter lim="800000"/>
            <a:headEnd/>
            <a:tailEnd/>
          </a:ln>
        </p:spPr>
        <p:txBody>
          <a:bodyPr wrap="none" lIns="0" tIns="0" rIns="0" bIns="0">
            <a:spAutoFit/>
          </a:bodyPr>
          <a:lstStyle/>
          <a:p>
            <a:pPr eaLnBrk="0" hangingPunct="0"/>
            <a:r>
              <a:rPr lang="en-US" sz="1400" b="1"/>
              <a:t>1000</a:t>
            </a:r>
          </a:p>
        </p:txBody>
      </p:sp>
      <p:sp>
        <p:nvSpPr>
          <p:cNvPr id="13337" name="Text Box 24"/>
          <p:cNvSpPr txBox="1">
            <a:spLocks noChangeArrowheads="1"/>
          </p:cNvSpPr>
          <p:nvPr/>
        </p:nvSpPr>
        <p:spPr bwMode="auto">
          <a:xfrm>
            <a:off x="990600" y="4267200"/>
            <a:ext cx="344488" cy="212725"/>
          </a:xfrm>
          <a:prstGeom prst="rect">
            <a:avLst/>
          </a:prstGeom>
          <a:noFill/>
          <a:ln w="12700">
            <a:noFill/>
            <a:miter lim="800000"/>
            <a:headEnd/>
            <a:tailEnd/>
          </a:ln>
        </p:spPr>
        <p:txBody>
          <a:bodyPr wrap="none" lIns="0" tIns="0" rIns="0" bIns="0">
            <a:spAutoFit/>
          </a:bodyPr>
          <a:lstStyle/>
          <a:p>
            <a:pPr algn="r" eaLnBrk="0" hangingPunct="0"/>
            <a:r>
              <a:rPr lang="en-US" sz="1400" b="1"/>
              <a:t>0.40</a:t>
            </a:r>
          </a:p>
        </p:txBody>
      </p:sp>
      <p:sp>
        <p:nvSpPr>
          <p:cNvPr id="13338" name="Text Box 25"/>
          <p:cNvSpPr txBox="1">
            <a:spLocks noChangeArrowheads="1"/>
          </p:cNvSpPr>
          <p:nvPr/>
        </p:nvSpPr>
        <p:spPr bwMode="auto">
          <a:xfrm>
            <a:off x="990600" y="3962400"/>
            <a:ext cx="344488" cy="212725"/>
          </a:xfrm>
          <a:prstGeom prst="rect">
            <a:avLst/>
          </a:prstGeom>
          <a:noFill/>
          <a:ln w="12700">
            <a:noFill/>
            <a:miter lim="800000"/>
            <a:headEnd/>
            <a:tailEnd/>
          </a:ln>
        </p:spPr>
        <p:txBody>
          <a:bodyPr wrap="none" lIns="0" tIns="0" rIns="0" bIns="0">
            <a:spAutoFit/>
          </a:bodyPr>
          <a:lstStyle/>
          <a:p>
            <a:pPr algn="r" eaLnBrk="0" hangingPunct="0"/>
            <a:r>
              <a:rPr lang="en-US" sz="1400" b="1"/>
              <a:t>0.80</a:t>
            </a:r>
          </a:p>
        </p:txBody>
      </p:sp>
      <p:sp>
        <p:nvSpPr>
          <p:cNvPr id="13339" name="Text Box 26"/>
          <p:cNvSpPr txBox="1">
            <a:spLocks noChangeArrowheads="1"/>
          </p:cNvSpPr>
          <p:nvPr/>
        </p:nvSpPr>
        <p:spPr bwMode="auto">
          <a:xfrm>
            <a:off x="990600" y="3657600"/>
            <a:ext cx="344488" cy="212725"/>
          </a:xfrm>
          <a:prstGeom prst="rect">
            <a:avLst/>
          </a:prstGeom>
          <a:noFill/>
          <a:ln w="12700">
            <a:noFill/>
            <a:miter lim="800000"/>
            <a:headEnd/>
            <a:tailEnd/>
          </a:ln>
        </p:spPr>
        <p:txBody>
          <a:bodyPr wrap="none" lIns="0" tIns="0" rIns="0" bIns="0">
            <a:spAutoFit/>
          </a:bodyPr>
          <a:lstStyle/>
          <a:p>
            <a:pPr algn="r" eaLnBrk="0" hangingPunct="0"/>
            <a:r>
              <a:rPr lang="en-US" sz="1400" b="1"/>
              <a:t>1.20</a:t>
            </a:r>
          </a:p>
        </p:txBody>
      </p:sp>
      <p:sp>
        <p:nvSpPr>
          <p:cNvPr id="13340" name="Text Box 27"/>
          <p:cNvSpPr txBox="1">
            <a:spLocks noChangeArrowheads="1"/>
          </p:cNvSpPr>
          <p:nvPr/>
        </p:nvSpPr>
        <p:spPr bwMode="auto">
          <a:xfrm>
            <a:off x="990600" y="3352800"/>
            <a:ext cx="344488" cy="212725"/>
          </a:xfrm>
          <a:prstGeom prst="rect">
            <a:avLst/>
          </a:prstGeom>
          <a:noFill/>
          <a:ln w="12700">
            <a:noFill/>
            <a:miter lim="800000"/>
            <a:headEnd/>
            <a:tailEnd/>
          </a:ln>
        </p:spPr>
        <p:txBody>
          <a:bodyPr wrap="none" lIns="0" tIns="0" rIns="0" bIns="0">
            <a:spAutoFit/>
          </a:bodyPr>
          <a:lstStyle/>
          <a:p>
            <a:pPr algn="r" eaLnBrk="0" hangingPunct="0"/>
            <a:r>
              <a:rPr lang="en-US" sz="1400" b="1"/>
              <a:t>1.60</a:t>
            </a:r>
          </a:p>
        </p:txBody>
      </p:sp>
      <p:sp>
        <p:nvSpPr>
          <p:cNvPr id="13341" name="Text Box 28"/>
          <p:cNvSpPr txBox="1">
            <a:spLocks noChangeArrowheads="1"/>
          </p:cNvSpPr>
          <p:nvPr/>
        </p:nvSpPr>
        <p:spPr bwMode="auto">
          <a:xfrm>
            <a:off x="990600" y="3048000"/>
            <a:ext cx="344488" cy="212725"/>
          </a:xfrm>
          <a:prstGeom prst="rect">
            <a:avLst/>
          </a:prstGeom>
          <a:noFill/>
          <a:ln w="12700">
            <a:noFill/>
            <a:miter lim="800000"/>
            <a:headEnd/>
            <a:tailEnd/>
          </a:ln>
        </p:spPr>
        <p:txBody>
          <a:bodyPr wrap="none" lIns="0" tIns="0" rIns="0" bIns="0">
            <a:spAutoFit/>
          </a:bodyPr>
          <a:lstStyle/>
          <a:p>
            <a:pPr algn="r" eaLnBrk="0" hangingPunct="0"/>
            <a:r>
              <a:rPr lang="en-US" sz="1400" b="1"/>
              <a:t>2.00</a:t>
            </a:r>
          </a:p>
        </p:txBody>
      </p:sp>
      <p:sp>
        <p:nvSpPr>
          <p:cNvPr id="13342" name="Text Box 29"/>
          <p:cNvSpPr txBox="1">
            <a:spLocks noChangeArrowheads="1"/>
          </p:cNvSpPr>
          <p:nvPr/>
        </p:nvSpPr>
        <p:spPr bwMode="auto">
          <a:xfrm>
            <a:off x="990600" y="2743200"/>
            <a:ext cx="344488" cy="212725"/>
          </a:xfrm>
          <a:prstGeom prst="rect">
            <a:avLst/>
          </a:prstGeom>
          <a:noFill/>
          <a:ln w="12700">
            <a:noFill/>
            <a:miter lim="800000"/>
            <a:headEnd/>
            <a:tailEnd/>
          </a:ln>
        </p:spPr>
        <p:txBody>
          <a:bodyPr wrap="none" lIns="0" tIns="0" rIns="0" bIns="0">
            <a:spAutoFit/>
          </a:bodyPr>
          <a:lstStyle/>
          <a:p>
            <a:pPr algn="r" eaLnBrk="0" hangingPunct="0"/>
            <a:r>
              <a:rPr lang="en-US" sz="1400" b="1"/>
              <a:t>2.40</a:t>
            </a:r>
          </a:p>
        </p:txBody>
      </p:sp>
      <p:sp>
        <p:nvSpPr>
          <p:cNvPr id="14366" name="Line 30"/>
          <p:cNvSpPr>
            <a:spLocks noChangeShapeType="1"/>
          </p:cNvSpPr>
          <p:nvPr/>
        </p:nvSpPr>
        <p:spPr bwMode="auto">
          <a:xfrm>
            <a:off x="2132013" y="2705100"/>
            <a:ext cx="1438275" cy="542925"/>
          </a:xfrm>
          <a:prstGeom prst="line">
            <a:avLst/>
          </a:prstGeom>
          <a:noFill/>
          <a:ln w="28575">
            <a:solidFill>
              <a:schemeClr val="accent1"/>
            </a:solidFill>
            <a:round/>
            <a:headEnd/>
            <a:tailEnd/>
          </a:ln>
        </p:spPr>
        <p:txBody>
          <a:bodyPr/>
          <a:lstStyle/>
          <a:p>
            <a:endParaRPr lang="en-CA"/>
          </a:p>
        </p:txBody>
      </p:sp>
      <p:sp>
        <p:nvSpPr>
          <p:cNvPr id="14367" name="AutoShape 31"/>
          <p:cNvSpPr>
            <a:spLocks noChangeArrowheads="1"/>
          </p:cNvSpPr>
          <p:nvPr/>
        </p:nvSpPr>
        <p:spPr bwMode="auto">
          <a:xfrm flipV="1">
            <a:off x="3236913" y="3095625"/>
            <a:ext cx="76200" cy="76200"/>
          </a:xfrm>
          <a:prstGeom prst="flowChartConnector">
            <a:avLst/>
          </a:prstGeom>
          <a:solidFill>
            <a:srgbClr val="FF3300"/>
          </a:solidFill>
          <a:ln w="12700">
            <a:noFill/>
            <a:round/>
            <a:headEnd/>
            <a:tailEnd/>
          </a:ln>
        </p:spPr>
        <p:txBody>
          <a:bodyPr wrap="none" anchor="ctr"/>
          <a:lstStyle/>
          <a:p>
            <a:endParaRPr lang="en-US"/>
          </a:p>
        </p:txBody>
      </p:sp>
      <p:sp>
        <p:nvSpPr>
          <p:cNvPr id="14368" name="Line 32"/>
          <p:cNvSpPr>
            <a:spLocks noChangeShapeType="1"/>
          </p:cNvSpPr>
          <p:nvPr/>
        </p:nvSpPr>
        <p:spPr bwMode="auto">
          <a:xfrm flipV="1">
            <a:off x="2408238" y="2819400"/>
            <a:ext cx="0" cy="1790700"/>
          </a:xfrm>
          <a:prstGeom prst="line">
            <a:avLst/>
          </a:prstGeom>
          <a:noFill/>
          <a:ln w="12700">
            <a:solidFill>
              <a:schemeClr val="tx1"/>
            </a:solidFill>
            <a:prstDash val="dash"/>
            <a:round/>
            <a:headEnd/>
            <a:tailEnd/>
          </a:ln>
        </p:spPr>
        <p:txBody>
          <a:bodyPr/>
          <a:lstStyle/>
          <a:p>
            <a:endParaRPr lang="en-CA"/>
          </a:p>
        </p:txBody>
      </p:sp>
      <p:sp>
        <p:nvSpPr>
          <p:cNvPr id="14369" name="Line 33"/>
          <p:cNvSpPr>
            <a:spLocks noChangeShapeType="1"/>
          </p:cNvSpPr>
          <p:nvPr/>
        </p:nvSpPr>
        <p:spPr bwMode="auto">
          <a:xfrm>
            <a:off x="8226425" y="2667000"/>
            <a:ext cx="666750" cy="638175"/>
          </a:xfrm>
          <a:prstGeom prst="line">
            <a:avLst/>
          </a:prstGeom>
          <a:noFill/>
          <a:ln w="28575">
            <a:solidFill>
              <a:srgbClr val="0000FF"/>
            </a:solidFill>
            <a:round/>
            <a:headEnd/>
            <a:tailEnd/>
          </a:ln>
        </p:spPr>
        <p:txBody>
          <a:bodyPr/>
          <a:lstStyle/>
          <a:p>
            <a:endParaRPr lang="en-CA"/>
          </a:p>
        </p:txBody>
      </p:sp>
      <p:sp>
        <p:nvSpPr>
          <p:cNvPr id="14370" name="AutoShape 34"/>
          <p:cNvSpPr>
            <a:spLocks noChangeArrowheads="1"/>
          </p:cNvSpPr>
          <p:nvPr/>
        </p:nvSpPr>
        <p:spPr bwMode="auto">
          <a:xfrm>
            <a:off x="8350250" y="2790825"/>
            <a:ext cx="76200" cy="76200"/>
          </a:xfrm>
          <a:prstGeom prst="flowChartConnector">
            <a:avLst/>
          </a:prstGeom>
          <a:solidFill>
            <a:srgbClr val="FF3300"/>
          </a:solidFill>
          <a:ln w="12700">
            <a:noFill/>
            <a:round/>
            <a:headEnd/>
            <a:tailEnd/>
          </a:ln>
        </p:spPr>
        <p:txBody>
          <a:bodyPr wrap="none" anchor="ctr"/>
          <a:lstStyle/>
          <a:p>
            <a:endParaRPr lang="en-US"/>
          </a:p>
        </p:txBody>
      </p:sp>
      <p:sp>
        <p:nvSpPr>
          <p:cNvPr id="14371" name="AutoShape 35"/>
          <p:cNvSpPr>
            <a:spLocks noChangeArrowheads="1"/>
          </p:cNvSpPr>
          <p:nvPr/>
        </p:nvSpPr>
        <p:spPr bwMode="auto">
          <a:xfrm flipV="1">
            <a:off x="8674100" y="3086100"/>
            <a:ext cx="76200" cy="76200"/>
          </a:xfrm>
          <a:prstGeom prst="flowChartConnector">
            <a:avLst/>
          </a:prstGeom>
          <a:solidFill>
            <a:srgbClr val="FF3300"/>
          </a:solidFill>
          <a:ln w="12700">
            <a:noFill/>
            <a:round/>
            <a:headEnd/>
            <a:tailEnd/>
          </a:ln>
        </p:spPr>
        <p:txBody>
          <a:bodyPr wrap="none" anchor="ctr"/>
          <a:lstStyle/>
          <a:p>
            <a:endParaRPr lang="en-US"/>
          </a:p>
        </p:txBody>
      </p:sp>
      <p:sp>
        <p:nvSpPr>
          <p:cNvPr id="14372" name="Line 36"/>
          <p:cNvSpPr>
            <a:spLocks noChangeShapeType="1"/>
          </p:cNvSpPr>
          <p:nvPr/>
        </p:nvSpPr>
        <p:spPr bwMode="auto">
          <a:xfrm flipV="1">
            <a:off x="1931988" y="2838450"/>
            <a:ext cx="0" cy="257175"/>
          </a:xfrm>
          <a:prstGeom prst="line">
            <a:avLst/>
          </a:prstGeom>
          <a:noFill/>
          <a:ln w="12700">
            <a:solidFill>
              <a:schemeClr val="tx1"/>
            </a:solidFill>
            <a:round/>
            <a:headEnd/>
            <a:tailEnd type="triangle" w="med" len="med"/>
          </a:ln>
        </p:spPr>
        <p:txBody>
          <a:bodyPr/>
          <a:lstStyle/>
          <a:p>
            <a:endParaRPr lang="en-CA"/>
          </a:p>
        </p:txBody>
      </p:sp>
      <p:sp>
        <p:nvSpPr>
          <p:cNvPr id="14373" name="Line 37"/>
          <p:cNvSpPr>
            <a:spLocks noChangeShapeType="1"/>
          </p:cNvSpPr>
          <p:nvPr/>
        </p:nvSpPr>
        <p:spPr bwMode="auto">
          <a:xfrm flipH="1">
            <a:off x="2427288" y="3619500"/>
            <a:ext cx="809625" cy="0"/>
          </a:xfrm>
          <a:prstGeom prst="line">
            <a:avLst/>
          </a:prstGeom>
          <a:noFill/>
          <a:ln w="12700">
            <a:solidFill>
              <a:schemeClr val="tx1"/>
            </a:solidFill>
            <a:round/>
            <a:headEnd/>
            <a:tailEnd type="triangle" w="med" len="med"/>
          </a:ln>
        </p:spPr>
        <p:txBody>
          <a:bodyPr/>
          <a:lstStyle/>
          <a:p>
            <a:endParaRPr lang="en-CA"/>
          </a:p>
        </p:txBody>
      </p:sp>
      <p:sp>
        <p:nvSpPr>
          <p:cNvPr id="14374" name="Line 38"/>
          <p:cNvSpPr>
            <a:spLocks noChangeShapeType="1"/>
          </p:cNvSpPr>
          <p:nvPr/>
        </p:nvSpPr>
        <p:spPr bwMode="auto">
          <a:xfrm flipV="1">
            <a:off x="6835775" y="2847975"/>
            <a:ext cx="0" cy="247650"/>
          </a:xfrm>
          <a:prstGeom prst="line">
            <a:avLst/>
          </a:prstGeom>
          <a:noFill/>
          <a:ln w="12700">
            <a:solidFill>
              <a:schemeClr val="tx1"/>
            </a:solidFill>
            <a:round/>
            <a:headEnd/>
            <a:tailEnd type="triangle" w="med" len="med"/>
          </a:ln>
        </p:spPr>
        <p:txBody>
          <a:bodyPr/>
          <a:lstStyle/>
          <a:p>
            <a:endParaRPr lang="en-CA"/>
          </a:p>
        </p:txBody>
      </p:sp>
      <p:sp>
        <p:nvSpPr>
          <p:cNvPr id="14375" name="Line 39"/>
          <p:cNvSpPr>
            <a:spLocks noChangeShapeType="1"/>
          </p:cNvSpPr>
          <p:nvPr/>
        </p:nvSpPr>
        <p:spPr bwMode="auto">
          <a:xfrm flipH="1">
            <a:off x="8416925" y="3790950"/>
            <a:ext cx="266700" cy="0"/>
          </a:xfrm>
          <a:prstGeom prst="line">
            <a:avLst/>
          </a:prstGeom>
          <a:noFill/>
          <a:ln w="12700">
            <a:solidFill>
              <a:schemeClr val="tx1"/>
            </a:solidFill>
            <a:round/>
            <a:headEnd/>
            <a:tailEnd type="triangle" w="med" len="med"/>
          </a:ln>
        </p:spPr>
        <p:txBody>
          <a:bodyPr/>
          <a:lstStyle/>
          <a:p>
            <a:endParaRPr lang="en-CA"/>
          </a:p>
        </p:txBody>
      </p:sp>
      <p:sp>
        <p:nvSpPr>
          <p:cNvPr id="14376" name="Text Box 40"/>
          <p:cNvSpPr txBox="1">
            <a:spLocks noChangeArrowheads="1"/>
          </p:cNvSpPr>
          <p:nvPr/>
        </p:nvSpPr>
        <p:spPr bwMode="auto">
          <a:xfrm>
            <a:off x="1962150" y="2933700"/>
            <a:ext cx="252413" cy="152400"/>
          </a:xfrm>
          <a:prstGeom prst="rect">
            <a:avLst/>
          </a:prstGeom>
          <a:noFill/>
          <a:ln w="12700">
            <a:noFill/>
            <a:miter lim="800000"/>
            <a:headEnd/>
            <a:tailEnd/>
          </a:ln>
        </p:spPr>
        <p:txBody>
          <a:bodyPr wrap="none" lIns="0" tIns="0" rIns="0" bIns="0">
            <a:spAutoFit/>
          </a:bodyPr>
          <a:lstStyle/>
          <a:p>
            <a:pPr algn="r" eaLnBrk="0" hangingPunct="0"/>
            <a:r>
              <a:rPr lang="fr-CA" sz="1000" b="1"/>
              <a:t>20%</a:t>
            </a:r>
            <a:endParaRPr lang="en-US" sz="1000" b="1"/>
          </a:p>
        </p:txBody>
      </p:sp>
      <p:sp>
        <p:nvSpPr>
          <p:cNvPr id="14377" name="Text Box 41"/>
          <p:cNvSpPr txBox="1">
            <a:spLocks noChangeArrowheads="1"/>
          </p:cNvSpPr>
          <p:nvPr/>
        </p:nvSpPr>
        <p:spPr bwMode="auto">
          <a:xfrm>
            <a:off x="2733675" y="3486150"/>
            <a:ext cx="252413" cy="152400"/>
          </a:xfrm>
          <a:prstGeom prst="rect">
            <a:avLst/>
          </a:prstGeom>
          <a:noFill/>
          <a:ln w="12700">
            <a:noFill/>
            <a:miter lim="800000"/>
            <a:headEnd/>
            <a:tailEnd/>
          </a:ln>
        </p:spPr>
        <p:txBody>
          <a:bodyPr wrap="none" lIns="0" tIns="0" rIns="0" bIns="0">
            <a:spAutoFit/>
          </a:bodyPr>
          <a:lstStyle/>
          <a:p>
            <a:pPr algn="r" eaLnBrk="0" hangingPunct="0"/>
            <a:r>
              <a:rPr lang="fr-CA" sz="1000" b="1"/>
              <a:t>50%</a:t>
            </a:r>
            <a:endParaRPr lang="en-US" sz="1000" b="1"/>
          </a:p>
        </p:txBody>
      </p:sp>
      <p:sp>
        <p:nvSpPr>
          <p:cNvPr id="14378" name="Text Box 42"/>
          <p:cNvSpPr txBox="1">
            <a:spLocks noChangeArrowheads="1"/>
          </p:cNvSpPr>
          <p:nvPr/>
        </p:nvSpPr>
        <p:spPr bwMode="auto">
          <a:xfrm>
            <a:off x="6873875" y="2933700"/>
            <a:ext cx="252413" cy="152400"/>
          </a:xfrm>
          <a:prstGeom prst="rect">
            <a:avLst/>
          </a:prstGeom>
          <a:noFill/>
          <a:ln w="12700">
            <a:noFill/>
            <a:miter lim="800000"/>
            <a:headEnd/>
            <a:tailEnd/>
          </a:ln>
        </p:spPr>
        <p:txBody>
          <a:bodyPr wrap="none" lIns="0" tIns="0" rIns="0" bIns="0">
            <a:spAutoFit/>
          </a:bodyPr>
          <a:lstStyle/>
          <a:p>
            <a:pPr algn="r" eaLnBrk="0" hangingPunct="0"/>
            <a:r>
              <a:rPr lang="fr-CA" sz="1000" b="1"/>
              <a:t>20%</a:t>
            </a:r>
            <a:endParaRPr lang="en-US" sz="1000" b="1"/>
          </a:p>
        </p:txBody>
      </p:sp>
      <p:sp>
        <p:nvSpPr>
          <p:cNvPr id="14379" name="Text Box 43"/>
          <p:cNvSpPr txBox="1">
            <a:spLocks noChangeArrowheads="1"/>
          </p:cNvSpPr>
          <p:nvPr/>
        </p:nvSpPr>
        <p:spPr bwMode="auto">
          <a:xfrm>
            <a:off x="8455025" y="3609975"/>
            <a:ext cx="252413" cy="152400"/>
          </a:xfrm>
          <a:prstGeom prst="rect">
            <a:avLst/>
          </a:prstGeom>
          <a:noFill/>
          <a:ln w="12700">
            <a:noFill/>
            <a:miter lim="800000"/>
            <a:headEnd/>
            <a:tailEnd/>
          </a:ln>
        </p:spPr>
        <p:txBody>
          <a:bodyPr wrap="none" lIns="0" tIns="0" rIns="0" bIns="0">
            <a:spAutoFit/>
          </a:bodyPr>
          <a:lstStyle/>
          <a:p>
            <a:pPr algn="r" eaLnBrk="0" hangingPunct="0"/>
            <a:r>
              <a:rPr lang="fr-CA" sz="1000" b="1"/>
              <a:t>10%</a:t>
            </a:r>
            <a:endParaRPr lang="en-US" sz="1000" b="1"/>
          </a:p>
        </p:txBody>
      </p:sp>
      <p:sp>
        <p:nvSpPr>
          <p:cNvPr id="14380" name="Text Box 44"/>
          <p:cNvSpPr txBox="1">
            <a:spLocks noChangeArrowheads="1"/>
          </p:cNvSpPr>
          <p:nvPr/>
        </p:nvSpPr>
        <p:spPr bwMode="auto">
          <a:xfrm>
            <a:off x="3522663" y="3271838"/>
            <a:ext cx="196850" cy="215900"/>
          </a:xfrm>
          <a:prstGeom prst="rect">
            <a:avLst/>
          </a:prstGeom>
          <a:noFill/>
          <a:ln w="12700">
            <a:noFill/>
            <a:miter lim="800000"/>
            <a:headEnd/>
            <a:tailEnd/>
          </a:ln>
        </p:spPr>
        <p:txBody>
          <a:bodyPr wrap="none" lIns="0" tIns="0" rIns="0" bIns="0">
            <a:spAutoFit/>
          </a:bodyPr>
          <a:lstStyle/>
          <a:p>
            <a:pPr algn="r" eaLnBrk="0" hangingPunct="0"/>
            <a:r>
              <a:rPr lang="en-US" sz="1400" b="1"/>
              <a:t>D</a:t>
            </a:r>
            <a:r>
              <a:rPr lang="en-US" sz="1400" b="1" baseline="-25000"/>
              <a:t>1</a:t>
            </a:r>
          </a:p>
        </p:txBody>
      </p:sp>
      <p:sp>
        <p:nvSpPr>
          <p:cNvPr id="14381" name="Text Box 45"/>
          <p:cNvSpPr txBox="1">
            <a:spLocks noChangeArrowheads="1"/>
          </p:cNvSpPr>
          <p:nvPr/>
        </p:nvSpPr>
        <p:spPr bwMode="auto">
          <a:xfrm>
            <a:off x="8870950" y="3313113"/>
            <a:ext cx="196850" cy="215900"/>
          </a:xfrm>
          <a:prstGeom prst="rect">
            <a:avLst/>
          </a:prstGeom>
          <a:noFill/>
          <a:ln w="12700">
            <a:noFill/>
            <a:miter lim="800000"/>
            <a:headEnd/>
            <a:tailEnd/>
          </a:ln>
        </p:spPr>
        <p:txBody>
          <a:bodyPr wrap="none" lIns="0" tIns="0" rIns="0" bIns="0">
            <a:spAutoFit/>
          </a:bodyPr>
          <a:lstStyle/>
          <a:p>
            <a:pPr algn="r" eaLnBrk="0" hangingPunct="0"/>
            <a:r>
              <a:rPr lang="en-US" sz="1400" b="1"/>
              <a:t>D</a:t>
            </a:r>
            <a:r>
              <a:rPr lang="en-US" sz="1400" b="1" baseline="-25000"/>
              <a:t>2</a:t>
            </a:r>
          </a:p>
        </p:txBody>
      </p:sp>
      <p:sp>
        <p:nvSpPr>
          <p:cNvPr id="13359" name="Text Box 46"/>
          <p:cNvSpPr txBox="1">
            <a:spLocks noChangeArrowheads="1"/>
          </p:cNvSpPr>
          <p:nvPr/>
        </p:nvSpPr>
        <p:spPr bwMode="auto">
          <a:xfrm>
            <a:off x="1160463" y="5105400"/>
            <a:ext cx="2116137" cy="425450"/>
          </a:xfrm>
          <a:prstGeom prst="rect">
            <a:avLst/>
          </a:prstGeom>
          <a:noFill/>
          <a:ln w="12700">
            <a:noFill/>
            <a:miter lim="800000"/>
            <a:headEnd/>
            <a:tailEnd/>
          </a:ln>
        </p:spPr>
        <p:txBody>
          <a:bodyPr wrap="none" lIns="0" tIns="0" rIns="0" bIns="0">
            <a:spAutoFit/>
          </a:bodyPr>
          <a:lstStyle/>
          <a:p>
            <a:pPr eaLnBrk="0" hangingPunct="0"/>
            <a:r>
              <a:rPr lang="en-US" sz="1400" b="1"/>
              <a:t>Quantity Demanded</a:t>
            </a:r>
          </a:p>
          <a:p>
            <a:pPr eaLnBrk="0" hangingPunct="0"/>
            <a:r>
              <a:rPr lang="en-US" sz="1400" b="1"/>
              <a:t>(cones per winter month)</a:t>
            </a:r>
          </a:p>
        </p:txBody>
      </p:sp>
      <p:sp>
        <p:nvSpPr>
          <p:cNvPr id="13360" name="Text Box 47"/>
          <p:cNvSpPr txBox="1">
            <a:spLocks noChangeArrowheads="1"/>
          </p:cNvSpPr>
          <p:nvPr/>
        </p:nvSpPr>
        <p:spPr bwMode="auto">
          <a:xfrm rot="-5400000">
            <a:off x="48419" y="3555206"/>
            <a:ext cx="1487488" cy="212725"/>
          </a:xfrm>
          <a:prstGeom prst="rect">
            <a:avLst/>
          </a:prstGeom>
          <a:noFill/>
          <a:ln w="12700">
            <a:noFill/>
            <a:miter lim="800000"/>
            <a:headEnd/>
            <a:tailEnd/>
          </a:ln>
        </p:spPr>
        <p:txBody>
          <a:bodyPr wrap="none" lIns="0" tIns="0" rIns="0" bIns="0">
            <a:spAutoFit/>
          </a:bodyPr>
          <a:lstStyle/>
          <a:p>
            <a:pPr eaLnBrk="0" hangingPunct="0"/>
            <a:r>
              <a:rPr lang="en-US" sz="1400" b="1"/>
              <a:t>Price ($ per cone)</a:t>
            </a:r>
          </a:p>
        </p:txBody>
      </p:sp>
      <p:sp>
        <p:nvSpPr>
          <p:cNvPr id="13361" name="Line 48"/>
          <p:cNvSpPr>
            <a:spLocks noChangeShapeType="1"/>
          </p:cNvSpPr>
          <p:nvPr/>
        </p:nvSpPr>
        <p:spPr bwMode="auto">
          <a:xfrm>
            <a:off x="4678363" y="2819400"/>
            <a:ext cx="0" cy="1905000"/>
          </a:xfrm>
          <a:prstGeom prst="line">
            <a:avLst/>
          </a:prstGeom>
          <a:noFill/>
          <a:ln w="12700">
            <a:solidFill>
              <a:schemeClr val="tx1"/>
            </a:solidFill>
            <a:round/>
            <a:headEnd/>
            <a:tailEnd/>
          </a:ln>
        </p:spPr>
        <p:txBody>
          <a:bodyPr/>
          <a:lstStyle/>
          <a:p>
            <a:endParaRPr lang="en-CA"/>
          </a:p>
        </p:txBody>
      </p:sp>
      <p:sp>
        <p:nvSpPr>
          <p:cNvPr id="13362" name="Line 49"/>
          <p:cNvSpPr>
            <a:spLocks noChangeShapeType="1"/>
          </p:cNvSpPr>
          <p:nvPr/>
        </p:nvSpPr>
        <p:spPr bwMode="auto">
          <a:xfrm>
            <a:off x="4587875" y="4614863"/>
            <a:ext cx="4114800" cy="0"/>
          </a:xfrm>
          <a:prstGeom prst="line">
            <a:avLst/>
          </a:prstGeom>
          <a:noFill/>
          <a:ln w="12700">
            <a:solidFill>
              <a:schemeClr val="tx1"/>
            </a:solidFill>
            <a:round/>
            <a:headEnd/>
            <a:tailEnd/>
          </a:ln>
        </p:spPr>
        <p:txBody>
          <a:bodyPr/>
          <a:lstStyle/>
          <a:p>
            <a:endParaRPr lang="en-CA"/>
          </a:p>
        </p:txBody>
      </p:sp>
      <p:sp>
        <p:nvSpPr>
          <p:cNvPr id="13363" name="Text Box 50"/>
          <p:cNvSpPr txBox="1">
            <a:spLocks noChangeArrowheads="1"/>
          </p:cNvSpPr>
          <p:nvPr/>
        </p:nvSpPr>
        <p:spPr bwMode="auto">
          <a:xfrm>
            <a:off x="4267200" y="1828800"/>
            <a:ext cx="2487613" cy="581025"/>
          </a:xfrm>
          <a:prstGeom prst="rect">
            <a:avLst/>
          </a:prstGeom>
          <a:noFill/>
          <a:ln w="12700">
            <a:noFill/>
            <a:miter lim="800000"/>
            <a:headEnd/>
            <a:tailEnd/>
          </a:ln>
        </p:spPr>
        <p:txBody>
          <a:bodyPr wrap="none">
            <a:spAutoFit/>
          </a:bodyPr>
          <a:lstStyle/>
          <a:p>
            <a:pPr eaLnBrk="0" hangingPunct="0"/>
            <a:r>
              <a:rPr lang="en-US" sz="1600" b="1"/>
              <a:t>Inelastic Demand Curve</a:t>
            </a:r>
          </a:p>
          <a:p>
            <a:pPr eaLnBrk="0" hangingPunct="0"/>
            <a:r>
              <a:rPr lang="en-US" sz="1600" b="1"/>
              <a:t>for Ice cream Cones</a:t>
            </a:r>
          </a:p>
        </p:txBody>
      </p:sp>
      <p:sp>
        <p:nvSpPr>
          <p:cNvPr id="13364" name="Line 51"/>
          <p:cNvSpPr>
            <a:spLocks noChangeShapeType="1"/>
          </p:cNvSpPr>
          <p:nvPr/>
        </p:nvSpPr>
        <p:spPr bwMode="auto">
          <a:xfrm flipH="1">
            <a:off x="4589463" y="4343400"/>
            <a:ext cx="88900" cy="0"/>
          </a:xfrm>
          <a:prstGeom prst="line">
            <a:avLst/>
          </a:prstGeom>
          <a:noFill/>
          <a:ln w="12700">
            <a:solidFill>
              <a:schemeClr val="tx1"/>
            </a:solidFill>
            <a:round/>
            <a:headEnd/>
            <a:tailEnd/>
          </a:ln>
        </p:spPr>
        <p:txBody>
          <a:bodyPr/>
          <a:lstStyle/>
          <a:p>
            <a:endParaRPr lang="en-CA"/>
          </a:p>
        </p:txBody>
      </p:sp>
      <p:sp>
        <p:nvSpPr>
          <p:cNvPr id="13365" name="Line 52"/>
          <p:cNvSpPr>
            <a:spLocks noChangeShapeType="1"/>
          </p:cNvSpPr>
          <p:nvPr/>
        </p:nvSpPr>
        <p:spPr bwMode="auto">
          <a:xfrm flipH="1">
            <a:off x="4587875" y="4038600"/>
            <a:ext cx="88900" cy="0"/>
          </a:xfrm>
          <a:prstGeom prst="line">
            <a:avLst/>
          </a:prstGeom>
          <a:noFill/>
          <a:ln w="12700">
            <a:solidFill>
              <a:schemeClr val="tx1"/>
            </a:solidFill>
            <a:round/>
            <a:headEnd/>
            <a:tailEnd/>
          </a:ln>
        </p:spPr>
        <p:txBody>
          <a:bodyPr/>
          <a:lstStyle/>
          <a:p>
            <a:endParaRPr lang="en-CA"/>
          </a:p>
        </p:txBody>
      </p:sp>
      <p:sp>
        <p:nvSpPr>
          <p:cNvPr id="13366" name="Line 53"/>
          <p:cNvSpPr>
            <a:spLocks noChangeShapeType="1"/>
          </p:cNvSpPr>
          <p:nvPr/>
        </p:nvSpPr>
        <p:spPr bwMode="auto">
          <a:xfrm flipH="1">
            <a:off x="4587875" y="3733800"/>
            <a:ext cx="88900" cy="0"/>
          </a:xfrm>
          <a:prstGeom prst="line">
            <a:avLst/>
          </a:prstGeom>
          <a:noFill/>
          <a:ln w="12700">
            <a:solidFill>
              <a:schemeClr val="tx1"/>
            </a:solidFill>
            <a:round/>
            <a:headEnd/>
            <a:tailEnd/>
          </a:ln>
        </p:spPr>
        <p:txBody>
          <a:bodyPr/>
          <a:lstStyle/>
          <a:p>
            <a:endParaRPr lang="en-CA"/>
          </a:p>
        </p:txBody>
      </p:sp>
      <p:sp>
        <p:nvSpPr>
          <p:cNvPr id="13367" name="Line 54"/>
          <p:cNvSpPr>
            <a:spLocks noChangeShapeType="1"/>
          </p:cNvSpPr>
          <p:nvPr/>
        </p:nvSpPr>
        <p:spPr bwMode="auto">
          <a:xfrm flipH="1">
            <a:off x="4587875" y="3429000"/>
            <a:ext cx="88900" cy="0"/>
          </a:xfrm>
          <a:prstGeom prst="line">
            <a:avLst/>
          </a:prstGeom>
          <a:noFill/>
          <a:ln w="12700">
            <a:solidFill>
              <a:schemeClr val="tx1"/>
            </a:solidFill>
            <a:round/>
            <a:headEnd/>
            <a:tailEnd/>
          </a:ln>
        </p:spPr>
        <p:txBody>
          <a:bodyPr/>
          <a:lstStyle/>
          <a:p>
            <a:endParaRPr lang="en-CA"/>
          </a:p>
        </p:txBody>
      </p:sp>
      <p:sp>
        <p:nvSpPr>
          <p:cNvPr id="13368" name="Line 55"/>
          <p:cNvSpPr>
            <a:spLocks noChangeShapeType="1"/>
          </p:cNvSpPr>
          <p:nvPr/>
        </p:nvSpPr>
        <p:spPr bwMode="auto">
          <a:xfrm flipH="1">
            <a:off x="4587875" y="3124200"/>
            <a:ext cx="88900" cy="0"/>
          </a:xfrm>
          <a:prstGeom prst="line">
            <a:avLst/>
          </a:prstGeom>
          <a:noFill/>
          <a:ln w="12700">
            <a:solidFill>
              <a:schemeClr val="tx1"/>
            </a:solidFill>
            <a:round/>
            <a:headEnd/>
            <a:tailEnd/>
          </a:ln>
        </p:spPr>
        <p:txBody>
          <a:bodyPr/>
          <a:lstStyle/>
          <a:p>
            <a:endParaRPr lang="en-CA"/>
          </a:p>
        </p:txBody>
      </p:sp>
      <p:sp>
        <p:nvSpPr>
          <p:cNvPr id="13369" name="Line 56"/>
          <p:cNvSpPr>
            <a:spLocks noChangeShapeType="1"/>
          </p:cNvSpPr>
          <p:nvPr/>
        </p:nvSpPr>
        <p:spPr bwMode="auto">
          <a:xfrm flipH="1">
            <a:off x="4587875" y="2819400"/>
            <a:ext cx="88900" cy="0"/>
          </a:xfrm>
          <a:prstGeom prst="line">
            <a:avLst/>
          </a:prstGeom>
          <a:noFill/>
          <a:ln w="12700">
            <a:solidFill>
              <a:schemeClr val="tx1"/>
            </a:solidFill>
            <a:round/>
            <a:headEnd/>
            <a:tailEnd/>
          </a:ln>
        </p:spPr>
        <p:txBody>
          <a:bodyPr/>
          <a:lstStyle/>
          <a:p>
            <a:endParaRPr lang="en-CA"/>
          </a:p>
        </p:txBody>
      </p:sp>
      <p:sp>
        <p:nvSpPr>
          <p:cNvPr id="13370" name="Line 57"/>
          <p:cNvSpPr>
            <a:spLocks noChangeShapeType="1"/>
          </p:cNvSpPr>
          <p:nvPr/>
        </p:nvSpPr>
        <p:spPr bwMode="auto">
          <a:xfrm>
            <a:off x="5578475" y="4610100"/>
            <a:ext cx="0" cy="76200"/>
          </a:xfrm>
          <a:prstGeom prst="line">
            <a:avLst/>
          </a:prstGeom>
          <a:noFill/>
          <a:ln w="12700">
            <a:solidFill>
              <a:schemeClr val="tx1"/>
            </a:solidFill>
            <a:round/>
            <a:headEnd/>
            <a:tailEnd/>
          </a:ln>
        </p:spPr>
        <p:txBody>
          <a:bodyPr/>
          <a:lstStyle/>
          <a:p>
            <a:endParaRPr lang="en-CA"/>
          </a:p>
        </p:txBody>
      </p:sp>
      <p:sp>
        <p:nvSpPr>
          <p:cNvPr id="13371" name="Line 58"/>
          <p:cNvSpPr>
            <a:spLocks noChangeShapeType="1"/>
          </p:cNvSpPr>
          <p:nvPr/>
        </p:nvSpPr>
        <p:spPr bwMode="auto">
          <a:xfrm>
            <a:off x="6721475" y="4610100"/>
            <a:ext cx="0" cy="76200"/>
          </a:xfrm>
          <a:prstGeom prst="line">
            <a:avLst/>
          </a:prstGeom>
          <a:noFill/>
          <a:ln w="12700">
            <a:solidFill>
              <a:schemeClr val="tx1"/>
            </a:solidFill>
            <a:round/>
            <a:headEnd/>
            <a:tailEnd/>
          </a:ln>
        </p:spPr>
        <p:txBody>
          <a:bodyPr/>
          <a:lstStyle/>
          <a:p>
            <a:endParaRPr lang="en-CA"/>
          </a:p>
        </p:txBody>
      </p:sp>
      <p:sp>
        <p:nvSpPr>
          <p:cNvPr id="13372" name="Line 59"/>
          <p:cNvSpPr>
            <a:spLocks noChangeShapeType="1"/>
          </p:cNvSpPr>
          <p:nvPr/>
        </p:nvSpPr>
        <p:spPr bwMode="auto">
          <a:xfrm>
            <a:off x="8397875" y="4614863"/>
            <a:ext cx="0" cy="76200"/>
          </a:xfrm>
          <a:prstGeom prst="line">
            <a:avLst/>
          </a:prstGeom>
          <a:noFill/>
          <a:ln w="12700">
            <a:solidFill>
              <a:schemeClr val="tx1"/>
            </a:solidFill>
            <a:round/>
            <a:headEnd/>
            <a:tailEnd/>
          </a:ln>
        </p:spPr>
        <p:txBody>
          <a:bodyPr/>
          <a:lstStyle/>
          <a:p>
            <a:endParaRPr lang="en-CA"/>
          </a:p>
        </p:txBody>
      </p:sp>
      <p:sp>
        <p:nvSpPr>
          <p:cNvPr id="13373" name="Line 60"/>
          <p:cNvSpPr>
            <a:spLocks noChangeShapeType="1"/>
          </p:cNvSpPr>
          <p:nvPr/>
        </p:nvSpPr>
        <p:spPr bwMode="auto">
          <a:xfrm>
            <a:off x="8702675" y="4614863"/>
            <a:ext cx="0" cy="76200"/>
          </a:xfrm>
          <a:prstGeom prst="line">
            <a:avLst/>
          </a:prstGeom>
          <a:noFill/>
          <a:ln w="12700">
            <a:solidFill>
              <a:schemeClr val="tx1"/>
            </a:solidFill>
            <a:round/>
            <a:headEnd/>
            <a:tailEnd/>
          </a:ln>
        </p:spPr>
        <p:txBody>
          <a:bodyPr/>
          <a:lstStyle/>
          <a:p>
            <a:endParaRPr lang="en-CA"/>
          </a:p>
        </p:txBody>
      </p:sp>
      <p:sp>
        <p:nvSpPr>
          <p:cNvPr id="13374" name="Text Box 61"/>
          <p:cNvSpPr txBox="1">
            <a:spLocks noChangeArrowheads="1"/>
          </p:cNvSpPr>
          <p:nvPr/>
        </p:nvSpPr>
        <p:spPr bwMode="auto">
          <a:xfrm>
            <a:off x="4206875" y="4267200"/>
            <a:ext cx="344488" cy="212725"/>
          </a:xfrm>
          <a:prstGeom prst="rect">
            <a:avLst/>
          </a:prstGeom>
          <a:noFill/>
          <a:ln w="12700">
            <a:noFill/>
            <a:miter lim="800000"/>
            <a:headEnd/>
            <a:tailEnd/>
          </a:ln>
        </p:spPr>
        <p:txBody>
          <a:bodyPr wrap="none" lIns="0" tIns="0" rIns="0" bIns="0">
            <a:spAutoFit/>
          </a:bodyPr>
          <a:lstStyle/>
          <a:p>
            <a:pPr algn="r" eaLnBrk="0" hangingPunct="0"/>
            <a:r>
              <a:rPr lang="en-US" sz="1400" b="1"/>
              <a:t>0.40</a:t>
            </a:r>
          </a:p>
        </p:txBody>
      </p:sp>
      <p:sp>
        <p:nvSpPr>
          <p:cNvPr id="13375" name="Text Box 62"/>
          <p:cNvSpPr txBox="1">
            <a:spLocks noChangeArrowheads="1"/>
          </p:cNvSpPr>
          <p:nvPr/>
        </p:nvSpPr>
        <p:spPr bwMode="auto">
          <a:xfrm>
            <a:off x="4206875" y="3962400"/>
            <a:ext cx="344488" cy="212725"/>
          </a:xfrm>
          <a:prstGeom prst="rect">
            <a:avLst/>
          </a:prstGeom>
          <a:noFill/>
          <a:ln w="12700">
            <a:noFill/>
            <a:miter lim="800000"/>
            <a:headEnd/>
            <a:tailEnd/>
          </a:ln>
        </p:spPr>
        <p:txBody>
          <a:bodyPr wrap="none" lIns="0" tIns="0" rIns="0" bIns="0">
            <a:spAutoFit/>
          </a:bodyPr>
          <a:lstStyle/>
          <a:p>
            <a:pPr algn="r" eaLnBrk="0" hangingPunct="0"/>
            <a:r>
              <a:rPr lang="en-US" sz="1400" b="1"/>
              <a:t>0.80</a:t>
            </a:r>
          </a:p>
        </p:txBody>
      </p:sp>
      <p:sp>
        <p:nvSpPr>
          <p:cNvPr id="13376" name="Text Box 63"/>
          <p:cNvSpPr txBox="1">
            <a:spLocks noChangeArrowheads="1"/>
          </p:cNvSpPr>
          <p:nvPr/>
        </p:nvSpPr>
        <p:spPr bwMode="auto">
          <a:xfrm>
            <a:off x="4206875" y="3657600"/>
            <a:ext cx="344488" cy="212725"/>
          </a:xfrm>
          <a:prstGeom prst="rect">
            <a:avLst/>
          </a:prstGeom>
          <a:noFill/>
          <a:ln w="12700">
            <a:noFill/>
            <a:miter lim="800000"/>
            <a:headEnd/>
            <a:tailEnd/>
          </a:ln>
        </p:spPr>
        <p:txBody>
          <a:bodyPr wrap="none" lIns="0" tIns="0" rIns="0" bIns="0">
            <a:spAutoFit/>
          </a:bodyPr>
          <a:lstStyle/>
          <a:p>
            <a:pPr algn="r" eaLnBrk="0" hangingPunct="0"/>
            <a:r>
              <a:rPr lang="en-US" sz="1400" b="1"/>
              <a:t>1.20</a:t>
            </a:r>
          </a:p>
        </p:txBody>
      </p:sp>
      <p:sp>
        <p:nvSpPr>
          <p:cNvPr id="13377" name="Text Box 64"/>
          <p:cNvSpPr txBox="1">
            <a:spLocks noChangeArrowheads="1"/>
          </p:cNvSpPr>
          <p:nvPr/>
        </p:nvSpPr>
        <p:spPr bwMode="auto">
          <a:xfrm>
            <a:off x="4206875" y="3352800"/>
            <a:ext cx="344488" cy="212725"/>
          </a:xfrm>
          <a:prstGeom prst="rect">
            <a:avLst/>
          </a:prstGeom>
          <a:noFill/>
          <a:ln w="12700">
            <a:noFill/>
            <a:miter lim="800000"/>
            <a:headEnd/>
            <a:tailEnd/>
          </a:ln>
        </p:spPr>
        <p:txBody>
          <a:bodyPr wrap="none" lIns="0" tIns="0" rIns="0" bIns="0">
            <a:spAutoFit/>
          </a:bodyPr>
          <a:lstStyle/>
          <a:p>
            <a:pPr algn="r" eaLnBrk="0" hangingPunct="0"/>
            <a:r>
              <a:rPr lang="en-US" sz="1400" b="1"/>
              <a:t>1.60</a:t>
            </a:r>
          </a:p>
        </p:txBody>
      </p:sp>
      <p:sp>
        <p:nvSpPr>
          <p:cNvPr id="13378" name="Text Box 65"/>
          <p:cNvSpPr txBox="1">
            <a:spLocks noChangeArrowheads="1"/>
          </p:cNvSpPr>
          <p:nvPr/>
        </p:nvSpPr>
        <p:spPr bwMode="auto">
          <a:xfrm>
            <a:off x="4206875" y="3048000"/>
            <a:ext cx="344488" cy="212725"/>
          </a:xfrm>
          <a:prstGeom prst="rect">
            <a:avLst/>
          </a:prstGeom>
          <a:noFill/>
          <a:ln w="12700">
            <a:noFill/>
            <a:miter lim="800000"/>
            <a:headEnd/>
            <a:tailEnd/>
          </a:ln>
        </p:spPr>
        <p:txBody>
          <a:bodyPr wrap="none" lIns="0" tIns="0" rIns="0" bIns="0">
            <a:spAutoFit/>
          </a:bodyPr>
          <a:lstStyle/>
          <a:p>
            <a:pPr algn="r" eaLnBrk="0" hangingPunct="0"/>
            <a:r>
              <a:rPr lang="en-US" sz="1400" b="1"/>
              <a:t>2.00</a:t>
            </a:r>
          </a:p>
        </p:txBody>
      </p:sp>
      <p:sp>
        <p:nvSpPr>
          <p:cNvPr id="13379" name="Text Box 66"/>
          <p:cNvSpPr txBox="1">
            <a:spLocks noChangeArrowheads="1"/>
          </p:cNvSpPr>
          <p:nvPr/>
        </p:nvSpPr>
        <p:spPr bwMode="auto">
          <a:xfrm>
            <a:off x="4206875" y="2743200"/>
            <a:ext cx="344488" cy="212725"/>
          </a:xfrm>
          <a:prstGeom prst="rect">
            <a:avLst/>
          </a:prstGeom>
          <a:noFill/>
          <a:ln w="12700">
            <a:noFill/>
            <a:miter lim="800000"/>
            <a:headEnd/>
            <a:tailEnd/>
          </a:ln>
        </p:spPr>
        <p:txBody>
          <a:bodyPr wrap="none" lIns="0" tIns="0" rIns="0" bIns="0">
            <a:spAutoFit/>
          </a:bodyPr>
          <a:lstStyle/>
          <a:p>
            <a:pPr algn="r" eaLnBrk="0" hangingPunct="0"/>
            <a:r>
              <a:rPr lang="en-US" sz="1400" b="1"/>
              <a:t>2.40</a:t>
            </a:r>
          </a:p>
        </p:txBody>
      </p:sp>
      <p:sp>
        <p:nvSpPr>
          <p:cNvPr id="13380" name="Text Box 67"/>
          <p:cNvSpPr txBox="1">
            <a:spLocks noChangeArrowheads="1"/>
          </p:cNvSpPr>
          <p:nvPr/>
        </p:nvSpPr>
        <p:spPr bwMode="auto">
          <a:xfrm>
            <a:off x="4527550" y="4724400"/>
            <a:ext cx="98425" cy="212725"/>
          </a:xfrm>
          <a:prstGeom prst="rect">
            <a:avLst/>
          </a:prstGeom>
          <a:noFill/>
          <a:ln w="12700">
            <a:noFill/>
            <a:miter lim="800000"/>
            <a:headEnd/>
            <a:tailEnd/>
          </a:ln>
        </p:spPr>
        <p:txBody>
          <a:bodyPr wrap="none" lIns="0" tIns="0" rIns="0" bIns="0">
            <a:spAutoFit/>
          </a:bodyPr>
          <a:lstStyle/>
          <a:p>
            <a:pPr eaLnBrk="0" hangingPunct="0"/>
            <a:r>
              <a:rPr lang="en-US" sz="1400" b="1"/>
              <a:t>0</a:t>
            </a:r>
          </a:p>
        </p:txBody>
      </p:sp>
      <p:sp>
        <p:nvSpPr>
          <p:cNvPr id="13381" name="Text Box 68"/>
          <p:cNvSpPr txBox="1">
            <a:spLocks noChangeArrowheads="1"/>
          </p:cNvSpPr>
          <p:nvPr/>
        </p:nvSpPr>
        <p:spPr bwMode="auto">
          <a:xfrm>
            <a:off x="5465763" y="4724400"/>
            <a:ext cx="295275" cy="212725"/>
          </a:xfrm>
          <a:prstGeom prst="rect">
            <a:avLst/>
          </a:prstGeom>
          <a:noFill/>
          <a:ln w="12700">
            <a:noFill/>
            <a:miter lim="800000"/>
            <a:headEnd/>
            <a:tailEnd/>
          </a:ln>
        </p:spPr>
        <p:txBody>
          <a:bodyPr wrap="none" lIns="0" tIns="0" rIns="0" bIns="0">
            <a:spAutoFit/>
          </a:bodyPr>
          <a:lstStyle/>
          <a:p>
            <a:pPr eaLnBrk="0" hangingPunct="0"/>
            <a:r>
              <a:rPr lang="en-US" sz="1400" b="1"/>
              <a:t>500</a:t>
            </a:r>
          </a:p>
        </p:txBody>
      </p:sp>
      <p:sp>
        <p:nvSpPr>
          <p:cNvPr id="13382" name="Text Box 69"/>
          <p:cNvSpPr txBox="1">
            <a:spLocks noChangeArrowheads="1"/>
          </p:cNvSpPr>
          <p:nvPr/>
        </p:nvSpPr>
        <p:spPr bwMode="auto">
          <a:xfrm>
            <a:off x="6556375" y="4724400"/>
            <a:ext cx="393700" cy="212725"/>
          </a:xfrm>
          <a:prstGeom prst="rect">
            <a:avLst/>
          </a:prstGeom>
          <a:noFill/>
          <a:ln w="12700">
            <a:noFill/>
            <a:miter lim="800000"/>
            <a:headEnd/>
            <a:tailEnd/>
          </a:ln>
        </p:spPr>
        <p:txBody>
          <a:bodyPr wrap="none" lIns="0" tIns="0" rIns="0" bIns="0">
            <a:spAutoFit/>
          </a:bodyPr>
          <a:lstStyle/>
          <a:p>
            <a:pPr eaLnBrk="0" hangingPunct="0"/>
            <a:r>
              <a:rPr lang="en-US" sz="1400" b="1"/>
              <a:t>1000</a:t>
            </a:r>
          </a:p>
        </p:txBody>
      </p:sp>
      <p:sp>
        <p:nvSpPr>
          <p:cNvPr id="13383" name="Text Box 70"/>
          <p:cNvSpPr txBox="1">
            <a:spLocks noChangeArrowheads="1"/>
          </p:cNvSpPr>
          <p:nvPr/>
        </p:nvSpPr>
        <p:spPr bwMode="auto">
          <a:xfrm>
            <a:off x="4664075" y="5105400"/>
            <a:ext cx="2286000" cy="425450"/>
          </a:xfrm>
          <a:prstGeom prst="rect">
            <a:avLst/>
          </a:prstGeom>
          <a:noFill/>
          <a:ln w="12700">
            <a:noFill/>
            <a:miter lim="800000"/>
            <a:headEnd/>
            <a:tailEnd/>
          </a:ln>
        </p:spPr>
        <p:txBody>
          <a:bodyPr wrap="none" lIns="0" tIns="0" rIns="0" bIns="0">
            <a:spAutoFit/>
          </a:bodyPr>
          <a:lstStyle/>
          <a:p>
            <a:pPr eaLnBrk="0" hangingPunct="0"/>
            <a:r>
              <a:rPr lang="en-US" sz="1400" b="1"/>
              <a:t>Quantity Demanded</a:t>
            </a:r>
          </a:p>
          <a:p>
            <a:pPr eaLnBrk="0" hangingPunct="0"/>
            <a:r>
              <a:rPr lang="en-US" sz="1400" b="1"/>
              <a:t>(cones per summer month)</a:t>
            </a:r>
          </a:p>
        </p:txBody>
      </p:sp>
      <p:sp>
        <p:nvSpPr>
          <p:cNvPr id="13384" name="Text Box 71"/>
          <p:cNvSpPr txBox="1">
            <a:spLocks noChangeArrowheads="1"/>
          </p:cNvSpPr>
          <p:nvPr/>
        </p:nvSpPr>
        <p:spPr bwMode="auto">
          <a:xfrm rot="-5400000">
            <a:off x="3325019" y="3609181"/>
            <a:ext cx="1487488" cy="212725"/>
          </a:xfrm>
          <a:prstGeom prst="rect">
            <a:avLst/>
          </a:prstGeom>
          <a:noFill/>
          <a:ln w="12700">
            <a:noFill/>
            <a:miter lim="800000"/>
            <a:headEnd/>
            <a:tailEnd/>
          </a:ln>
        </p:spPr>
        <p:txBody>
          <a:bodyPr wrap="none" lIns="0" tIns="0" rIns="0" bIns="0">
            <a:spAutoFit/>
          </a:bodyPr>
          <a:lstStyle/>
          <a:p>
            <a:pPr eaLnBrk="0" hangingPunct="0"/>
            <a:r>
              <a:rPr lang="en-US" sz="1400" b="1"/>
              <a:t>Price ($ per cone)</a:t>
            </a:r>
          </a:p>
        </p:txBody>
      </p:sp>
      <p:sp>
        <p:nvSpPr>
          <p:cNvPr id="14408" name="AutoShape 72"/>
          <p:cNvSpPr>
            <a:spLocks noChangeArrowheads="1"/>
          </p:cNvSpPr>
          <p:nvPr/>
        </p:nvSpPr>
        <p:spPr bwMode="auto">
          <a:xfrm>
            <a:off x="2370138" y="2781300"/>
            <a:ext cx="76200" cy="76200"/>
          </a:xfrm>
          <a:prstGeom prst="flowChartConnector">
            <a:avLst/>
          </a:prstGeom>
          <a:solidFill>
            <a:srgbClr val="FF3300"/>
          </a:solidFill>
          <a:ln w="12700">
            <a:noFill/>
            <a:round/>
            <a:headEnd/>
            <a:tailEnd/>
          </a:ln>
        </p:spPr>
        <p:txBody>
          <a:bodyPr wrap="none" anchor="ctr"/>
          <a:lstStyle/>
          <a:p>
            <a:endParaRPr lang="en-US"/>
          </a:p>
        </p:txBody>
      </p:sp>
      <p:sp>
        <p:nvSpPr>
          <p:cNvPr id="13386" name="Text Box 73"/>
          <p:cNvSpPr txBox="1">
            <a:spLocks noChangeArrowheads="1"/>
          </p:cNvSpPr>
          <p:nvPr/>
        </p:nvSpPr>
        <p:spPr bwMode="auto">
          <a:xfrm>
            <a:off x="8001000" y="4724400"/>
            <a:ext cx="935038" cy="212725"/>
          </a:xfrm>
          <a:prstGeom prst="rect">
            <a:avLst/>
          </a:prstGeom>
          <a:noFill/>
          <a:ln w="12700">
            <a:noFill/>
            <a:miter lim="800000"/>
            <a:headEnd/>
            <a:tailEnd/>
          </a:ln>
        </p:spPr>
        <p:txBody>
          <a:bodyPr wrap="none" lIns="0" tIns="0" rIns="0" bIns="0">
            <a:spAutoFit/>
          </a:bodyPr>
          <a:lstStyle/>
          <a:p>
            <a:pPr eaLnBrk="0" hangingPunct="0"/>
            <a:r>
              <a:rPr lang="en-US" sz="1400" b="1"/>
              <a:t>  1800 2000</a:t>
            </a:r>
          </a:p>
        </p:txBody>
      </p:sp>
      <p:sp>
        <p:nvSpPr>
          <p:cNvPr id="2" name="Rectangle 1"/>
          <p:cNvSpPr/>
          <p:nvPr/>
        </p:nvSpPr>
        <p:spPr>
          <a:xfrm>
            <a:off x="173414" y="5600700"/>
            <a:ext cx="8839200" cy="1200329"/>
          </a:xfrm>
          <a:prstGeom prst="rect">
            <a:avLst/>
          </a:prstGeom>
        </p:spPr>
        <p:txBody>
          <a:bodyPr wrap="square">
            <a:spAutoFit/>
          </a:bodyPr>
          <a:lstStyle/>
          <a:p>
            <a:r>
              <a:rPr lang="en-CA" altLang="en-US">
                <a:latin typeface="Arial" panose="020B0604020202020204" pitchFamily="34" charset="0"/>
              </a:rPr>
              <a:t>For the </a:t>
            </a:r>
            <a:r>
              <a:rPr lang="en-CA" altLang="en-US" u="sng">
                <a:latin typeface="Arial" panose="020B0604020202020204" pitchFamily="34" charset="0"/>
              </a:rPr>
              <a:t>elastic demand curve</a:t>
            </a:r>
            <a:r>
              <a:rPr lang="en-CA" altLang="en-US">
                <a:latin typeface="Arial" panose="020B0604020202020204" pitchFamily="34" charset="0"/>
              </a:rPr>
              <a:t> (D</a:t>
            </a:r>
            <a:r>
              <a:rPr lang="en-CA" altLang="en-US" baseline="-25000">
                <a:latin typeface="Arial" panose="020B0604020202020204" pitchFamily="34" charset="0"/>
              </a:rPr>
              <a:t>1</a:t>
            </a:r>
            <a:r>
              <a:rPr lang="en-CA" altLang="en-US">
                <a:latin typeface="Arial" panose="020B0604020202020204" pitchFamily="34" charset="0"/>
              </a:rPr>
              <a:t>), a 20% increase in price leads to a greater 50% decrease in quantity demanded.  For the </a:t>
            </a:r>
            <a:r>
              <a:rPr lang="en-CA" altLang="en-US" u="sng">
                <a:latin typeface="Arial" panose="020B0604020202020204" pitchFamily="34" charset="0"/>
              </a:rPr>
              <a:t>inelastic demand curve</a:t>
            </a:r>
            <a:r>
              <a:rPr lang="en-CA" altLang="en-US">
                <a:latin typeface="Arial" panose="020B0604020202020204" pitchFamily="34" charset="0"/>
              </a:rPr>
              <a:t> (D</a:t>
            </a:r>
            <a:r>
              <a:rPr lang="en-CA" altLang="en-US" baseline="-25000">
                <a:latin typeface="Arial" panose="020B0604020202020204" pitchFamily="34" charset="0"/>
              </a:rPr>
              <a:t>2</a:t>
            </a:r>
            <a:r>
              <a:rPr lang="en-CA" altLang="en-US">
                <a:latin typeface="Arial" panose="020B0604020202020204" pitchFamily="34" charset="0"/>
              </a:rPr>
              <a:t>) the same 20% increase in price now leads to a smaller 10% decrease in quantity demanded.  </a:t>
            </a:r>
            <a:r>
              <a:rPr lang="en-CA" altLang="en-US" u="sng">
                <a:latin typeface="Arial" panose="020B0604020202020204" pitchFamily="34" charset="0"/>
              </a:rPr>
              <a:t>Percent calculation</a:t>
            </a:r>
            <a:r>
              <a:rPr lang="en-CA" altLang="en-US">
                <a:latin typeface="Arial" panose="020B0604020202020204" pitchFamily="34" charset="0"/>
              </a:rPr>
              <a:t>— difference / original amount</a:t>
            </a:r>
          </a:p>
        </p:txBody>
      </p:sp>
    </p:spTree>
    <p:extLst>
      <p:ext uri="{BB962C8B-B14F-4D97-AF65-F5344CB8AC3E}">
        <p14:creationId xmlns:p14="http://schemas.microsoft.com/office/powerpoint/2010/main" val="399615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408"/>
                                        </p:tgtEl>
                                        <p:attrNameLst>
                                          <p:attrName>style.visibility</p:attrName>
                                        </p:attrNameLst>
                                      </p:cBhvr>
                                      <p:to>
                                        <p:strVal val="visible"/>
                                      </p:to>
                                    </p:set>
                                    <p:animEffect transition="in" filter="wipe(down)">
                                      <p:cBhvr>
                                        <p:cTn id="7" dur="500"/>
                                        <p:tgtEl>
                                          <p:spTgt spid="1440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4367"/>
                                        </p:tgtEl>
                                        <p:attrNameLst>
                                          <p:attrName>style.visibility</p:attrName>
                                        </p:attrNameLst>
                                      </p:cBhvr>
                                      <p:to>
                                        <p:strVal val="visible"/>
                                      </p:to>
                                    </p:set>
                                    <p:animEffect transition="in" filter="wipe(down)">
                                      <p:cBhvr>
                                        <p:cTn id="11" dur="500"/>
                                        <p:tgtEl>
                                          <p:spTgt spid="1436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366"/>
                                        </p:tgtEl>
                                        <p:attrNameLst>
                                          <p:attrName>style.visibility</p:attrName>
                                        </p:attrNameLst>
                                      </p:cBhvr>
                                      <p:to>
                                        <p:strVal val="visible"/>
                                      </p:to>
                                    </p:set>
                                    <p:animEffect transition="in" filter="wipe(left)">
                                      <p:cBhvr>
                                        <p:cTn id="15" dur="500"/>
                                        <p:tgtEl>
                                          <p:spTgt spid="14366"/>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4380"/>
                                        </p:tgtEl>
                                        <p:attrNameLst>
                                          <p:attrName>style.visibility</p:attrName>
                                        </p:attrNameLst>
                                      </p:cBhvr>
                                      <p:to>
                                        <p:strVal val="visible"/>
                                      </p:to>
                                    </p:set>
                                    <p:animEffect transition="in" filter="wipe(down)">
                                      <p:cBhvr>
                                        <p:cTn id="19" dur="500"/>
                                        <p:tgtEl>
                                          <p:spTgt spid="1438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4342"/>
                                        </p:tgtEl>
                                        <p:attrNameLst>
                                          <p:attrName>style.visibility</p:attrName>
                                        </p:attrNameLst>
                                      </p:cBhvr>
                                      <p:to>
                                        <p:strVal val="visible"/>
                                      </p:to>
                                    </p:set>
                                    <p:animEffect transition="in" filter="wipe(left)">
                                      <p:cBhvr>
                                        <p:cTn id="23" dur="500"/>
                                        <p:tgtEl>
                                          <p:spTgt spid="14342"/>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4368"/>
                                        </p:tgtEl>
                                        <p:attrNameLst>
                                          <p:attrName>style.visibility</p:attrName>
                                        </p:attrNameLst>
                                      </p:cBhvr>
                                      <p:to>
                                        <p:strVal val="visible"/>
                                      </p:to>
                                    </p:set>
                                    <p:animEffect transition="in" filter="wipe(down)">
                                      <p:cBhvr>
                                        <p:cTn id="26" dur="500"/>
                                        <p:tgtEl>
                                          <p:spTgt spid="14368"/>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4343"/>
                                        </p:tgtEl>
                                        <p:attrNameLst>
                                          <p:attrName>style.visibility</p:attrName>
                                        </p:attrNameLst>
                                      </p:cBhvr>
                                      <p:to>
                                        <p:strVal val="visible"/>
                                      </p:to>
                                    </p:set>
                                    <p:animEffect transition="in" filter="wipe(left)">
                                      <p:cBhvr>
                                        <p:cTn id="30" dur="500"/>
                                        <p:tgtEl>
                                          <p:spTgt spid="14343"/>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4344"/>
                                        </p:tgtEl>
                                        <p:attrNameLst>
                                          <p:attrName>style.visibility</p:attrName>
                                        </p:attrNameLst>
                                      </p:cBhvr>
                                      <p:to>
                                        <p:strVal val="visible"/>
                                      </p:to>
                                    </p:set>
                                    <p:animEffect transition="in" filter="wipe(down)">
                                      <p:cBhvr>
                                        <p:cTn id="33" dur="500"/>
                                        <p:tgtEl>
                                          <p:spTgt spid="14344"/>
                                        </p:tgtEl>
                                      </p:cBhvr>
                                    </p:animEffect>
                                  </p:childTnLst>
                                </p:cTn>
                              </p:par>
                            </p:childTnLst>
                          </p:cTn>
                        </p:par>
                        <p:par>
                          <p:cTn id="34" fill="hold">
                            <p:stCondLst>
                              <p:cond delay="3000"/>
                            </p:stCondLst>
                            <p:childTnLst>
                              <p:par>
                                <p:cTn id="35" presetID="22" presetClass="entr" presetSubtype="4" fill="hold" grpId="0" nodeType="afterEffect">
                                  <p:stCondLst>
                                    <p:cond delay="0"/>
                                  </p:stCondLst>
                                  <p:childTnLst>
                                    <p:set>
                                      <p:cBhvr>
                                        <p:cTn id="36" dur="1" fill="hold">
                                          <p:stCondLst>
                                            <p:cond delay="0"/>
                                          </p:stCondLst>
                                        </p:cTn>
                                        <p:tgtEl>
                                          <p:spTgt spid="14372"/>
                                        </p:tgtEl>
                                        <p:attrNameLst>
                                          <p:attrName>style.visibility</p:attrName>
                                        </p:attrNameLst>
                                      </p:cBhvr>
                                      <p:to>
                                        <p:strVal val="visible"/>
                                      </p:to>
                                    </p:set>
                                    <p:animEffect transition="in" filter="wipe(down)">
                                      <p:cBhvr>
                                        <p:cTn id="37" dur="500"/>
                                        <p:tgtEl>
                                          <p:spTgt spid="14372"/>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4376"/>
                                        </p:tgtEl>
                                        <p:attrNameLst>
                                          <p:attrName>style.visibility</p:attrName>
                                        </p:attrNameLst>
                                      </p:cBhvr>
                                      <p:to>
                                        <p:strVal val="visible"/>
                                      </p:to>
                                    </p:set>
                                    <p:animEffect transition="in" filter="wipe(left)">
                                      <p:cBhvr>
                                        <p:cTn id="40" dur="500"/>
                                        <p:tgtEl>
                                          <p:spTgt spid="14376"/>
                                        </p:tgtEl>
                                      </p:cBhvr>
                                    </p:animEffect>
                                  </p:childTnLst>
                                </p:cTn>
                              </p:par>
                            </p:childTnLst>
                          </p:cTn>
                        </p:par>
                        <p:par>
                          <p:cTn id="41" fill="hold">
                            <p:stCondLst>
                              <p:cond delay="3500"/>
                            </p:stCondLst>
                            <p:childTnLst>
                              <p:par>
                                <p:cTn id="42" presetID="22" presetClass="entr" presetSubtype="2" fill="hold" grpId="0" nodeType="afterEffect">
                                  <p:stCondLst>
                                    <p:cond delay="0"/>
                                  </p:stCondLst>
                                  <p:childTnLst>
                                    <p:set>
                                      <p:cBhvr>
                                        <p:cTn id="43" dur="1" fill="hold">
                                          <p:stCondLst>
                                            <p:cond delay="0"/>
                                          </p:stCondLst>
                                        </p:cTn>
                                        <p:tgtEl>
                                          <p:spTgt spid="14373"/>
                                        </p:tgtEl>
                                        <p:attrNameLst>
                                          <p:attrName>style.visibility</p:attrName>
                                        </p:attrNameLst>
                                      </p:cBhvr>
                                      <p:to>
                                        <p:strVal val="visible"/>
                                      </p:to>
                                    </p:set>
                                    <p:animEffect transition="in" filter="wipe(right)">
                                      <p:cBhvr>
                                        <p:cTn id="44" dur="500"/>
                                        <p:tgtEl>
                                          <p:spTgt spid="14373"/>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4377"/>
                                        </p:tgtEl>
                                        <p:attrNameLst>
                                          <p:attrName>style.visibility</p:attrName>
                                        </p:attrNameLst>
                                      </p:cBhvr>
                                      <p:to>
                                        <p:strVal val="visible"/>
                                      </p:to>
                                    </p:set>
                                    <p:animEffect transition="in" filter="wipe(down)">
                                      <p:cBhvr>
                                        <p:cTn id="47" dur="500"/>
                                        <p:tgtEl>
                                          <p:spTgt spid="14377"/>
                                        </p:tgtEl>
                                      </p:cBhvr>
                                    </p:animEffect>
                                  </p:childTnLst>
                                </p:cTn>
                              </p:par>
                            </p:childTnLst>
                          </p:cTn>
                        </p:par>
                        <p:par>
                          <p:cTn id="48" fill="hold">
                            <p:stCondLst>
                              <p:cond delay="4000"/>
                            </p:stCondLst>
                            <p:childTnLst>
                              <p:par>
                                <p:cTn id="49" presetID="22" presetClass="entr" presetSubtype="4" fill="hold" grpId="0" nodeType="afterEffect">
                                  <p:stCondLst>
                                    <p:cond delay="0"/>
                                  </p:stCondLst>
                                  <p:childTnLst>
                                    <p:set>
                                      <p:cBhvr>
                                        <p:cTn id="50" dur="1" fill="hold">
                                          <p:stCondLst>
                                            <p:cond delay="0"/>
                                          </p:stCondLst>
                                        </p:cTn>
                                        <p:tgtEl>
                                          <p:spTgt spid="14370"/>
                                        </p:tgtEl>
                                        <p:attrNameLst>
                                          <p:attrName>style.visibility</p:attrName>
                                        </p:attrNameLst>
                                      </p:cBhvr>
                                      <p:to>
                                        <p:strVal val="visible"/>
                                      </p:to>
                                    </p:set>
                                    <p:animEffect transition="in" filter="wipe(down)">
                                      <p:cBhvr>
                                        <p:cTn id="51" dur="500"/>
                                        <p:tgtEl>
                                          <p:spTgt spid="14370"/>
                                        </p:tgtEl>
                                      </p:cBhvr>
                                    </p:animEffect>
                                  </p:childTnLst>
                                </p:cTn>
                              </p:par>
                            </p:childTnLst>
                          </p:cTn>
                        </p:par>
                        <p:par>
                          <p:cTn id="52" fill="hold">
                            <p:stCondLst>
                              <p:cond delay="4500"/>
                            </p:stCondLst>
                            <p:childTnLst>
                              <p:par>
                                <p:cTn id="53" presetID="22" presetClass="entr" presetSubtype="4" fill="hold" grpId="0" nodeType="afterEffect">
                                  <p:stCondLst>
                                    <p:cond delay="0"/>
                                  </p:stCondLst>
                                  <p:childTnLst>
                                    <p:set>
                                      <p:cBhvr>
                                        <p:cTn id="54" dur="1" fill="hold">
                                          <p:stCondLst>
                                            <p:cond delay="0"/>
                                          </p:stCondLst>
                                        </p:cTn>
                                        <p:tgtEl>
                                          <p:spTgt spid="14371"/>
                                        </p:tgtEl>
                                        <p:attrNameLst>
                                          <p:attrName>style.visibility</p:attrName>
                                        </p:attrNameLst>
                                      </p:cBhvr>
                                      <p:to>
                                        <p:strVal val="visible"/>
                                      </p:to>
                                    </p:set>
                                    <p:animEffect transition="in" filter="wipe(down)">
                                      <p:cBhvr>
                                        <p:cTn id="55" dur="500"/>
                                        <p:tgtEl>
                                          <p:spTgt spid="14371"/>
                                        </p:tgtEl>
                                      </p:cBhvr>
                                    </p:animEffect>
                                  </p:childTnLst>
                                </p:cTn>
                              </p:par>
                            </p:childTnLst>
                          </p:cTn>
                        </p:par>
                        <p:par>
                          <p:cTn id="56" fill="hold">
                            <p:stCondLst>
                              <p:cond delay="5000"/>
                            </p:stCondLst>
                            <p:childTnLst>
                              <p:par>
                                <p:cTn id="57" presetID="22" presetClass="entr" presetSubtype="1" fill="hold" grpId="0" nodeType="afterEffect">
                                  <p:stCondLst>
                                    <p:cond delay="0"/>
                                  </p:stCondLst>
                                  <p:childTnLst>
                                    <p:set>
                                      <p:cBhvr>
                                        <p:cTn id="58" dur="1" fill="hold">
                                          <p:stCondLst>
                                            <p:cond delay="0"/>
                                          </p:stCondLst>
                                        </p:cTn>
                                        <p:tgtEl>
                                          <p:spTgt spid="14369"/>
                                        </p:tgtEl>
                                        <p:attrNameLst>
                                          <p:attrName>style.visibility</p:attrName>
                                        </p:attrNameLst>
                                      </p:cBhvr>
                                      <p:to>
                                        <p:strVal val="visible"/>
                                      </p:to>
                                    </p:set>
                                    <p:animEffect transition="in" filter="wipe(up)">
                                      <p:cBhvr>
                                        <p:cTn id="59" dur="500"/>
                                        <p:tgtEl>
                                          <p:spTgt spid="14369"/>
                                        </p:tgtEl>
                                      </p:cBhvr>
                                    </p:animEffect>
                                  </p:childTnLst>
                                </p:cTn>
                              </p:par>
                            </p:childTnLst>
                          </p:cTn>
                        </p:par>
                        <p:par>
                          <p:cTn id="60" fill="hold">
                            <p:stCondLst>
                              <p:cond delay="5500"/>
                            </p:stCondLst>
                            <p:childTnLst>
                              <p:par>
                                <p:cTn id="61" presetID="22" presetClass="entr" presetSubtype="4" fill="hold" grpId="0" nodeType="afterEffect">
                                  <p:stCondLst>
                                    <p:cond delay="0"/>
                                  </p:stCondLst>
                                  <p:childTnLst>
                                    <p:set>
                                      <p:cBhvr>
                                        <p:cTn id="62" dur="1" fill="hold">
                                          <p:stCondLst>
                                            <p:cond delay="0"/>
                                          </p:stCondLst>
                                        </p:cTn>
                                        <p:tgtEl>
                                          <p:spTgt spid="14381"/>
                                        </p:tgtEl>
                                        <p:attrNameLst>
                                          <p:attrName>style.visibility</p:attrName>
                                        </p:attrNameLst>
                                      </p:cBhvr>
                                      <p:to>
                                        <p:strVal val="visible"/>
                                      </p:to>
                                    </p:set>
                                    <p:animEffect transition="in" filter="wipe(down)">
                                      <p:cBhvr>
                                        <p:cTn id="63" dur="500"/>
                                        <p:tgtEl>
                                          <p:spTgt spid="14381"/>
                                        </p:tgtEl>
                                      </p:cBhvr>
                                    </p:animEffect>
                                  </p:childTnLst>
                                </p:cTn>
                              </p:par>
                            </p:childTnLst>
                          </p:cTn>
                        </p:par>
                        <p:par>
                          <p:cTn id="64" fill="hold">
                            <p:stCondLst>
                              <p:cond delay="6000"/>
                            </p:stCondLst>
                            <p:childTnLst>
                              <p:par>
                                <p:cTn id="65" presetID="22" presetClass="entr" presetSubtype="8" fill="hold" grpId="0" nodeType="afterEffect">
                                  <p:stCondLst>
                                    <p:cond delay="0"/>
                                  </p:stCondLst>
                                  <p:childTnLst>
                                    <p:set>
                                      <p:cBhvr>
                                        <p:cTn id="66" dur="1" fill="hold">
                                          <p:stCondLst>
                                            <p:cond delay="0"/>
                                          </p:stCondLst>
                                        </p:cTn>
                                        <p:tgtEl>
                                          <p:spTgt spid="14338"/>
                                        </p:tgtEl>
                                        <p:attrNameLst>
                                          <p:attrName>style.visibility</p:attrName>
                                        </p:attrNameLst>
                                      </p:cBhvr>
                                      <p:to>
                                        <p:strVal val="visible"/>
                                      </p:to>
                                    </p:set>
                                    <p:animEffect transition="in" filter="wipe(left)">
                                      <p:cBhvr>
                                        <p:cTn id="67" dur="500"/>
                                        <p:tgtEl>
                                          <p:spTgt spid="14338"/>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14339"/>
                                        </p:tgtEl>
                                        <p:attrNameLst>
                                          <p:attrName>style.visibility</p:attrName>
                                        </p:attrNameLst>
                                      </p:cBhvr>
                                      <p:to>
                                        <p:strVal val="visible"/>
                                      </p:to>
                                    </p:set>
                                    <p:animEffect transition="in" filter="wipe(down)">
                                      <p:cBhvr>
                                        <p:cTn id="70" dur="500"/>
                                        <p:tgtEl>
                                          <p:spTgt spid="14339"/>
                                        </p:tgtEl>
                                      </p:cBhvr>
                                    </p:animEffect>
                                  </p:childTnLst>
                                </p:cTn>
                              </p:par>
                            </p:childTnLst>
                          </p:cTn>
                        </p:par>
                        <p:par>
                          <p:cTn id="71" fill="hold">
                            <p:stCondLst>
                              <p:cond delay="6500"/>
                            </p:stCondLst>
                            <p:childTnLst>
                              <p:par>
                                <p:cTn id="72" presetID="22" presetClass="entr" presetSubtype="8" fill="hold" grpId="0" nodeType="afterEffect">
                                  <p:stCondLst>
                                    <p:cond delay="0"/>
                                  </p:stCondLst>
                                  <p:childTnLst>
                                    <p:set>
                                      <p:cBhvr>
                                        <p:cTn id="73" dur="1" fill="hold">
                                          <p:stCondLst>
                                            <p:cond delay="0"/>
                                          </p:stCondLst>
                                        </p:cTn>
                                        <p:tgtEl>
                                          <p:spTgt spid="14340"/>
                                        </p:tgtEl>
                                        <p:attrNameLst>
                                          <p:attrName>style.visibility</p:attrName>
                                        </p:attrNameLst>
                                      </p:cBhvr>
                                      <p:to>
                                        <p:strVal val="visible"/>
                                      </p:to>
                                    </p:set>
                                    <p:animEffect transition="in" filter="wipe(left)">
                                      <p:cBhvr>
                                        <p:cTn id="74" dur="500"/>
                                        <p:tgtEl>
                                          <p:spTgt spid="14340"/>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14341"/>
                                        </p:tgtEl>
                                        <p:attrNameLst>
                                          <p:attrName>style.visibility</p:attrName>
                                        </p:attrNameLst>
                                      </p:cBhvr>
                                      <p:to>
                                        <p:strVal val="visible"/>
                                      </p:to>
                                    </p:set>
                                    <p:animEffect transition="in" filter="wipe(down)">
                                      <p:cBhvr>
                                        <p:cTn id="77" dur="500"/>
                                        <p:tgtEl>
                                          <p:spTgt spid="14341"/>
                                        </p:tgtEl>
                                      </p:cBhvr>
                                    </p:animEffect>
                                  </p:childTnLst>
                                </p:cTn>
                              </p:par>
                            </p:childTnLst>
                          </p:cTn>
                        </p:par>
                        <p:par>
                          <p:cTn id="78" fill="hold">
                            <p:stCondLst>
                              <p:cond delay="7000"/>
                            </p:stCondLst>
                            <p:childTnLst>
                              <p:par>
                                <p:cTn id="79" presetID="22" presetClass="entr" presetSubtype="4" fill="hold" grpId="0" nodeType="afterEffect">
                                  <p:stCondLst>
                                    <p:cond delay="0"/>
                                  </p:stCondLst>
                                  <p:childTnLst>
                                    <p:set>
                                      <p:cBhvr>
                                        <p:cTn id="80" dur="1" fill="hold">
                                          <p:stCondLst>
                                            <p:cond delay="0"/>
                                          </p:stCondLst>
                                        </p:cTn>
                                        <p:tgtEl>
                                          <p:spTgt spid="14374"/>
                                        </p:tgtEl>
                                        <p:attrNameLst>
                                          <p:attrName>style.visibility</p:attrName>
                                        </p:attrNameLst>
                                      </p:cBhvr>
                                      <p:to>
                                        <p:strVal val="visible"/>
                                      </p:to>
                                    </p:set>
                                    <p:animEffect transition="in" filter="wipe(down)">
                                      <p:cBhvr>
                                        <p:cTn id="81" dur="500"/>
                                        <p:tgtEl>
                                          <p:spTgt spid="14374"/>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14378"/>
                                        </p:tgtEl>
                                        <p:attrNameLst>
                                          <p:attrName>style.visibility</p:attrName>
                                        </p:attrNameLst>
                                      </p:cBhvr>
                                      <p:to>
                                        <p:strVal val="visible"/>
                                      </p:to>
                                    </p:set>
                                    <p:animEffect transition="in" filter="wipe(left)">
                                      <p:cBhvr>
                                        <p:cTn id="84" dur="500"/>
                                        <p:tgtEl>
                                          <p:spTgt spid="14378"/>
                                        </p:tgtEl>
                                      </p:cBhvr>
                                    </p:animEffect>
                                  </p:childTnLst>
                                </p:cTn>
                              </p:par>
                            </p:childTnLst>
                          </p:cTn>
                        </p:par>
                        <p:par>
                          <p:cTn id="85" fill="hold">
                            <p:stCondLst>
                              <p:cond delay="7500"/>
                            </p:stCondLst>
                            <p:childTnLst>
                              <p:par>
                                <p:cTn id="86" presetID="22" presetClass="entr" presetSubtype="2" fill="hold" grpId="0" nodeType="afterEffect">
                                  <p:stCondLst>
                                    <p:cond delay="0"/>
                                  </p:stCondLst>
                                  <p:childTnLst>
                                    <p:set>
                                      <p:cBhvr>
                                        <p:cTn id="87" dur="1" fill="hold">
                                          <p:stCondLst>
                                            <p:cond delay="0"/>
                                          </p:stCondLst>
                                        </p:cTn>
                                        <p:tgtEl>
                                          <p:spTgt spid="14375"/>
                                        </p:tgtEl>
                                        <p:attrNameLst>
                                          <p:attrName>style.visibility</p:attrName>
                                        </p:attrNameLst>
                                      </p:cBhvr>
                                      <p:to>
                                        <p:strVal val="visible"/>
                                      </p:to>
                                    </p:set>
                                    <p:animEffect transition="in" filter="wipe(right)">
                                      <p:cBhvr>
                                        <p:cTn id="88" dur="500"/>
                                        <p:tgtEl>
                                          <p:spTgt spid="14375"/>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14379"/>
                                        </p:tgtEl>
                                        <p:attrNameLst>
                                          <p:attrName>style.visibility</p:attrName>
                                        </p:attrNameLst>
                                      </p:cBhvr>
                                      <p:to>
                                        <p:strVal val="visible"/>
                                      </p:to>
                                    </p:set>
                                    <p:animEffect transition="in" filter="wipe(down)">
                                      <p:cBhvr>
                                        <p:cTn id="91" dur="500"/>
                                        <p:tgtEl>
                                          <p:spTgt spid="14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p:bldP spid="14339" grpId="0" animBg="1"/>
      <p:bldP spid="14340" grpId="0" animBg="1"/>
      <p:bldP spid="14341" grpId="0" animBg="1"/>
      <p:bldP spid="14342" grpId="0" animBg="1"/>
      <p:bldP spid="14343" grpId="0" animBg="1"/>
      <p:bldP spid="14344" grpId="0" animBg="1"/>
      <p:bldP spid="14366" grpId="0" animBg="1"/>
      <p:bldP spid="14367" grpId="0" animBg="1"/>
      <p:bldP spid="14368" grpId="0" animBg="1"/>
      <p:bldP spid="14369" grpId="0" animBg="1"/>
      <p:bldP spid="14370" grpId="0" animBg="1"/>
      <p:bldP spid="14371" grpId="0" animBg="1"/>
      <p:bldP spid="14372" grpId="0" animBg="1"/>
      <p:bldP spid="14373" grpId="0" animBg="1"/>
      <p:bldP spid="14374" grpId="0" animBg="1"/>
      <p:bldP spid="14375" grpId="0" animBg="1"/>
      <p:bldP spid="14376" grpId="0"/>
      <p:bldP spid="14377" grpId="0"/>
      <p:bldP spid="14378" grpId="0"/>
      <p:bldP spid="14379" grpId="0"/>
      <p:bldP spid="14380" grpId="0"/>
      <p:bldP spid="14381" grpId="0"/>
      <p:bldP spid="14408"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lstStyle/>
          <a:p>
            <a:pPr eaLnBrk="1" fontAlgn="auto" hangingPunct="1">
              <a:spcAft>
                <a:spcPts val="0"/>
              </a:spcAft>
              <a:defRPr/>
            </a:pPr>
            <a:r>
              <a:rPr lang="en-US" altLang="en-US"/>
              <a:t>Federal Spending </a:t>
            </a:r>
          </a:p>
        </p:txBody>
      </p:sp>
      <p:sp>
        <p:nvSpPr>
          <p:cNvPr id="75779" name="Rectangle 3"/>
          <p:cNvSpPr>
            <a:spLocks noGrp="1" noChangeArrowheads="1"/>
          </p:cNvSpPr>
          <p:nvPr>
            <p:ph idx="1"/>
          </p:nvPr>
        </p:nvSpPr>
        <p:spPr/>
        <p:txBody>
          <a:bodyPr/>
          <a:lstStyle/>
          <a:p>
            <a:pPr eaLnBrk="1" hangingPunct="1"/>
            <a:r>
              <a:rPr lang="en-US" altLang="en-US"/>
              <a:t>The main federal spending programs are:</a:t>
            </a:r>
          </a:p>
          <a:p>
            <a:pPr lvl="1" eaLnBrk="1" hangingPunct="1"/>
            <a:r>
              <a:rPr lang="en-US" altLang="en-US"/>
              <a:t>transfer payments to seniors (the Seniors Benefit)</a:t>
            </a:r>
          </a:p>
          <a:p>
            <a:pPr lvl="1" eaLnBrk="1" hangingPunct="1"/>
            <a:r>
              <a:rPr lang="en-US" altLang="en-US"/>
              <a:t>tax credits to low-income parents (the Child Tax Credit)</a:t>
            </a:r>
          </a:p>
          <a:p>
            <a:pPr lvl="1" eaLnBrk="1" hangingPunct="1"/>
            <a:r>
              <a:rPr lang="en-US" altLang="en-US"/>
              <a:t>transfer payments to the unemployed (Employment Insurance)</a:t>
            </a:r>
          </a:p>
          <a:p>
            <a:pPr lvl="1" eaLnBrk="1" hangingPunct="1"/>
            <a:r>
              <a:rPr lang="en-US" altLang="en-US"/>
              <a:t>pensions (the Quebec and Canada Pension Plans)</a:t>
            </a:r>
          </a:p>
          <a:p>
            <a:pPr eaLnBrk="1" hangingPunct="1">
              <a:lnSpc>
                <a:spcPct val="80000"/>
              </a:lnSpc>
            </a:pPr>
            <a:endParaRPr lang="en-US" altLang="en-US" sz="1200"/>
          </a:p>
          <a:p>
            <a:pPr algn="ctr" eaLnBrk="1" hangingPunct="1">
              <a:buFont typeface="Wingdings" panose="05000000000000000000" pitchFamily="2" charset="2"/>
              <a:buNone/>
            </a:pPr>
            <a:endParaRPr lang="en-US" altLang="en-US"/>
          </a:p>
        </p:txBody>
      </p:sp>
    </p:spTree>
    <p:extLst>
      <p:ext uri="{BB962C8B-B14F-4D97-AF65-F5344CB8AC3E}">
        <p14:creationId xmlns:p14="http://schemas.microsoft.com/office/powerpoint/2010/main" val="2807055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blinds(horizontal)">
                                      <p:cBhvr>
                                        <p:cTn id="7" dur="500"/>
                                        <p:tgtEl>
                                          <p:spTgt spid="757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5779">
                                            <p:txEl>
                                              <p:pRg st="1" end="1"/>
                                            </p:txEl>
                                          </p:spTgt>
                                        </p:tgtEl>
                                        <p:attrNameLst>
                                          <p:attrName>style.visibility</p:attrName>
                                        </p:attrNameLst>
                                      </p:cBhvr>
                                      <p:to>
                                        <p:strVal val="visible"/>
                                      </p:to>
                                    </p:set>
                                    <p:animEffect transition="in" filter="blinds(horizontal)">
                                      <p:cBhvr>
                                        <p:cTn id="12" dur="500"/>
                                        <p:tgtEl>
                                          <p:spTgt spid="757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5779">
                                            <p:txEl>
                                              <p:pRg st="2" end="2"/>
                                            </p:txEl>
                                          </p:spTgt>
                                        </p:tgtEl>
                                        <p:attrNameLst>
                                          <p:attrName>style.visibility</p:attrName>
                                        </p:attrNameLst>
                                      </p:cBhvr>
                                      <p:to>
                                        <p:strVal val="visible"/>
                                      </p:to>
                                    </p:set>
                                    <p:animEffect transition="in" filter="blinds(horizontal)">
                                      <p:cBhvr>
                                        <p:cTn id="17" dur="500"/>
                                        <p:tgtEl>
                                          <p:spTgt spid="757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75779">
                                            <p:txEl>
                                              <p:pRg st="3" end="3"/>
                                            </p:txEl>
                                          </p:spTgt>
                                        </p:tgtEl>
                                        <p:attrNameLst>
                                          <p:attrName>style.visibility</p:attrName>
                                        </p:attrNameLst>
                                      </p:cBhvr>
                                      <p:to>
                                        <p:strVal val="visible"/>
                                      </p:to>
                                    </p:set>
                                    <p:animEffect transition="in" filter="blinds(horizontal)">
                                      <p:cBhvr>
                                        <p:cTn id="22" dur="500"/>
                                        <p:tgtEl>
                                          <p:spTgt spid="757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75779">
                                            <p:txEl>
                                              <p:pRg st="4" end="4"/>
                                            </p:txEl>
                                          </p:spTgt>
                                        </p:tgtEl>
                                        <p:attrNameLst>
                                          <p:attrName>style.visibility</p:attrName>
                                        </p:attrNameLst>
                                      </p:cBhvr>
                                      <p:to>
                                        <p:strVal val="visible"/>
                                      </p:to>
                                    </p:set>
                                    <p:animEffect transition="in" filter="blinds(horizontal)">
                                      <p:cBhvr>
                                        <p:cTn id="27" dur="500"/>
                                        <p:tgtEl>
                                          <p:spTgt spid="757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normAutofit fontScale="90000"/>
          </a:bodyPr>
          <a:lstStyle/>
          <a:p>
            <a:pPr eaLnBrk="1" fontAlgn="auto" hangingPunct="1">
              <a:spcAft>
                <a:spcPts val="0"/>
              </a:spcAft>
              <a:defRPr/>
            </a:pPr>
            <a:r>
              <a:rPr lang="en-US" altLang="en-US"/>
              <a:t>Provincial and Territorial Spending</a:t>
            </a:r>
          </a:p>
        </p:txBody>
      </p:sp>
      <p:sp>
        <p:nvSpPr>
          <p:cNvPr id="76803" name="Rectangle 3"/>
          <p:cNvSpPr>
            <a:spLocks noGrp="1" noChangeArrowheads="1"/>
          </p:cNvSpPr>
          <p:nvPr>
            <p:ph idx="1"/>
          </p:nvPr>
        </p:nvSpPr>
        <p:spPr/>
        <p:txBody>
          <a:bodyPr/>
          <a:lstStyle/>
          <a:p>
            <a:pPr eaLnBrk="1" hangingPunct="1"/>
            <a:r>
              <a:rPr lang="en-US" altLang="en-US"/>
              <a:t>The responsibilities of provincial and territorial governments include:</a:t>
            </a:r>
          </a:p>
          <a:p>
            <a:pPr lvl="1" eaLnBrk="1" hangingPunct="1"/>
            <a:r>
              <a:rPr lang="en-US" altLang="en-US"/>
              <a:t>health care</a:t>
            </a:r>
          </a:p>
          <a:p>
            <a:pPr lvl="1" eaLnBrk="1" hangingPunct="1"/>
            <a:r>
              <a:rPr lang="en-US" altLang="en-US"/>
              <a:t>subsidies for post-secondary education</a:t>
            </a:r>
          </a:p>
          <a:p>
            <a:pPr lvl="1" eaLnBrk="1" hangingPunct="1"/>
            <a:r>
              <a:rPr lang="en-US" altLang="en-US"/>
              <a:t>welfare services</a:t>
            </a:r>
          </a:p>
          <a:p>
            <a:pPr eaLnBrk="1" hangingPunct="1"/>
            <a:r>
              <a:rPr lang="en-US" altLang="en-US"/>
              <a:t>The federal government pays a portion of these costs through the Canada Health and Social Transfer (CHST).</a:t>
            </a:r>
          </a:p>
          <a:p>
            <a:pPr algn="ctr" eaLnBrk="1" hangingPunct="1">
              <a:lnSpc>
                <a:spcPct val="80000"/>
              </a:lnSpc>
              <a:buFont typeface="Wingdings" panose="05000000000000000000" pitchFamily="2" charset="2"/>
              <a:buNone/>
            </a:pPr>
            <a:endParaRPr lang="en-US" altLang="en-US" sz="1200"/>
          </a:p>
          <a:p>
            <a:pPr lvl="1" eaLnBrk="1" hangingPunct="1">
              <a:buFont typeface="Wingdings" panose="05000000000000000000" pitchFamily="2" charset="2"/>
              <a:buNone/>
            </a:pPr>
            <a:endParaRPr lang="en-US" altLang="en-US"/>
          </a:p>
        </p:txBody>
      </p:sp>
    </p:spTree>
    <p:extLst>
      <p:ext uri="{BB962C8B-B14F-4D97-AF65-F5344CB8AC3E}">
        <p14:creationId xmlns:p14="http://schemas.microsoft.com/office/powerpoint/2010/main" val="258134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blinds(horizontal)">
                                      <p:cBhvr>
                                        <p:cTn id="7" dur="500"/>
                                        <p:tgtEl>
                                          <p:spTgt spid="768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6803">
                                            <p:txEl>
                                              <p:pRg st="1" end="1"/>
                                            </p:txEl>
                                          </p:spTgt>
                                        </p:tgtEl>
                                        <p:attrNameLst>
                                          <p:attrName>style.visibility</p:attrName>
                                        </p:attrNameLst>
                                      </p:cBhvr>
                                      <p:to>
                                        <p:strVal val="visible"/>
                                      </p:to>
                                    </p:set>
                                    <p:animEffect transition="in" filter="blinds(horizontal)">
                                      <p:cBhvr>
                                        <p:cTn id="12" dur="500"/>
                                        <p:tgtEl>
                                          <p:spTgt spid="76803">
                                            <p:txEl>
                                              <p:pRg st="1" end="1"/>
                                            </p:txEl>
                                          </p:spTgt>
                                        </p:tgtEl>
                                      </p:cBhvr>
                                    </p:animEffect>
                                  </p:childTnLst>
                                </p:cTn>
                              </p:par>
                            </p:childTnLst>
                          </p:cTn>
                        </p:par>
                        <p:par>
                          <p:cTn id="13" fill="hold" nodeType="afterGroup">
                            <p:stCondLst>
                              <p:cond delay="500"/>
                            </p:stCondLst>
                            <p:childTnLst>
                              <p:par>
                                <p:cTn id="14" presetID="3" presetClass="entr" presetSubtype="10" fill="hold" nodeType="afterEffect">
                                  <p:stCondLst>
                                    <p:cond delay="0"/>
                                  </p:stCondLst>
                                  <p:childTnLst>
                                    <p:set>
                                      <p:cBhvr>
                                        <p:cTn id="15" dur="1" fill="hold">
                                          <p:stCondLst>
                                            <p:cond delay="0"/>
                                          </p:stCondLst>
                                        </p:cTn>
                                        <p:tgtEl>
                                          <p:spTgt spid="76803">
                                            <p:txEl>
                                              <p:pRg st="2" end="2"/>
                                            </p:txEl>
                                          </p:spTgt>
                                        </p:tgtEl>
                                        <p:attrNameLst>
                                          <p:attrName>style.visibility</p:attrName>
                                        </p:attrNameLst>
                                      </p:cBhvr>
                                      <p:to>
                                        <p:strVal val="visible"/>
                                      </p:to>
                                    </p:set>
                                    <p:animEffect transition="in" filter="blinds(horizontal)">
                                      <p:cBhvr>
                                        <p:cTn id="16" dur="1000"/>
                                        <p:tgtEl>
                                          <p:spTgt spid="76803">
                                            <p:txEl>
                                              <p:pRg st="2" end="2"/>
                                            </p:txEl>
                                          </p:spTgt>
                                        </p:tgtEl>
                                      </p:cBhvr>
                                    </p:animEffect>
                                  </p:childTnLst>
                                </p:cTn>
                              </p:par>
                            </p:childTnLst>
                          </p:cTn>
                        </p:par>
                        <p:par>
                          <p:cTn id="17" fill="hold" nodeType="afterGroup">
                            <p:stCondLst>
                              <p:cond delay="1500"/>
                            </p:stCondLst>
                            <p:childTnLst>
                              <p:par>
                                <p:cTn id="18" presetID="3" presetClass="entr" presetSubtype="10" fill="hold" nodeType="afterEffect">
                                  <p:stCondLst>
                                    <p:cond delay="0"/>
                                  </p:stCondLst>
                                  <p:childTnLst>
                                    <p:set>
                                      <p:cBhvr>
                                        <p:cTn id="19" dur="1" fill="hold">
                                          <p:stCondLst>
                                            <p:cond delay="0"/>
                                          </p:stCondLst>
                                        </p:cTn>
                                        <p:tgtEl>
                                          <p:spTgt spid="76803">
                                            <p:txEl>
                                              <p:pRg st="3" end="3"/>
                                            </p:txEl>
                                          </p:spTgt>
                                        </p:tgtEl>
                                        <p:attrNameLst>
                                          <p:attrName>style.visibility</p:attrName>
                                        </p:attrNameLst>
                                      </p:cBhvr>
                                      <p:to>
                                        <p:strVal val="visible"/>
                                      </p:to>
                                    </p:set>
                                    <p:animEffect transition="in" filter="blinds(horizontal)">
                                      <p:cBhvr>
                                        <p:cTn id="20" dur="1000"/>
                                        <p:tgtEl>
                                          <p:spTgt spid="7680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76803">
                                            <p:txEl>
                                              <p:pRg st="4" end="4"/>
                                            </p:txEl>
                                          </p:spTgt>
                                        </p:tgtEl>
                                        <p:attrNameLst>
                                          <p:attrName>style.visibility</p:attrName>
                                        </p:attrNameLst>
                                      </p:cBhvr>
                                      <p:to>
                                        <p:strVal val="visible"/>
                                      </p:to>
                                    </p:set>
                                    <p:animEffect transition="in" filter="blinds(horizontal)">
                                      <p:cBhvr>
                                        <p:cTn id="25" dur="500"/>
                                        <p:tgtEl>
                                          <p:spTgt spid="768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pPr eaLnBrk="1" fontAlgn="auto" hangingPunct="1">
              <a:spcAft>
                <a:spcPts val="0"/>
              </a:spcAft>
              <a:defRPr/>
            </a:pPr>
            <a:r>
              <a:rPr lang="en-US" altLang="en-US"/>
              <a:t>Government Expenditures</a:t>
            </a:r>
            <a:br>
              <a:rPr lang="en-US" altLang="en-US"/>
            </a:br>
            <a:r>
              <a:rPr lang="en-US" altLang="en-US" sz="2400"/>
              <a:t>Figure A, Page 81</a:t>
            </a:r>
          </a:p>
        </p:txBody>
      </p:sp>
      <p:sp>
        <p:nvSpPr>
          <p:cNvPr id="77827" name="Text Box 3"/>
          <p:cNvSpPr txBox="1">
            <a:spLocks noChangeArrowheads="1"/>
          </p:cNvSpPr>
          <p:nvPr/>
        </p:nvSpPr>
        <p:spPr bwMode="auto">
          <a:xfrm>
            <a:off x="1743075" y="2520950"/>
            <a:ext cx="1652588" cy="117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tabLst>
                <a:tab pos="228600" algn="l"/>
              </a:tabLst>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tabLst>
                <a:tab pos="228600" algn="l"/>
              </a:tabLst>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tabLst>
                <a:tab pos="228600" algn="l"/>
              </a:tabLst>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tabLst>
                <a:tab pos="228600" algn="l"/>
              </a:tabLst>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9pPr>
          </a:lstStyle>
          <a:p>
            <a:pPr>
              <a:spcBef>
                <a:spcPct val="0"/>
              </a:spcBef>
              <a:buClrTx/>
              <a:buFontTx/>
              <a:buNone/>
            </a:pPr>
            <a:r>
              <a:rPr lang="en-US" altLang="en-US" sz="1100">
                <a:latin typeface="Tahoma" panose="020B0604030504040204" pitchFamily="34" charset="0"/>
              </a:rPr>
              <a:t>Goods and services</a:t>
            </a:r>
          </a:p>
          <a:p>
            <a:pPr>
              <a:spcBef>
                <a:spcPct val="0"/>
              </a:spcBef>
              <a:buClrTx/>
              <a:buFontTx/>
              <a:buNone/>
            </a:pPr>
            <a:r>
              <a:rPr lang="en-US" altLang="en-US" sz="1100">
                <a:latin typeface="Tahoma" panose="020B0604030504040204" pitchFamily="34" charset="0"/>
              </a:rPr>
              <a:t>Transfers to</a:t>
            </a:r>
          </a:p>
          <a:p>
            <a:pPr>
              <a:spcBef>
                <a:spcPct val="0"/>
              </a:spcBef>
              <a:buClrTx/>
              <a:buFontTx/>
              <a:buNone/>
            </a:pPr>
            <a:r>
              <a:rPr lang="en-US" altLang="en-US" sz="1100">
                <a:latin typeface="Tahoma" panose="020B0604030504040204" pitchFamily="34" charset="0"/>
              </a:rPr>
              <a:t>	Persons</a:t>
            </a:r>
          </a:p>
          <a:p>
            <a:pPr>
              <a:spcBef>
                <a:spcPct val="0"/>
              </a:spcBef>
              <a:buClrTx/>
              <a:buFontTx/>
              <a:buNone/>
            </a:pPr>
            <a:r>
              <a:rPr lang="en-US" altLang="en-US" sz="1100">
                <a:latin typeface="Tahoma" panose="020B0604030504040204" pitchFamily="34" charset="0"/>
              </a:rPr>
              <a:t>	Businesses</a:t>
            </a:r>
          </a:p>
          <a:p>
            <a:pPr>
              <a:spcBef>
                <a:spcPct val="0"/>
              </a:spcBef>
              <a:buClrTx/>
              <a:buFontTx/>
              <a:buNone/>
            </a:pPr>
            <a:r>
              <a:rPr lang="en-US" altLang="en-US" sz="1100">
                <a:latin typeface="Tahoma" panose="020B0604030504040204" pitchFamily="34" charset="0"/>
              </a:rPr>
              <a:t>	Nonresidents</a:t>
            </a:r>
          </a:p>
          <a:p>
            <a:pPr>
              <a:spcBef>
                <a:spcPct val="0"/>
              </a:spcBef>
              <a:buClrTx/>
              <a:buFontTx/>
              <a:buNone/>
            </a:pPr>
            <a:r>
              <a:rPr lang="en-US" altLang="en-US" sz="1100">
                <a:latin typeface="Tahoma" panose="020B0604030504040204" pitchFamily="34" charset="0"/>
              </a:rPr>
              <a:t>	Provinces and local</a:t>
            </a:r>
          </a:p>
          <a:p>
            <a:pPr>
              <a:spcBef>
                <a:spcPct val="0"/>
              </a:spcBef>
              <a:buClrTx/>
              <a:buFontTx/>
              <a:buNone/>
            </a:pPr>
            <a:r>
              <a:rPr lang="en-US" altLang="en-US" sz="1100">
                <a:latin typeface="Tahoma" panose="020B0604030504040204" pitchFamily="34" charset="0"/>
              </a:rPr>
              <a:t>Debt charges</a:t>
            </a:r>
          </a:p>
        </p:txBody>
      </p:sp>
      <p:sp>
        <p:nvSpPr>
          <p:cNvPr id="77828" name="Text Box 4"/>
          <p:cNvSpPr txBox="1">
            <a:spLocks noChangeArrowheads="1"/>
          </p:cNvSpPr>
          <p:nvPr/>
        </p:nvSpPr>
        <p:spPr bwMode="auto">
          <a:xfrm>
            <a:off x="3276600" y="2514600"/>
            <a:ext cx="533400" cy="143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tabLst>
                <a:tab pos="400050" algn="r"/>
              </a:tabLst>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tabLst>
                <a:tab pos="400050" algn="r"/>
              </a:tabLst>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tabLst>
                <a:tab pos="400050" algn="r"/>
              </a:tabLst>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tabLst>
                <a:tab pos="400050" algn="r"/>
              </a:tabLst>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9pPr>
          </a:lstStyle>
          <a:p>
            <a:pPr algn="r">
              <a:spcBef>
                <a:spcPct val="0"/>
              </a:spcBef>
              <a:buClrTx/>
              <a:buFontTx/>
              <a:buNone/>
            </a:pPr>
            <a:r>
              <a:rPr lang="en-US" altLang="en-US" sz="1100">
                <a:latin typeface="Tahoma" panose="020B0604030504040204" pitchFamily="34" charset="0"/>
              </a:rPr>
              <a:t>55.3</a:t>
            </a:r>
          </a:p>
          <a:p>
            <a:pPr algn="r">
              <a:spcBef>
                <a:spcPct val="0"/>
              </a:spcBef>
              <a:buClrTx/>
              <a:buFontTx/>
              <a:buNone/>
            </a:pPr>
            <a:endParaRPr lang="en-US" altLang="en-US" sz="1100">
              <a:latin typeface="Tahoma" panose="020B0604030504040204" pitchFamily="34" charset="0"/>
            </a:endParaRPr>
          </a:p>
          <a:p>
            <a:pPr algn="r">
              <a:spcBef>
                <a:spcPct val="0"/>
              </a:spcBef>
              <a:buClrTx/>
              <a:buFontTx/>
              <a:buNone/>
            </a:pPr>
            <a:r>
              <a:rPr lang="en-US" altLang="en-US" sz="1100">
                <a:latin typeface="Tahoma" panose="020B0604030504040204" pitchFamily="34" charset="0"/>
              </a:rPr>
              <a:t>67.5</a:t>
            </a:r>
          </a:p>
          <a:p>
            <a:pPr algn="r">
              <a:spcBef>
                <a:spcPct val="0"/>
              </a:spcBef>
              <a:buClrTx/>
              <a:buFontTx/>
              <a:buNone/>
            </a:pPr>
            <a:r>
              <a:rPr lang="en-US" altLang="en-US" sz="1100">
                <a:latin typeface="Tahoma" panose="020B0604030504040204" pitchFamily="34" charset="0"/>
              </a:rPr>
              <a:t>5.4</a:t>
            </a:r>
          </a:p>
          <a:p>
            <a:pPr algn="r">
              <a:spcBef>
                <a:spcPct val="0"/>
              </a:spcBef>
              <a:buClrTx/>
              <a:buFontTx/>
              <a:buNone/>
            </a:pPr>
            <a:r>
              <a:rPr lang="en-US" altLang="en-US" sz="1100">
                <a:latin typeface="Tahoma" panose="020B0604030504040204" pitchFamily="34" charset="0"/>
              </a:rPr>
              <a:t>4.3</a:t>
            </a:r>
          </a:p>
          <a:p>
            <a:pPr algn="r">
              <a:spcBef>
                <a:spcPct val="0"/>
              </a:spcBef>
              <a:buClrTx/>
              <a:buFontTx/>
              <a:buNone/>
            </a:pPr>
            <a:r>
              <a:rPr lang="en-US" altLang="en-US" sz="1100">
                <a:latin typeface="Tahoma" panose="020B0604030504040204" pitchFamily="34" charset="0"/>
              </a:rPr>
              <a:t>56.1</a:t>
            </a:r>
          </a:p>
          <a:p>
            <a:pPr algn="r">
              <a:spcBef>
                <a:spcPct val="0"/>
              </a:spcBef>
              <a:buClrTx/>
              <a:buFontTx/>
              <a:buNone/>
            </a:pPr>
            <a:r>
              <a:rPr lang="en-US" altLang="en-US" sz="1100">
                <a:latin typeface="Tahoma" panose="020B0604030504040204" pitchFamily="34" charset="0"/>
              </a:rPr>
              <a:t>31.4</a:t>
            </a:r>
          </a:p>
          <a:p>
            <a:pPr algn="r">
              <a:lnSpc>
                <a:spcPct val="150000"/>
              </a:lnSpc>
              <a:spcBef>
                <a:spcPct val="0"/>
              </a:spcBef>
              <a:buClrTx/>
              <a:buFontTx/>
              <a:buNone/>
            </a:pPr>
            <a:r>
              <a:rPr lang="en-US" altLang="en-US" sz="1100">
                <a:latin typeface="Tahoma" panose="020B0604030504040204" pitchFamily="34" charset="0"/>
              </a:rPr>
              <a:t>219.9</a:t>
            </a:r>
          </a:p>
        </p:txBody>
      </p:sp>
      <p:sp>
        <p:nvSpPr>
          <p:cNvPr id="77829" name="Line 5"/>
          <p:cNvSpPr>
            <a:spLocks noChangeShapeType="1"/>
          </p:cNvSpPr>
          <p:nvPr/>
        </p:nvSpPr>
        <p:spPr bwMode="auto">
          <a:xfrm flipH="1">
            <a:off x="1646238" y="2444750"/>
            <a:ext cx="664686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0" name="Rectangle 6"/>
          <p:cNvSpPr>
            <a:spLocks noChangeArrowheads="1"/>
          </p:cNvSpPr>
          <p:nvPr/>
        </p:nvSpPr>
        <p:spPr bwMode="auto">
          <a:xfrm>
            <a:off x="1798638" y="1987550"/>
            <a:ext cx="19589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200" b="1">
                <a:latin typeface="Tahoma" panose="020B0604030504040204" pitchFamily="34" charset="0"/>
              </a:rPr>
              <a:t>Federal (2005)</a:t>
            </a:r>
          </a:p>
          <a:p>
            <a:pPr algn="ctr">
              <a:spcBef>
                <a:spcPct val="0"/>
              </a:spcBef>
              <a:buClrTx/>
              <a:buFontTx/>
              <a:buNone/>
            </a:pPr>
            <a:r>
              <a:rPr lang="en-US" altLang="en-US" sz="1200" b="1">
                <a:latin typeface="Tahoma" panose="020B0604030504040204" pitchFamily="34" charset="0"/>
              </a:rPr>
              <a:t>($ billions)</a:t>
            </a:r>
          </a:p>
        </p:txBody>
      </p:sp>
      <p:sp>
        <p:nvSpPr>
          <p:cNvPr id="77831" name="Text Box 7"/>
          <p:cNvSpPr txBox="1">
            <a:spLocks noChangeArrowheads="1"/>
          </p:cNvSpPr>
          <p:nvPr/>
        </p:nvSpPr>
        <p:spPr bwMode="auto">
          <a:xfrm>
            <a:off x="4257675" y="2527300"/>
            <a:ext cx="1652588"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tabLst>
                <a:tab pos="228600" algn="l"/>
              </a:tabLst>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tabLst>
                <a:tab pos="228600" algn="l"/>
              </a:tabLst>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tabLst>
                <a:tab pos="228600" algn="l"/>
              </a:tabLst>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tabLst>
                <a:tab pos="228600" algn="l"/>
              </a:tabLst>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9pPr>
          </a:lstStyle>
          <a:p>
            <a:pPr>
              <a:spcBef>
                <a:spcPct val="0"/>
              </a:spcBef>
              <a:buClrTx/>
              <a:buFontTx/>
              <a:buNone/>
            </a:pPr>
            <a:r>
              <a:rPr lang="en-US" altLang="en-US" sz="1100">
                <a:latin typeface="Tahoma" panose="020B0604030504040204" pitchFamily="34" charset="0"/>
              </a:rPr>
              <a:t>Goods and services</a:t>
            </a:r>
          </a:p>
          <a:p>
            <a:pPr>
              <a:spcBef>
                <a:spcPct val="0"/>
              </a:spcBef>
              <a:buClrTx/>
              <a:buFontTx/>
              <a:buNone/>
            </a:pPr>
            <a:r>
              <a:rPr lang="en-US" altLang="en-US" sz="1100">
                <a:latin typeface="Tahoma" panose="020B0604030504040204" pitchFamily="34" charset="0"/>
              </a:rPr>
              <a:t>Transfers to</a:t>
            </a:r>
          </a:p>
          <a:p>
            <a:pPr>
              <a:spcBef>
                <a:spcPct val="0"/>
              </a:spcBef>
              <a:buClrTx/>
              <a:buFontTx/>
              <a:buNone/>
            </a:pPr>
            <a:r>
              <a:rPr lang="en-US" altLang="en-US" sz="1100">
                <a:latin typeface="Tahoma" panose="020B0604030504040204" pitchFamily="34" charset="0"/>
              </a:rPr>
              <a:t>	Persons</a:t>
            </a:r>
          </a:p>
          <a:p>
            <a:pPr>
              <a:spcBef>
                <a:spcPct val="0"/>
              </a:spcBef>
              <a:buClrTx/>
              <a:buFontTx/>
              <a:buNone/>
            </a:pPr>
            <a:r>
              <a:rPr lang="en-US" altLang="en-US" sz="1100">
                <a:latin typeface="Tahoma" panose="020B0604030504040204" pitchFamily="34" charset="0"/>
              </a:rPr>
              <a:t>	Businesses</a:t>
            </a:r>
          </a:p>
          <a:p>
            <a:pPr>
              <a:spcBef>
                <a:spcPct val="0"/>
              </a:spcBef>
              <a:buClrTx/>
              <a:buFontTx/>
              <a:buNone/>
            </a:pPr>
            <a:r>
              <a:rPr lang="en-US" altLang="en-US" sz="1100">
                <a:latin typeface="Tahoma" panose="020B0604030504040204" pitchFamily="34" charset="0"/>
              </a:rPr>
              <a:t>	Governments</a:t>
            </a:r>
          </a:p>
          <a:p>
            <a:pPr>
              <a:spcBef>
                <a:spcPct val="0"/>
              </a:spcBef>
              <a:buClrTx/>
              <a:buFontTx/>
              <a:buNone/>
            </a:pPr>
            <a:r>
              <a:rPr lang="en-US" altLang="en-US" sz="1100">
                <a:latin typeface="Tahoma" panose="020B0604030504040204" pitchFamily="34" charset="0"/>
              </a:rPr>
              <a:t>Debt charges</a:t>
            </a:r>
          </a:p>
        </p:txBody>
      </p:sp>
      <p:sp>
        <p:nvSpPr>
          <p:cNvPr id="77832" name="Text Box 8"/>
          <p:cNvSpPr txBox="1">
            <a:spLocks noChangeArrowheads="1"/>
          </p:cNvSpPr>
          <p:nvPr/>
        </p:nvSpPr>
        <p:spPr bwMode="auto">
          <a:xfrm>
            <a:off x="5608638" y="2520950"/>
            <a:ext cx="381000"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tabLst>
                <a:tab pos="400050" algn="r"/>
              </a:tabLst>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tabLst>
                <a:tab pos="400050" algn="r"/>
              </a:tabLst>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tabLst>
                <a:tab pos="400050" algn="r"/>
              </a:tabLst>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tabLst>
                <a:tab pos="400050" algn="r"/>
              </a:tabLst>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9pPr>
          </a:lstStyle>
          <a:p>
            <a:pPr algn="r">
              <a:spcBef>
                <a:spcPct val="0"/>
              </a:spcBef>
              <a:buClrTx/>
              <a:buFontTx/>
              <a:buNone/>
            </a:pPr>
            <a:r>
              <a:rPr lang="en-US" altLang="en-US" sz="1100">
                <a:latin typeface="Tahoma" panose="020B0604030504040204" pitchFamily="34" charset="0"/>
              </a:rPr>
              <a:t>163.5</a:t>
            </a:r>
          </a:p>
          <a:p>
            <a:pPr algn="r">
              <a:spcBef>
                <a:spcPct val="0"/>
              </a:spcBef>
              <a:buClrTx/>
              <a:buFontTx/>
              <a:buNone/>
            </a:pPr>
            <a:endParaRPr lang="en-US" altLang="en-US" sz="1100">
              <a:latin typeface="Tahoma" panose="020B0604030504040204" pitchFamily="34" charset="0"/>
            </a:endParaRPr>
          </a:p>
          <a:p>
            <a:pPr algn="r">
              <a:spcBef>
                <a:spcPct val="0"/>
              </a:spcBef>
              <a:buClrTx/>
              <a:buFontTx/>
              <a:buNone/>
            </a:pPr>
            <a:r>
              <a:rPr lang="en-US" altLang="en-US" sz="1100">
                <a:latin typeface="Tahoma" panose="020B0604030504040204" pitchFamily="34" charset="0"/>
              </a:rPr>
              <a:t>31.9</a:t>
            </a:r>
          </a:p>
          <a:p>
            <a:pPr algn="r">
              <a:spcBef>
                <a:spcPct val="0"/>
              </a:spcBef>
              <a:buClrTx/>
              <a:buFontTx/>
              <a:buNone/>
            </a:pPr>
            <a:r>
              <a:rPr lang="en-US" altLang="en-US" sz="1100">
                <a:latin typeface="Tahoma" panose="020B0604030504040204" pitchFamily="34" charset="0"/>
              </a:rPr>
              <a:t>10.3</a:t>
            </a:r>
          </a:p>
          <a:p>
            <a:pPr algn="r">
              <a:spcBef>
                <a:spcPct val="0"/>
              </a:spcBef>
              <a:buClrTx/>
              <a:buFontTx/>
              <a:buNone/>
            </a:pPr>
            <a:r>
              <a:rPr lang="en-US" altLang="en-US" sz="1100">
                <a:latin typeface="Tahoma" panose="020B0604030504040204" pitchFamily="34" charset="0"/>
              </a:rPr>
              <a:t>39.4</a:t>
            </a:r>
          </a:p>
          <a:p>
            <a:pPr algn="r">
              <a:spcBef>
                <a:spcPct val="0"/>
              </a:spcBef>
              <a:buClrTx/>
              <a:buFontTx/>
              <a:buNone/>
            </a:pPr>
            <a:r>
              <a:rPr lang="en-US" altLang="en-US" sz="1100">
                <a:latin typeface="Tahoma" panose="020B0604030504040204" pitchFamily="34" charset="0"/>
              </a:rPr>
              <a:t>27.3</a:t>
            </a:r>
          </a:p>
          <a:p>
            <a:pPr algn="r">
              <a:spcBef>
                <a:spcPct val="0"/>
              </a:spcBef>
              <a:buClrTx/>
              <a:buFontTx/>
              <a:buNone/>
            </a:pPr>
            <a:endParaRPr lang="en-US" altLang="en-US" sz="400">
              <a:latin typeface="Tahoma" panose="020B0604030504040204" pitchFamily="34" charset="0"/>
            </a:endParaRPr>
          </a:p>
          <a:p>
            <a:pPr algn="r">
              <a:spcBef>
                <a:spcPct val="0"/>
              </a:spcBef>
              <a:buClrTx/>
              <a:buFontTx/>
              <a:buNone/>
            </a:pPr>
            <a:r>
              <a:rPr lang="en-US" altLang="en-US" sz="1100">
                <a:latin typeface="Tahoma" panose="020B0604030504040204" pitchFamily="34" charset="0"/>
              </a:rPr>
              <a:t>272.5</a:t>
            </a:r>
          </a:p>
        </p:txBody>
      </p:sp>
      <p:sp>
        <p:nvSpPr>
          <p:cNvPr id="77833" name="Rectangle 9"/>
          <p:cNvSpPr>
            <a:spLocks noChangeArrowheads="1"/>
          </p:cNvSpPr>
          <p:nvPr/>
        </p:nvSpPr>
        <p:spPr bwMode="auto">
          <a:xfrm>
            <a:off x="4389438" y="1987550"/>
            <a:ext cx="14732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200" b="1">
                <a:latin typeface="Tahoma" panose="020B0604030504040204" pitchFamily="34" charset="0"/>
              </a:rPr>
              <a:t>Provincial (2005)</a:t>
            </a:r>
          </a:p>
          <a:p>
            <a:pPr algn="ctr">
              <a:spcBef>
                <a:spcPct val="0"/>
              </a:spcBef>
              <a:buClrTx/>
              <a:buFontTx/>
              <a:buNone/>
            </a:pPr>
            <a:r>
              <a:rPr lang="en-US" altLang="en-US" sz="1200" b="1">
                <a:latin typeface="Tahoma" panose="020B0604030504040204" pitchFamily="34" charset="0"/>
              </a:rPr>
              <a:t>($ billions)</a:t>
            </a:r>
          </a:p>
        </p:txBody>
      </p:sp>
      <p:sp>
        <p:nvSpPr>
          <p:cNvPr id="77834" name="Text Box 10"/>
          <p:cNvSpPr txBox="1">
            <a:spLocks noChangeArrowheads="1"/>
          </p:cNvSpPr>
          <p:nvPr/>
        </p:nvSpPr>
        <p:spPr bwMode="auto">
          <a:xfrm>
            <a:off x="6543675" y="2520950"/>
            <a:ext cx="1274763"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tabLst>
                <a:tab pos="228600" algn="l"/>
              </a:tabLst>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tabLst>
                <a:tab pos="228600" algn="l"/>
              </a:tabLst>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tabLst>
                <a:tab pos="228600" algn="l"/>
              </a:tabLst>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tabLst>
                <a:tab pos="228600" algn="l"/>
              </a:tabLst>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9pPr>
          </a:lstStyle>
          <a:p>
            <a:pPr>
              <a:spcBef>
                <a:spcPct val="0"/>
              </a:spcBef>
              <a:buClrTx/>
              <a:buFontTx/>
              <a:buNone/>
            </a:pPr>
            <a:r>
              <a:rPr lang="en-US" altLang="en-US" sz="1100">
                <a:latin typeface="Tahoma" panose="020B0604030504040204" pitchFamily="34" charset="0"/>
              </a:rPr>
              <a:t>Goods and services</a:t>
            </a:r>
          </a:p>
          <a:p>
            <a:pPr>
              <a:spcBef>
                <a:spcPct val="0"/>
              </a:spcBef>
              <a:buClrTx/>
              <a:buFontTx/>
              <a:buNone/>
            </a:pPr>
            <a:r>
              <a:rPr lang="en-US" altLang="en-US" sz="1100">
                <a:latin typeface="Tahoma" panose="020B0604030504040204" pitchFamily="34" charset="0"/>
              </a:rPr>
              <a:t>Transfers to</a:t>
            </a:r>
          </a:p>
          <a:p>
            <a:pPr>
              <a:spcBef>
                <a:spcPct val="0"/>
              </a:spcBef>
              <a:buClrTx/>
              <a:buFontTx/>
              <a:buNone/>
            </a:pPr>
            <a:r>
              <a:rPr lang="en-US" altLang="en-US" sz="1100">
                <a:latin typeface="Tahoma" panose="020B0604030504040204" pitchFamily="34" charset="0"/>
              </a:rPr>
              <a:t>	Persons</a:t>
            </a:r>
          </a:p>
          <a:p>
            <a:pPr>
              <a:spcBef>
                <a:spcPct val="0"/>
              </a:spcBef>
              <a:buClrTx/>
              <a:buFontTx/>
              <a:buNone/>
            </a:pPr>
            <a:r>
              <a:rPr lang="en-US" altLang="en-US" sz="1100">
                <a:latin typeface="Tahoma" panose="020B0604030504040204" pitchFamily="34" charset="0"/>
              </a:rPr>
              <a:t>	Businesses</a:t>
            </a:r>
          </a:p>
          <a:p>
            <a:pPr>
              <a:spcBef>
                <a:spcPct val="0"/>
              </a:spcBef>
              <a:buClrTx/>
              <a:buFontTx/>
              <a:buNone/>
            </a:pPr>
            <a:r>
              <a:rPr lang="en-US" altLang="en-US" sz="1100">
                <a:latin typeface="Tahoma" panose="020B0604030504040204" pitchFamily="34" charset="0"/>
              </a:rPr>
              <a:t>	Provinces</a:t>
            </a:r>
          </a:p>
          <a:p>
            <a:pPr>
              <a:spcBef>
                <a:spcPct val="0"/>
              </a:spcBef>
              <a:buClrTx/>
              <a:buFontTx/>
              <a:buNone/>
            </a:pPr>
            <a:r>
              <a:rPr lang="en-US" altLang="en-US" sz="1100">
                <a:latin typeface="Tahoma" panose="020B0604030504040204" pitchFamily="34" charset="0"/>
              </a:rPr>
              <a:t>Debt Charges</a:t>
            </a:r>
          </a:p>
        </p:txBody>
      </p:sp>
      <p:sp>
        <p:nvSpPr>
          <p:cNvPr id="77835" name="Text Box 11"/>
          <p:cNvSpPr txBox="1">
            <a:spLocks noChangeArrowheads="1"/>
          </p:cNvSpPr>
          <p:nvPr/>
        </p:nvSpPr>
        <p:spPr bwMode="auto">
          <a:xfrm>
            <a:off x="7818438" y="2520950"/>
            <a:ext cx="381000"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tabLst>
                <a:tab pos="400050" algn="r"/>
              </a:tabLst>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tabLst>
                <a:tab pos="400050" algn="r"/>
              </a:tabLst>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tabLst>
                <a:tab pos="400050" algn="r"/>
              </a:tabLst>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tabLst>
                <a:tab pos="400050" algn="r"/>
              </a:tabLst>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9pPr>
          </a:lstStyle>
          <a:p>
            <a:pPr algn="r">
              <a:spcBef>
                <a:spcPct val="0"/>
              </a:spcBef>
              <a:buClrTx/>
              <a:buFontTx/>
              <a:buNone/>
            </a:pPr>
            <a:r>
              <a:rPr lang="en-US" altLang="en-US" sz="1100">
                <a:latin typeface="Tahoma" panose="020B0604030504040204" pitchFamily="34" charset="0"/>
              </a:rPr>
              <a:t>85.8</a:t>
            </a:r>
          </a:p>
          <a:p>
            <a:pPr algn="r">
              <a:spcBef>
                <a:spcPct val="0"/>
              </a:spcBef>
              <a:buClrTx/>
              <a:buFontTx/>
              <a:buNone/>
            </a:pPr>
            <a:endParaRPr lang="en-US" altLang="en-US" sz="1100">
              <a:latin typeface="Tahoma" panose="020B0604030504040204" pitchFamily="34" charset="0"/>
            </a:endParaRPr>
          </a:p>
          <a:p>
            <a:pPr algn="r">
              <a:spcBef>
                <a:spcPct val="0"/>
              </a:spcBef>
              <a:buClrTx/>
              <a:buFontTx/>
              <a:buNone/>
            </a:pPr>
            <a:r>
              <a:rPr lang="en-US" altLang="en-US" sz="1100">
                <a:latin typeface="Tahoma" panose="020B0604030504040204" pitchFamily="34" charset="0"/>
              </a:rPr>
              <a:t>3.9</a:t>
            </a:r>
          </a:p>
          <a:p>
            <a:pPr algn="r">
              <a:spcBef>
                <a:spcPct val="0"/>
              </a:spcBef>
              <a:buClrTx/>
              <a:buFontTx/>
              <a:buNone/>
            </a:pPr>
            <a:r>
              <a:rPr lang="en-US" altLang="en-US" sz="1100">
                <a:latin typeface="Tahoma" panose="020B0604030504040204" pitchFamily="34" charset="0"/>
              </a:rPr>
              <a:t>1.4</a:t>
            </a:r>
          </a:p>
          <a:p>
            <a:pPr algn="r">
              <a:spcBef>
                <a:spcPct val="0"/>
              </a:spcBef>
              <a:buClrTx/>
              <a:buFontTx/>
              <a:buNone/>
            </a:pPr>
            <a:r>
              <a:rPr lang="en-US" altLang="en-US" sz="1100">
                <a:latin typeface="Tahoma" panose="020B0604030504040204" pitchFamily="34" charset="0"/>
              </a:rPr>
              <a:t>0.1</a:t>
            </a:r>
          </a:p>
          <a:p>
            <a:pPr algn="r">
              <a:spcBef>
                <a:spcPct val="0"/>
              </a:spcBef>
              <a:buClrTx/>
              <a:buFontTx/>
              <a:buNone/>
            </a:pPr>
            <a:r>
              <a:rPr lang="en-US" altLang="en-US" sz="1100">
                <a:latin typeface="Tahoma" panose="020B0604030504040204" pitchFamily="34" charset="0"/>
              </a:rPr>
              <a:t>3.3</a:t>
            </a:r>
          </a:p>
          <a:p>
            <a:pPr algn="r">
              <a:spcBef>
                <a:spcPct val="0"/>
              </a:spcBef>
              <a:buClrTx/>
              <a:buFontTx/>
              <a:buNone/>
            </a:pPr>
            <a:endParaRPr lang="en-US" altLang="en-US" sz="400">
              <a:latin typeface="Tahoma" panose="020B0604030504040204" pitchFamily="34" charset="0"/>
            </a:endParaRPr>
          </a:p>
          <a:p>
            <a:pPr algn="r">
              <a:spcBef>
                <a:spcPct val="0"/>
              </a:spcBef>
              <a:buClrTx/>
              <a:buFontTx/>
              <a:buNone/>
            </a:pPr>
            <a:r>
              <a:rPr lang="en-US" altLang="en-US" sz="1100">
                <a:latin typeface="Tahoma" panose="020B0604030504040204" pitchFamily="34" charset="0"/>
              </a:rPr>
              <a:t>94.5</a:t>
            </a:r>
          </a:p>
        </p:txBody>
      </p:sp>
      <p:sp>
        <p:nvSpPr>
          <p:cNvPr id="77836" name="Rectangle 12"/>
          <p:cNvSpPr>
            <a:spLocks noChangeArrowheads="1"/>
          </p:cNvSpPr>
          <p:nvPr/>
        </p:nvSpPr>
        <p:spPr bwMode="auto">
          <a:xfrm>
            <a:off x="6523038" y="1987550"/>
            <a:ext cx="166687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lgn="ctr">
              <a:spcBef>
                <a:spcPct val="0"/>
              </a:spcBef>
              <a:buClrTx/>
              <a:buFontTx/>
              <a:buNone/>
            </a:pPr>
            <a:r>
              <a:rPr lang="en-US" altLang="en-US" sz="1200" b="1">
                <a:latin typeface="Tahoma" panose="020B0604030504040204" pitchFamily="34" charset="0"/>
              </a:rPr>
              <a:t>Local (2005)</a:t>
            </a:r>
          </a:p>
          <a:p>
            <a:pPr algn="ctr">
              <a:spcBef>
                <a:spcPct val="0"/>
              </a:spcBef>
              <a:buClrTx/>
              <a:buFontTx/>
              <a:buNone/>
            </a:pPr>
            <a:r>
              <a:rPr lang="en-US" altLang="en-US" sz="1200" b="1">
                <a:latin typeface="Tahoma" panose="020B0604030504040204" pitchFamily="34" charset="0"/>
              </a:rPr>
              <a:t>($ billions)</a:t>
            </a:r>
          </a:p>
        </p:txBody>
      </p:sp>
      <p:sp>
        <p:nvSpPr>
          <p:cNvPr id="77837" name="Line 13"/>
          <p:cNvSpPr>
            <a:spLocks noChangeShapeType="1"/>
          </p:cNvSpPr>
          <p:nvPr/>
        </p:nvSpPr>
        <p:spPr bwMode="auto">
          <a:xfrm>
            <a:off x="3429000" y="3733800"/>
            <a:ext cx="381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8" name="Line 14"/>
          <p:cNvSpPr>
            <a:spLocks noChangeShapeType="1"/>
          </p:cNvSpPr>
          <p:nvPr/>
        </p:nvSpPr>
        <p:spPr bwMode="auto">
          <a:xfrm>
            <a:off x="5638800" y="3581400"/>
            <a:ext cx="381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9" name="Line 15"/>
          <p:cNvSpPr>
            <a:spLocks noChangeShapeType="1"/>
          </p:cNvSpPr>
          <p:nvPr/>
        </p:nvSpPr>
        <p:spPr bwMode="auto">
          <a:xfrm>
            <a:off x="7861300" y="3581400"/>
            <a:ext cx="381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030285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30"/>
                                        </p:tgtEl>
                                        <p:attrNameLst>
                                          <p:attrName>style.visibility</p:attrName>
                                        </p:attrNameLst>
                                      </p:cBhvr>
                                      <p:to>
                                        <p:strVal val="visible"/>
                                      </p:to>
                                    </p:set>
                                    <p:animEffect transition="in" filter="wipe(left)">
                                      <p:cBhvr>
                                        <p:cTn id="7" dur="500"/>
                                        <p:tgtEl>
                                          <p:spTgt spid="7783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7833"/>
                                        </p:tgtEl>
                                        <p:attrNameLst>
                                          <p:attrName>style.visibility</p:attrName>
                                        </p:attrNameLst>
                                      </p:cBhvr>
                                      <p:to>
                                        <p:strVal val="visible"/>
                                      </p:to>
                                    </p:set>
                                    <p:animEffect transition="in" filter="wipe(left)">
                                      <p:cBhvr>
                                        <p:cTn id="11" dur="500"/>
                                        <p:tgtEl>
                                          <p:spTgt spid="77833"/>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7836"/>
                                        </p:tgtEl>
                                        <p:attrNameLst>
                                          <p:attrName>style.visibility</p:attrName>
                                        </p:attrNameLst>
                                      </p:cBhvr>
                                      <p:to>
                                        <p:strVal val="visible"/>
                                      </p:to>
                                    </p:set>
                                    <p:animEffect transition="in" filter="wipe(left)">
                                      <p:cBhvr>
                                        <p:cTn id="15" dur="500"/>
                                        <p:tgtEl>
                                          <p:spTgt spid="77836"/>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7829"/>
                                        </p:tgtEl>
                                        <p:attrNameLst>
                                          <p:attrName>style.visibility</p:attrName>
                                        </p:attrNameLst>
                                      </p:cBhvr>
                                      <p:to>
                                        <p:strVal val="visible"/>
                                      </p:to>
                                    </p:set>
                                    <p:animEffect transition="in" filter="wipe(down)">
                                      <p:cBhvr>
                                        <p:cTn id="19" dur="500"/>
                                        <p:tgtEl>
                                          <p:spTgt spid="77829"/>
                                        </p:tgtEl>
                                      </p:cBhvr>
                                    </p:animEffect>
                                  </p:childTnLst>
                                </p:cTn>
                              </p:par>
                            </p:childTnLst>
                          </p:cTn>
                        </p:par>
                        <p:par>
                          <p:cTn id="20" fill="hold" nodeType="afterGroup">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77827"/>
                                        </p:tgtEl>
                                        <p:attrNameLst>
                                          <p:attrName>style.visibility</p:attrName>
                                        </p:attrNameLst>
                                      </p:cBhvr>
                                      <p:to>
                                        <p:strVal val="visible"/>
                                      </p:to>
                                    </p:set>
                                    <p:animEffect transition="in" filter="blinds(horizontal)">
                                      <p:cBhvr>
                                        <p:cTn id="23" dur="500"/>
                                        <p:tgtEl>
                                          <p:spTgt spid="77827"/>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77828">
                                            <p:txEl>
                                              <p:pRg st="0" end="0"/>
                                            </p:txEl>
                                          </p:spTgt>
                                        </p:tgtEl>
                                        <p:attrNameLst>
                                          <p:attrName>style.visibility</p:attrName>
                                        </p:attrNameLst>
                                      </p:cBhvr>
                                      <p:to>
                                        <p:strVal val="visible"/>
                                      </p:to>
                                    </p:set>
                                    <p:animEffect transition="in" filter="wipe(left)">
                                      <p:cBhvr>
                                        <p:cTn id="27" dur="500"/>
                                        <p:tgtEl>
                                          <p:spTgt spid="77828">
                                            <p:txEl>
                                              <p:pRg st="0" end="0"/>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77828">
                                            <p:txEl>
                                              <p:pRg st="2" end="2"/>
                                            </p:txEl>
                                          </p:spTgt>
                                        </p:tgtEl>
                                        <p:attrNameLst>
                                          <p:attrName>style.visibility</p:attrName>
                                        </p:attrNameLst>
                                      </p:cBhvr>
                                      <p:to>
                                        <p:strVal val="visible"/>
                                      </p:to>
                                    </p:set>
                                    <p:animEffect transition="in" filter="wipe(left)">
                                      <p:cBhvr>
                                        <p:cTn id="30" dur="500"/>
                                        <p:tgtEl>
                                          <p:spTgt spid="77828">
                                            <p:txEl>
                                              <p:pRg st="2" end="2"/>
                                            </p:txEl>
                                          </p:spTgt>
                                        </p:tgtEl>
                                      </p:cBhvr>
                                    </p:animEffect>
                                  </p:childTnLst>
                                </p:cTn>
                              </p:par>
                              <p:par>
                                <p:cTn id="31" presetID="22" presetClass="entr" presetSubtype="8" fill="hold" nodeType="withEffect">
                                  <p:stCondLst>
                                    <p:cond delay="0"/>
                                  </p:stCondLst>
                                  <p:childTnLst>
                                    <p:set>
                                      <p:cBhvr>
                                        <p:cTn id="32" dur="1" fill="hold">
                                          <p:stCondLst>
                                            <p:cond delay="0"/>
                                          </p:stCondLst>
                                        </p:cTn>
                                        <p:tgtEl>
                                          <p:spTgt spid="77828">
                                            <p:txEl>
                                              <p:pRg st="3" end="3"/>
                                            </p:txEl>
                                          </p:spTgt>
                                        </p:tgtEl>
                                        <p:attrNameLst>
                                          <p:attrName>style.visibility</p:attrName>
                                        </p:attrNameLst>
                                      </p:cBhvr>
                                      <p:to>
                                        <p:strVal val="visible"/>
                                      </p:to>
                                    </p:set>
                                    <p:animEffect transition="in" filter="wipe(left)">
                                      <p:cBhvr>
                                        <p:cTn id="33" dur="500"/>
                                        <p:tgtEl>
                                          <p:spTgt spid="77828">
                                            <p:txEl>
                                              <p:pRg st="3" end="3"/>
                                            </p:txEl>
                                          </p:spTgt>
                                        </p:tgtEl>
                                      </p:cBhvr>
                                    </p:animEffect>
                                  </p:childTnLst>
                                </p:cTn>
                              </p:par>
                              <p:par>
                                <p:cTn id="34" presetID="22" presetClass="entr" presetSubtype="8" fill="hold" nodeType="withEffect">
                                  <p:stCondLst>
                                    <p:cond delay="0"/>
                                  </p:stCondLst>
                                  <p:childTnLst>
                                    <p:set>
                                      <p:cBhvr>
                                        <p:cTn id="35" dur="1" fill="hold">
                                          <p:stCondLst>
                                            <p:cond delay="0"/>
                                          </p:stCondLst>
                                        </p:cTn>
                                        <p:tgtEl>
                                          <p:spTgt spid="77828">
                                            <p:txEl>
                                              <p:pRg st="4" end="4"/>
                                            </p:txEl>
                                          </p:spTgt>
                                        </p:tgtEl>
                                        <p:attrNameLst>
                                          <p:attrName>style.visibility</p:attrName>
                                        </p:attrNameLst>
                                      </p:cBhvr>
                                      <p:to>
                                        <p:strVal val="visible"/>
                                      </p:to>
                                    </p:set>
                                    <p:animEffect transition="in" filter="wipe(left)">
                                      <p:cBhvr>
                                        <p:cTn id="36" dur="500"/>
                                        <p:tgtEl>
                                          <p:spTgt spid="77828">
                                            <p:txEl>
                                              <p:pRg st="4" end="4"/>
                                            </p:txEl>
                                          </p:spTgt>
                                        </p:tgtEl>
                                      </p:cBhvr>
                                    </p:animEffect>
                                  </p:childTnLst>
                                </p:cTn>
                              </p:par>
                              <p:par>
                                <p:cTn id="37" presetID="22" presetClass="entr" presetSubtype="8" fill="hold" nodeType="withEffect">
                                  <p:stCondLst>
                                    <p:cond delay="0"/>
                                  </p:stCondLst>
                                  <p:childTnLst>
                                    <p:set>
                                      <p:cBhvr>
                                        <p:cTn id="38" dur="1" fill="hold">
                                          <p:stCondLst>
                                            <p:cond delay="0"/>
                                          </p:stCondLst>
                                        </p:cTn>
                                        <p:tgtEl>
                                          <p:spTgt spid="77828">
                                            <p:txEl>
                                              <p:pRg st="5" end="5"/>
                                            </p:txEl>
                                          </p:spTgt>
                                        </p:tgtEl>
                                        <p:attrNameLst>
                                          <p:attrName>style.visibility</p:attrName>
                                        </p:attrNameLst>
                                      </p:cBhvr>
                                      <p:to>
                                        <p:strVal val="visible"/>
                                      </p:to>
                                    </p:set>
                                    <p:animEffect transition="in" filter="wipe(left)">
                                      <p:cBhvr>
                                        <p:cTn id="39" dur="500"/>
                                        <p:tgtEl>
                                          <p:spTgt spid="77828">
                                            <p:txEl>
                                              <p:pRg st="5" end="5"/>
                                            </p:txEl>
                                          </p:spTgt>
                                        </p:tgtEl>
                                      </p:cBhvr>
                                    </p:animEffect>
                                  </p:childTnLst>
                                </p:cTn>
                              </p:par>
                              <p:par>
                                <p:cTn id="40" presetID="22" presetClass="entr" presetSubtype="8" fill="hold" nodeType="withEffect">
                                  <p:stCondLst>
                                    <p:cond delay="0"/>
                                  </p:stCondLst>
                                  <p:childTnLst>
                                    <p:set>
                                      <p:cBhvr>
                                        <p:cTn id="41" dur="1" fill="hold">
                                          <p:stCondLst>
                                            <p:cond delay="0"/>
                                          </p:stCondLst>
                                        </p:cTn>
                                        <p:tgtEl>
                                          <p:spTgt spid="77828">
                                            <p:txEl>
                                              <p:pRg st="6" end="6"/>
                                            </p:txEl>
                                          </p:spTgt>
                                        </p:tgtEl>
                                        <p:attrNameLst>
                                          <p:attrName>style.visibility</p:attrName>
                                        </p:attrNameLst>
                                      </p:cBhvr>
                                      <p:to>
                                        <p:strVal val="visible"/>
                                      </p:to>
                                    </p:set>
                                    <p:animEffect transition="in" filter="wipe(left)">
                                      <p:cBhvr>
                                        <p:cTn id="42" dur="500"/>
                                        <p:tgtEl>
                                          <p:spTgt spid="77828">
                                            <p:txEl>
                                              <p:pRg st="6" end="6"/>
                                            </p:txEl>
                                          </p:spTgt>
                                        </p:tgtEl>
                                      </p:cBhvr>
                                    </p:animEffect>
                                  </p:childTnLst>
                                </p:cTn>
                              </p:par>
                              <p:par>
                                <p:cTn id="43" presetID="22" presetClass="entr" presetSubtype="8" fill="hold" nodeType="withEffect">
                                  <p:stCondLst>
                                    <p:cond delay="0"/>
                                  </p:stCondLst>
                                  <p:childTnLst>
                                    <p:set>
                                      <p:cBhvr>
                                        <p:cTn id="44" dur="1" fill="hold">
                                          <p:stCondLst>
                                            <p:cond delay="0"/>
                                          </p:stCondLst>
                                        </p:cTn>
                                        <p:tgtEl>
                                          <p:spTgt spid="77828">
                                            <p:txEl>
                                              <p:charRg st="28" end="31"/>
                                            </p:txEl>
                                          </p:spTgt>
                                        </p:tgtEl>
                                        <p:attrNameLst>
                                          <p:attrName>style.visibility</p:attrName>
                                        </p:attrNameLst>
                                      </p:cBhvr>
                                      <p:to>
                                        <p:strVal val="visible"/>
                                      </p:to>
                                    </p:set>
                                    <p:animEffect transition="in" filter="wipe(left)">
                                      <p:cBhvr>
                                        <p:cTn id="45" dur="500"/>
                                        <p:tgtEl>
                                          <p:spTgt spid="77828">
                                            <p:txEl>
                                              <p:charRg st="28" end="31"/>
                                            </p:txEl>
                                          </p:spTgt>
                                        </p:tgtEl>
                                      </p:cBhvr>
                                    </p:animEffect>
                                  </p:childTnLst>
                                </p:cTn>
                              </p:par>
                              <p:par>
                                <p:cTn id="46" presetID="22" presetClass="entr" presetSubtype="8" fill="hold" nodeType="withEffect">
                                  <p:stCondLst>
                                    <p:cond delay="0"/>
                                  </p:stCondLst>
                                  <p:childTnLst>
                                    <p:set>
                                      <p:cBhvr>
                                        <p:cTn id="47" dur="1" fill="hold">
                                          <p:stCondLst>
                                            <p:cond delay="0"/>
                                          </p:stCondLst>
                                        </p:cTn>
                                        <p:tgtEl>
                                          <p:spTgt spid="77828">
                                            <p:txEl>
                                              <p:charRg st="31" end="31"/>
                                            </p:txEl>
                                          </p:spTgt>
                                        </p:tgtEl>
                                        <p:attrNameLst>
                                          <p:attrName>style.visibility</p:attrName>
                                        </p:attrNameLst>
                                      </p:cBhvr>
                                      <p:to>
                                        <p:strVal val="visible"/>
                                      </p:to>
                                    </p:set>
                                    <p:animEffect transition="in" filter="wipe(left)">
                                      <p:cBhvr>
                                        <p:cTn id="48" dur="500"/>
                                        <p:tgtEl>
                                          <p:spTgt spid="77828">
                                            <p:txEl>
                                              <p:charRg st="31" end="31"/>
                                            </p:txEl>
                                          </p:spTgt>
                                        </p:tgtEl>
                                      </p:cBhvr>
                                    </p:animEffect>
                                  </p:childTnLst>
                                </p:cTn>
                              </p:par>
                              <p:par>
                                <p:cTn id="49" presetID="22" presetClass="entr" presetSubtype="8" fill="hold" nodeType="withEffect">
                                  <p:stCondLst>
                                    <p:cond delay="0"/>
                                  </p:stCondLst>
                                  <p:childTnLst>
                                    <p:set>
                                      <p:cBhvr>
                                        <p:cTn id="50" dur="1" fill="hold">
                                          <p:stCondLst>
                                            <p:cond delay="0"/>
                                          </p:stCondLst>
                                        </p:cTn>
                                        <p:tgtEl>
                                          <p:spTgt spid="77828">
                                            <p:txEl>
                                              <p:charRg st="31" end="31"/>
                                            </p:txEl>
                                          </p:spTgt>
                                        </p:tgtEl>
                                        <p:attrNameLst>
                                          <p:attrName>style.visibility</p:attrName>
                                        </p:attrNameLst>
                                      </p:cBhvr>
                                      <p:to>
                                        <p:strVal val="visible"/>
                                      </p:to>
                                    </p:set>
                                    <p:animEffect transition="in" filter="wipe(left)">
                                      <p:cBhvr>
                                        <p:cTn id="51" dur="500"/>
                                        <p:tgtEl>
                                          <p:spTgt spid="77828">
                                            <p:txEl>
                                              <p:charRg st="31" end="31"/>
                                            </p:txEl>
                                          </p:spTgt>
                                        </p:tgtEl>
                                      </p:cBhvr>
                                    </p:animEffect>
                                  </p:childTnLst>
                                </p:cTn>
                              </p:par>
                            </p:childTnLst>
                          </p:cTn>
                        </p:par>
                        <p:par>
                          <p:cTn id="52" fill="hold" nodeType="afterGroup">
                            <p:stCondLst>
                              <p:cond delay="3000"/>
                            </p:stCondLst>
                            <p:childTnLst>
                              <p:par>
                                <p:cTn id="53" presetID="22" presetClass="entr" presetSubtype="8" fill="hold" grpId="0" nodeType="afterEffect">
                                  <p:stCondLst>
                                    <p:cond delay="0"/>
                                  </p:stCondLst>
                                  <p:childTnLst>
                                    <p:set>
                                      <p:cBhvr>
                                        <p:cTn id="54" dur="1" fill="hold">
                                          <p:stCondLst>
                                            <p:cond delay="0"/>
                                          </p:stCondLst>
                                        </p:cTn>
                                        <p:tgtEl>
                                          <p:spTgt spid="77837"/>
                                        </p:tgtEl>
                                        <p:attrNameLst>
                                          <p:attrName>style.visibility</p:attrName>
                                        </p:attrNameLst>
                                      </p:cBhvr>
                                      <p:to>
                                        <p:strVal val="visible"/>
                                      </p:to>
                                    </p:set>
                                    <p:animEffect transition="in" filter="wipe(left)">
                                      <p:cBhvr>
                                        <p:cTn id="55" dur="500"/>
                                        <p:tgtEl>
                                          <p:spTgt spid="77837"/>
                                        </p:tgtEl>
                                      </p:cBhvr>
                                    </p:animEffect>
                                  </p:childTnLst>
                                </p:cTn>
                              </p:par>
                            </p:childTnLst>
                          </p:cTn>
                        </p:par>
                        <p:par>
                          <p:cTn id="56" fill="hold" nodeType="afterGroup">
                            <p:stCondLst>
                              <p:cond delay="3500"/>
                            </p:stCondLst>
                            <p:childTnLst>
                              <p:par>
                                <p:cTn id="57" presetID="22" presetClass="entr" presetSubtype="8" fill="hold" nodeType="afterEffect">
                                  <p:stCondLst>
                                    <p:cond delay="0"/>
                                  </p:stCondLst>
                                  <p:childTnLst>
                                    <p:set>
                                      <p:cBhvr>
                                        <p:cTn id="58" dur="1" fill="hold">
                                          <p:stCondLst>
                                            <p:cond delay="0"/>
                                          </p:stCondLst>
                                        </p:cTn>
                                        <p:tgtEl>
                                          <p:spTgt spid="77828">
                                            <p:txEl>
                                              <p:charRg st="31" end="31"/>
                                            </p:txEl>
                                          </p:spTgt>
                                        </p:tgtEl>
                                        <p:attrNameLst>
                                          <p:attrName>style.visibility</p:attrName>
                                        </p:attrNameLst>
                                      </p:cBhvr>
                                      <p:to>
                                        <p:strVal val="visible"/>
                                      </p:to>
                                    </p:set>
                                    <p:animEffect transition="in" filter="wipe(left)">
                                      <p:cBhvr>
                                        <p:cTn id="59" dur="500"/>
                                        <p:tgtEl>
                                          <p:spTgt spid="77828">
                                            <p:txEl>
                                              <p:charRg st="31" end="31"/>
                                            </p:txEl>
                                          </p:spTgt>
                                        </p:tgtEl>
                                      </p:cBhvr>
                                    </p:animEffect>
                                  </p:childTnLst>
                                </p:cTn>
                              </p:par>
                            </p:childTnLst>
                          </p:cTn>
                        </p:par>
                        <p:par>
                          <p:cTn id="60" fill="hold" nodeType="afterGroup">
                            <p:stCondLst>
                              <p:cond delay="4000"/>
                            </p:stCondLst>
                            <p:childTnLst>
                              <p:par>
                                <p:cTn id="61" presetID="3" presetClass="entr" presetSubtype="10" fill="hold" nodeType="afterEffect">
                                  <p:stCondLst>
                                    <p:cond delay="0"/>
                                  </p:stCondLst>
                                  <p:childTnLst>
                                    <p:set>
                                      <p:cBhvr>
                                        <p:cTn id="62" dur="1" fill="hold">
                                          <p:stCondLst>
                                            <p:cond delay="0"/>
                                          </p:stCondLst>
                                        </p:cTn>
                                        <p:tgtEl>
                                          <p:spTgt spid="77831">
                                            <p:txEl>
                                              <p:pRg st="0" end="0"/>
                                            </p:txEl>
                                          </p:spTgt>
                                        </p:tgtEl>
                                        <p:attrNameLst>
                                          <p:attrName>style.visibility</p:attrName>
                                        </p:attrNameLst>
                                      </p:cBhvr>
                                      <p:to>
                                        <p:strVal val="visible"/>
                                      </p:to>
                                    </p:set>
                                    <p:animEffect transition="in" filter="blinds(horizontal)">
                                      <p:cBhvr>
                                        <p:cTn id="63" dur="500"/>
                                        <p:tgtEl>
                                          <p:spTgt spid="77831">
                                            <p:txEl>
                                              <p:pRg st="0" end="0"/>
                                            </p:txEl>
                                          </p:spTgt>
                                        </p:tgtEl>
                                      </p:cBhvr>
                                    </p:animEffect>
                                  </p:childTnLst>
                                </p:cTn>
                              </p:par>
                              <p:par>
                                <p:cTn id="64" presetID="3" presetClass="entr" presetSubtype="10" fill="hold" nodeType="withEffect">
                                  <p:stCondLst>
                                    <p:cond delay="0"/>
                                  </p:stCondLst>
                                  <p:childTnLst>
                                    <p:set>
                                      <p:cBhvr>
                                        <p:cTn id="65" dur="1" fill="hold">
                                          <p:stCondLst>
                                            <p:cond delay="0"/>
                                          </p:stCondLst>
                                        </p:cTn>
                                        <p:tgtEl>
                                          <p:spTgt spid="77831">
                                            <p:txEl>
                                              <p:pRg st="1" end="1"/>
                                            </p:txEl>
                                          </p:spTgt>
                                        </p:tgtEl>
                                        <p:attrNameLst>
                                          <p:attrName>style.visibility</p:attrName>
                                        </p:attrNameLst>
                                      </p:cBhvr>
                                      <p:to>
                                        <p:strVal val="visible"/>
                                      </p:to>
                                    </p:set>
                                    <p:animEffect transition="in" filter="blinds(horizontal)">
                                      <p:cBhvr>
                                        <p:cTn id="66" dur="500"/>
                                        <p:tgtEl>
                                          <p:spTgt spid="77831">
                                            <p:txEl>
                                              <p:pRg st="1" end="1"/>
                                            </p:txEl>
                                          </p:spTgt>
                                        </p:tgtEl>
                                      </p:cBhvr>
                                    </p:animEffect>
                                  </p:childTnLst>
                                </p:cTn>
                              </p:par>
                              <p:par>
                                <p:cTn id="67" presetID="3" presetClass="entr" presetSubtype="10" fill="hold" nodeType="withEffect">
                                  <p:stCondLst>
                                    <p:cond delay="0"/>
                                  </p:stCondLst>
                                  <p:childTnLst>
                                    <p:set>
                                      <p:cBhvr>
                                        <p:cTn id="68" dur="1" fill="hold">
                                          <p:stCondLst>
                                            <p:cond delay="0"/>
                                          </p:stCondLst>
                                        </p:cTn>
                                        <p:tgtEl>
                                          <p:spTgt spid="77831">
                                            <p:txEl>
                                              <p:pRg st="2" end="2"/>
                                            </p:txEl>
                                          </p:spTgt>
                                        </p:tgtEl>
                                        <p:attrNameLst>
                                          <p:attrName>style.visibility</p:attrName>
                                        </p:attrNameLst>
                                      </p:cBhvr>
                                      <p:to>
                                        <p:strVal val="visible"/>
                                      </p:to>
                                    </p:set>
                                    <p:animEffect transition="in" filter="blinds(horizontal)">
                                      <p:cBhvr>
                                        <p:cTn id="69" dur="500"/>
                                        <p:tgtEl>
                                          <p:spTgt spid="77831">
                                            <p:txEl>
                                              <p:pRg st="2" end="2"/>
                                            </p:txEl>
                                          </p:spTgt>
                                        </p:tgtEl>
                                      </p:cBhvr>
                                    </p:animEffect>
                                  </p:childTnLst>
                                </p:cTn>
                              </p:par>
                              <p:par>
                                <p:cTn id="70" presetID="3" presetClass="entr" presetSubtype="10" fill="hold" nodeType="withEffect">
                                  <p:stCondLst>
                                    <p:cond delay="0"/>
                                  </p:stCondLst>
                                  <p:childTnLst>
                                    <p:set>
                                      <p:cBhvr>
                                        <p:cTn id="71" dur="1" fill="hold">
                                          <p:stCondLst>
                                            <p:cond delay="0"/>
                                          </p:stCondLst>
                                        </p:cTn>
                                        <p:tgtEl>
                                          <p:spTgt spid="77831">
                                            <p:txEl>
                                              <p:pRg st="3" end="3"/>
                                            </p:txEl>
                                          </p:spTgt>
                                        </p:tgtEl>
                                        <p:attrNameLst>
                                          <p:attrName>style.visibility</p:attrName>
                                        </p:attrNameLst>
                                      </p:cBhvr>
                                      <p:to>
                                        <p:strVal val="visible"/>
                                      </p:to>
                                    </p:set>
                                    <p:animEffect transition="in" filter="blinds(horizontal)">
                                      <p:cBhvr>
                                        <p:cTn id="72" dur="500"/>
                                        <p:tgtEl>
                                          <p:spTgt spid="77831">
                                            <p:txEl>
                                              <p:pRg st="3" end="3"/>
                                            </p:txEl>
                                          </p:spTgt>
                                        </p:tgtEl>
                                      </p:cBhvr>
                                    </p:animEffect>
                                  </p:childTnLst>
                                </p:cTn>
                              </p:par>
                              <p:par>
                                <p:cTn id="73" presetID="3" presetClass="entr" presetSubtype="10" fill="hold" nodeType="withEffect">
                                  <p:stCondLst>
                                    <p:cond delay="0"/>
                                  </p:stCondLst>
                                  <p:childTnLst>
                                    <p:set>
                                      <p:cBhvr>
                                        <p:cTn id="74" dur="1" fill="hold">
                                          <p:stCondLst>
                                            <p:cond delay="0"/>
                                          </p:stCondLst>
                                        </p:cTn>
                                        <p:tgtEl>
                                          <p:spTgt spid="77831">
                                            <p:txEl>
                                              <p:pRg st="4" end="4"/>
                                            </p:txEl>
                                          </p:spTgt>
                                        </p:tgtEl>
                                        <p:attrNameLst>
                                          <p:attrName>style.visibility</p:attrName>
                                        </p:attrNameLst>
                                      </p:cBhvr>
                                      <p:to>
                                        <p:strVal val="visible"/>
                                      </p:to>
                                    </p:set>
                                    <p:animEffect transition="in" filter="blinds(horizontal)">
                                      <p:cBhvr>
                                        <p:cTn id="75" dur="500"/>
                                        <p:tgtEl>
                                          <p:spTgt spid="77831">
                                            <p:txEl>
                                              <p:pRg st="4" end="4"/>
                                            </p:txEl>
                                          </p:spTgt>
                                        </p:tgtEl>
                                      </p:cBhvr>
                                    </p:animEffect>
                                  </p:childTnLst>
                                </p:cTn>
                              </p:par>
                              <p:par>
                                <p:cTn id="76" presetID="3" presetClass="entr" presetSubtype="10" fill="hold" nodeType="withEffect">
                                  <p:stCondLst>
                                    <p:cond delay="0"/>
                                  </p:stCondLst>
                                  <p:childTnLst>
                                    <p:set>
                                      <p:cBhvr>
                                        <p:cTn id="77" dur="1" fill="hold">
                                          <p:stCondLst>
                                            <p:cond delay="0"/>
                                          </p:stCondLst>
                                        </p:cTn>
                                        <p:tgtEl>
                                          <p:spTgt spid="77831">
                                            <p:txEl>
                                              <p:pRg st="5" end="5"/>
                                            </p:txEl>
                                          </p:spTgt>
                                        </p:tgtEl>
                                        <p:attrNameLst>
                                          <p:attrName>style.visibility</p:attrName>
                                        </p:attrNameLst>
                                      </p:cBhvr>
                                      <p:to>
                                        <p:strVal val="visible"/>
                                      </p:to>
                                    </p:set>
                                    <p:animEffect transition="in" filter="blinds(horizontal)">
                                      <p:cBhvr>
                                        <p:cTn id="78" dur="500"/>
                                        <p:tgtEl>
                                          <p:spTgt spid="77831">
                                            <p:txEl>
                                              <p:pRg st="5" end="5"/>
                                            </p:txEl>
                                          </p:spTgt>
                                        </p:tgtEl>
                                      </p:cBhvr>
                                    </p:animEffect>
                                  </p:childTnLst>
                                </p:cTn>
                              </p:par>
                            </p:childTnLst>
                          </p:cTn>
                        </p:par>
                        <p:par>
                          <p:cTn id="79" fill="hold" nodeType="afterGroup">
                            <p:stCondLst>
                              <p:cond delay="4500"/>
                            </p:stCondLst>
                            <p:childTnLst>
                              <p:par>
                                <p:cTn id="80" presetID="22" presetClass="entr" presetSubtype="8" fill="hold" nodeType="afterEffect">
                                  <p:stCondLst>
                                    <p:cond delay="0"/>
                                  </p:stCondLst>
                                  <p:childTnLst>
                                    <p:set>
                                      <p:cBhvr>
                                        <p:cTn id="81" dur="1" fill="hold">
                                          <p:stCondLst>
                                            <p:cond delay="0"/>
                                          </p:stCondLst>
                                        </p:cTn>
                                        <p:tgtEl>
                                          <p:spTgt spid="77832">
                                            <p:txEl>
                                              <p:pRg st="0" end="0"/>
                                            </p:txEl>
                                          </p:spTgt>
                                        </p:tgtEl>
                                        <p:attrNameLst>
                                          <p:attrName>style.visibility</p:attrName>
                                        </p:attrNameLst>
                                      </p:cBhvr>
                                      <p:to>
                                        <p:strVal val="visible"/>
                                      </p:to>
                                    </p:set>
                                    <p:animEffect transition="in" filter="wipe(left)">
                                      <p:cBhvr>
                                        <p:cTn id="82" dur="500"/>
                                        <p:tgtEl>
                                          <p:spTgt spid="77832">
                                            <p:txEl>
                                              <p:pRg st="0" end="0"/>
                                            </p:txEl>
                                          </p:spTgt>
                                        </p:tgtEl>
                                      </p:cBhvr>
                                    </p:animEffect>
                                  </p:childTnLst>
                                </p:cTn>
                              </p:par>
                              <p:par>
                                <p:cTn id="83" presetID="22" presetClass="entr" presetSubtype="8" fill="hold" nodeType="withEffect">
                                  <p:stCondLst>
                                    <p:cond delay="0"/>
                                  </p:stCondLst>
                                  <p:childTnLst>
                                    <p:set>
                                      <p:cBhvr>
                                        <p:cTn id="84" dur="1" fill="hold">
                                          <p:stCondLst>
                                            <p:cond delay="0"/>
                                          </p:stCondLst>
                                        </p:cTn>
                                        <p:tgtEl>
                                          <p:spTgt spid="77832">
                                            <p:txEl>
                                              <p:pRg st="2" end="2"/>
                                            </p:txEl>
                                          </p:spTgt>
                                        </p:tgtEl>
                                        <p:attrNameLst>
                                          <p:attrName>style.visibility</p:attrName>
                                        </p:attrNameLst>
                                      </p:cBhvr>
                                      <p:to>
                                        <p:strVal val="visible"/>
                                      </p:to>
                                    </p:set>
                                    <p:animEffect transition="in" filter="wipe(left)">
                                      <p:cBhvr>
                                        <p:cTn id="85" dur="500"/>
                                        <p:tgtEl>
                                          <p:spTgt spid="77832">
                                            <p:txEl>
                                              <p:pRg st="2" end="2"/>
                                            </p:txEl>
                                          </p:spTgt>
                                        </p:tgtEl>
                                      </p:cBhvr>
                                    </p:animEffect>
                                  </p:childTnLst>
                                </p:cTn>
                              </p:par>
                              <p:par>
                                <p:cTn id="86" presetID="22" presetClass="entr" presetSubtype="8" fill="hold" nodeType="withEffect">
                                  <p:stCondLst>
                                    <p:cond delay="0"/>
                                  </p:stCondLst>
                                  <p:childTnLst>
                                    <p:set>
                                      <p:cBhvr>
                                        <p:cTn id="87" dur="1" fill="hold">
                                          <p:stCondLst>
                                            <p:cond delay="0"/>
                                          </p:stCondLst>
                                        </p:cTn>
                                        <p:tgtEl>
                                          <p:spTgt spid="77832">
                                            <p:txEl>
                                              <p:pRg st="3" end="3"/>
                                            </p:txEl>
                                          </p:spTgt>
                                        </p:tgtEl>
                                        <p:attrNameLst>
                                          <p:attrName>style.visibility</p:attrName>
                                        </p:attrNameLst>
                                      </p:cBhvr>
                                      <p:to>
                                        <p:strVal val="visible"/>
                                      </p:to>
                                    </p:set>
                                    <p:animEffect transition="in" filter="wipe(left)">
                                      <p:cBhvr>
                                        <p:cTn id="88" dur="500"/>
                                        <p:tgtEl>
                                          <p:spTgt spid="77832">
                                            <p:txEl>
                                              <p:pRg st="3" end="3"/>
                                            </p:txEl>
                                          </p:spTgt>
                                        </p:tgtEl>
                                      </p:cBhvr>
                                    </p:animEffect>
                                  </p:childTnLst>
                                </p:cTn>
                              </p:par>
                              <p:par>
                                <p:cTn id="89" presetID="22" presetClass="entr" presetSubtype="8" fill="hold" nodeType="withEffect">
                                  <p:stCondLst>
                                    <p:cond delay="0"/>
                                  </p:stCondLst>
                                  <p:childTnLst>
                                    <p:set>
                                      <p:cBhvr>
                                        <p:cTn id="90" dur="1" fill="hold">
                                          <p:stCondLst>
                                            <p:cond delay="0"/>
                                          </p:stCondLst>
                                        </p:cTn>
                                        <p:tgtEl>
                                          <p:spTgt spid="77832">
                                            <p:txEl>
                                              <p:pRg st="4" end="4"/>
                                            </p:txEl>
                                          </p:spTgt>
                                        </p:tgtEl>
                                        <p:attrNameLst>
                                          <p:attrName>style.visibility</p:attrName>
                                        </p:attrNameLst>
                                      </p:cBhvr>
                                      <p:to>
                                        <p:strVal val="visible"/>
                                      </p:to>
                                    </p:set>
                                    <p:animEffect transition="in" filter="wipe(left)">
                                      <p:cBhvr>
                                        <p:cTn id="91" dur="500"/>
                                        <p:tgtEl>
                                          <p:spTgt spid="77832">
                                            <p:txEl>
                                              <p:pRg st="4" end="4"/>
                                            </p:txEl>
                                          </p:spTgt>
                                        </p:tgtEl>
                                      </p:cBhvr>
                                    </p:animEffect>
                                  </p:childTnLst>
                                </p:cTn>
                              </p:par>
                              <p:par>
                                <p:cTn id="92" presetID="22" presetClass="entr" presetSubtype="8" fill="hold" nodeType="withEffect">
                                  <p:stCondLst>
                                    <p:cond delay="0"/>
                                  </p:stCondLst>
                                  <p:childTnLst>
                                    <p:set>
                                      <p:cBhvr>
                                        <p:cTn id="93" dur="1" fill="hold">
                                          <p:stCondLst>
                                            <p:cond delay="0"/>
                                          </p:stCondLst>
                                        </p:cTn>
                                        <p:tgtEl>
                                          <p:spTgt spid="77832">
                                            <p:txEl>
                                              <p:pRg st="5" end="5"/>
                                            </p:txEl>
                                          </p:spTgt>
                                        </p:tgtEl>
                                        <p:attrNameLst>
                                          <p:attrName>style.visibility</p:attrName>
                                        </p:attrNameLst>
                                      </p:cBhvr>
                                      <p:to>
                                        <p:strVal val="visible"/>
                                      </p:to>
                                    </p:set>
                                    <p:animEffect transition="in" filter="wipe(left)">
                                      <p:cBhvr>
                                        <p:cTn id="94" dur="500"/>
                                        <p:tgtEl>
                                          <p:spTgt spid="77832">
                                            <p:txEl>
                                              <p:pRg st="5" end="5"/>
                                            </p:txEl>
                                          </p:spTgt>
                                        </p:tgtEl>
                                      </p:cBhvr>
                                    </p:animEffect>
                                  </p:childTnLst>
                                </p:cTn>
                              </p:par>
                            </p:childTnLst>
                          </p:cTn>
                        </p:par>
                        <p:par>
                          <p:cTn id="95" fill="hold" nodeType="afterGroup">
                            <p:stCondLst>
                              <p:cond delay="5000"/>
                            </p:stCondLst>
                            <p:childTnLst>
                              <p:par>
                                <p:cTn id="96" presetID="22" presetClass="entr" presetSubtype="8" fill="hold" grpId="0" nodeType="afterEffect">
                                  <p:stCondLst>
                                    <p:cond delay="0"/>
                                  </p:stCondLst>
                                  <p:childTnLst>
                                    <p:set>
                                      <p:cBhvr>
                                        <p:cTn id="97" dur="1" fill="hold">
                                          <p:stCondLst>
                                            <p:cond delay="0"/>
                                          </p:stCondLst>
                                        </p:cTn>
                                        <p:tgtEl>
                                          <p:spTgt spid="77838"/>
                                        </p:tgtEl>
                                        <p:attrNameLst>
                                          <p:attrName>style.visibility</p:attrName>
                                        </p:attrNameLst>
                                      </p:cBhvr>
                                      <p:to>
                                        <p:strVal val="visible"/>
                                      </p:to>
                                    </p:set>
                                    <p:animEffect transition="in" filter="wipe(left)">
                                      <p:cBhvr>
                                        <p:cTn id="98" dur="500"/>
                                        <p:tgtEl>
                                          <p:spTgt spid="77838"/>
                                        </p:tgtEl>
                                      </p:cBhvr>
                                    </p:animEffect>
                                  </p:childTnLst>
                                </p:cTn>
                              </p:par>
                            </p:childTnLst>
                          </p:cTn>
                        </p:par>
                        <p:par>
                          <p:cTn id="99" fill="hold" nodeType="afterGroup">
                            <p:stCondLst>
                              <p:cond delay="5500"/>
                            </p:stCondLst>
                            <p:childTnLst>
                              <p:par>
                                <p:cTn id="100" presetID="22" presetClass="entr" presetSubtype="4" fill="hold" nodeType="afterEffect">
                                  <p:stCondLst>
                                    <p:cond delay="0"/>
                                  </p:stCondLst>
                                  <p:childTnLst>
                                    <p:set>
                                      <p:cBhvr>
                                        <p:cTn id="101" dur="1" fill="hold">
                                          <p:stCondLst>
                                            <p:cond delay="0"/>
                                          </p:stCondLst>
                                        </p:cTn>
                                        <p:tgtEl>
                                          <p:spTgt spid="77832">
                                            <p:txEl>
                                              <p:pRg st="7" end="7"/>
                                            </p:txEl>
                                          </p:spTgt>
                                        </p:tgtEl>
                                        <p:attrNameLst>
                                          <p:attrName>style.visibility</p:attrName>
                                        </p:attrNameLst>
                                      </p:cBhvr>
                                      <p:to>
                                        <p:strVal val="visible"/>
                                      </p:to>
                                    </p:set>
                                    <p:animEffect transition="in" filter="wipe(down)">
                                      <p:cBhvr>
                                        <p:cTn id="102" dur="500"/>
                                        <p:tgtEl>
                                          <p:spTgt spid="77832">
                                            <p:txEl>
                                              <p:pRg st="7" end="7"/>
                                            </p:txEl>
                                          </p:spTgt>
                                        </p:tgtEl>
                                      </p:cBhvr>
                                    </p:animEffect>
                                  </p:childTnLst>
                                </p:cTn>
                              </p:par>
                            </p:childTnLst>
                          </p:cTn>
                        </p:par>
                        <p:par>
                          <p:cTn id="103" fill="hold" nodeType="afterGroup">
                            <p:stCondLst>
                              <p:cond delay="6000"/>
                            </p:stCondLst>
                            <p:childTnLst>
                              <p:par>
                                <p:cTn id="104" presetID="3" presetClass="entr" presetSubtype="10" fill="hold" nodeType="afterEffect">
                                  <p:stCondLst>
                                    <p:cond delay="0"/>
                                  </p:stCondLst>
                                  <p:childTnLst>
                                    <p:set>
                                      <p:cBhvr>
                                        <p:cTn id="105" dur="1" fill="hold">
                                          <p:stCondLst>
                                            <p:cond delay="0"/>
                                          </p:stCondLst>
                                        </p:cTn>
                                        <p:tgtEl>
                                          <p:spTgt spid="77834">
                                            <p:txEl>
                                              <p:pRg st="0" end="0"/>
                                            </p:txEl>
                                          </p:spTgt>
                                        </p:tgtEl>
                                        <p:attrNameLst>
                                          <p:attrName>style.visibility</p:attrName>
                                        </p:attrNameLst>
                                      </p:cBhvr>
                                      <p:to>
                                        <p:strVal val="visible"/>
                                      </p:to>
                                    </p:set>
                                    <p:animEffect transition="in" filter="blinds(horizontal)">
                                      <p:cBhvr>
                                        <p:cTn id="106" dur="500"/>
                                        <p:tgtEl>
                                          <p:spTgt spid="77834">
                                            <p:txEl>
                                              <p:pRg st="0" end="0"/>
                                            </p:txEl>
                                          </p:spTgt>
                                        </p:tgtEl>
                                      </p:cBhvr>
                                    </p:animEffect>
                                  </p:childTnLst>
                                </p:cTn>
                              </p:par>
                              <p:par>
                                <p:cTn id="107" presetID="3" presetClass="entr" presetSubtype="10" fill="hold" nodeType="withEffect">
                                  <p:stCondLst>
                                    <p:cond delay="0"/>
                                  </p:stCondLst>
                                  <p:childTnLst>
                                    <p:set>
                                      <p:cBhvr>
                                        <p:cTn id="108" dur="1" fill="hold">
                                          <p:stCondLst>
                                            <p:cond delay="0"/>
                                          </p:stCondLst>
                                        </p:cTn>
                                        <p:tgtEl>
                                          <p:spTgt spid="77834">
                                            <p:txEl>
                                              <p:pRg st="1" end="1"/>
                                            </p:txEl>
                                          </p:spTgt>
                                        </p:tgtEl>
                                        <p:attrNameLst>
                                          <p:attrName>style.visibility</p:attrName>
                                        </p:attrNameLst>
                                      </p:cBhvr>
                                      <p:to>
                                        <p:strVal val="visible"/>
                                      </p:to>
                                    </p:set>
                                    <p:animEffect transition="in" filter="blinds(horizontal)">
                                      <p:cBhvr>
                                        <p:cTn id="109" dur="500"/>
                                        <p:tgtEl>
                                          <p:spTgt spid="77834">
                                            <p:txEl>
                                              <p:pRg st="1" end="1"/>
                                            </p:txEl>
                                          </p:spTgt>
                                        </p:tgtEl>
                                      </p:cBhvr>
                                    </p:animEffect>
                                  </p:childTnLst>
                                </p:cTn>
                              </p:par>
                              <p:par>
                                <p:cTn id="110" presetID="3" presetClass="entr" presetSubtype="10" fill="hold" nodeType="withEffect">
                                  <p:stCondLst>
                                    <p:cond delay="0"/>
                                  </p:stCondLst>
                                  <p:childTnLst>
                                    <p:set>
                                      <p:cBhvr>
                                        <p:cTn id="111" dur="1" fill="hold">
                                          <p:stCondLst>
                                            <p:cond delay="0"/>
                                          </p:stCondLst>
                                        </p:cTn>
                                        <p:tgtEl>
                                          <p:spTgt spid="77834">
                                            <p:txEl>
                                              <p:pRg st="2" end="2"/>
                                            </p:txEl>
                                          </p:spTgt>
                                        </p:tgtEl>
                                        <p:attrNameLst>
                                          <p:attrName>style.visibility</p:attrName>
                                        </p:attrNameLst>
                                      </p:cBhvr>
                                      <p:to>
                                        <p:strVal val="visible"/>
                                      </p:to>
                                    </p:set>
                                    <p:animEffect transition="in" filter="blinds(horizontal)">
                                      <p:cBhvr>
                                        <p:cTn id="112" dur="500"/>
                                        <p:tgtEl>
                                          <p:spTgt spid="77834">
                                            <p:txEl>
                                              <p:pRg st="2" end="2"/>
                                            </p:txEl>
                                          </p:spTgt>
                                        </p:tgtEl>
                                      </p:cBhvr>
                                    </p:animEffect>
                                  </p:childTnLst>
                                </p:cTn>
                              </p:par>
                              <p:par>
                                <p:cTn id="113" presetID="3" presetClass="entr" presetSubtype="10" fill="hold" nodeType="withEffect">
                                  <p:stCondLst>
                                    <p:cond delay="0"/>
                                  </p:stCondLst>
                                  <p:childTnLst>
                                    <p:set>
                                      <p:cBhvr>
                                        <p:cTn id="114" dur="1" fill="hold">
                                          <p:stCondLst>
                                            <p:cond delay="0"/>
                                          </p:stCondLst>
                                        </p:cTn>
                                        <p:tgtEl>
                                          <p:spTgt spid="77834">
                                            <p:txEl>
                                              <p:pRg st="3" end="3"/>
                                            </p:txEl>
                                          </p:spTgt>
                                        </p:tgtEl>
                                        <p:attrNameLst>
                                          <p:attrName>style.visibility</p:attrName>
                                        </p:attrNameLst>
                                      </p:cBhvr>
                                      <p:to>
                                        <p:strVal val="visible"/>
                                      </p:to>
                                    </p:set>
                                    <p:animEffect transition="in" filter="blinds(horizontal)">
                                      <p:cBhvr>
                                        <p:cTn id="115" dur="500"/>
                                        <p:tgtEl>
                                          <p:spTgt spid="77834">
                                            <p:txEl>
                                              <p:pRg st="3" end="3"/>
                                            </p:txEl>
                                          </p:spTgt>
                                        </p:tgtEl>
                                      </p:cBhvr>
                                    </p:animEffect>
                                  </p:childTnLst>
                                </p:cTn>
                              </p:par>
                              <p:par>
                                <p:cTn id="116" presetID="3" presetClass="entr" presetSubtype="10" fill="hold" nodeType="withEffect">
                                  <p:stCondLst>
                                    <p:cond delay="0"/>
                                  </p:stCondLst>
                                  <p:childTnLst>
                                    <p:set>
                                      <p:cBhvr>
                                        <p:cTn id="117" dur="1" fill="hold">
                                          <p:stCondLst>
                                            <p:cond delay="0"/>
                                          </p:stCondLst>
                                        </p:cTn>
                                        <p:tgtEl>
                                          <p:spTgt spid="77834">
                                            <p:txEl>
                                              <p:pRg st="4" end="4"/>
                                            </p:txEl>
                                          </p:spTgt>
                                        </p:tgtEl>
                                        <p:attrNameLst>
                                          <p:attrName>style.visibility</p:attrName>
                                        </p:attrNameLst>
                                      </p:cBhvr>
                                      <p:to>
                                        <p:strVal val="visible"/>
                                      </p:to>
                                    </p:set>
                                    <p:animEffect transition="in" filter="blinds(horizontal)">
                                      <p:cBhvr>
                                        <p:cTn id="118" dur="500"/>
                                        <p:tgtEl>
                                          <p:spTgt spid="77834">
                                            <p:txEl>
                                              <p:pRg st="4" end="4"/>
                                            </p:txEl>
                                          </p:spTgt>
                                        </p:tgtEl>
                                      </p:cBhvr>
                                    </p:animEffect>
                                  </p:childTnLst>
                                </p:cTn>
                              </p:par>
                              <p:par>
                                <p:cTn id="119" presetID="3" presetClass="entr" presetSubtype="10" fill="hold" nodeType="withEffect">
                                  <p:stCondLst>
                                    <p:cond delay="0"/>
                                  </p:stCondLst>
                                  <p:childTnLst>
                                    <p:set>
                                      <p:cBhvr>
                                        <p:cTn id="120" dur="1" fill="hold">
                                          <p:stCondLst>
                                            <p:cond delay="0"/>
                                          </p:stCondLst>
                                        </p:cTn>
                                        <p:tgtEl>
                                          <p:spTgt spid="77834">
                                            <p:txEl>
                                              <p:pRg st="5" end="5"/>
                                            </p:txEl>
                                          </p:spTgt>
                                        </p:tgtEl>
                                        <p:attrNameLst>
                                          <p:attrName>style.visibility</p:attrName>
                                        </p:attrNameLst>
                                      </p:cBhvr>
                                      <p:to>
                                        <p:strVal val="visible"/>
                                      </p:to>
                                    </p:set>
                                    <p:animEffect transition="in" filter="blinds(horizontal)">
                                      <p:cBhvr>
                                        <p:cTn id="121" dur="500"/>
                                        <p:tgtEl>
                                          <p:spTgt spid="77834">
                                            <p:txEl>
                                              <p:pRg st="5" end="5"/>
                                            </p:txEl>
                                          </p:spTgt>
                                        </p:tgtEl>
                                      </p:cBhvr>
                                    </p:animEffect>
                                  </p:childTnLst>
                                </p:cTn>
                              </p:par>
                              <p:par>
                                <p:cTn id="122" presetID="22" presetClass="entr" presetSubtype="8" fill="hold" nodeType="withEffect">
                                  <p:stCondLst>
                                    <p:cond delay="0"/>
                                  </p:stCondLst>
                                  <p:childTnLst>
                                    <p:set>
                                      <p:cBhvr>
                                        <p:cTn id="123" dur="1" fill="hold">
                                          <p:stCondLst>
                                            <p:cond delay="0"/>
                                          </p:stCondLst>
                                        </p:cTn>
                                        <p:tgtEl>
                                          <p:spTgt spid="77835">
                                            <p:txEl>
                                              <p:pRg st="2" end="2"/>
                                            </p:txEl>
                                          </p:spTgt>
                                        </p:tgtEl>
                                        <p:attrNameLst>
                                          <p:attrName>style.visibility</p:attrName>
                                        </p:attrNameLst>
                                      </p:cBhvr>
                                      <p:to>
                                        <p:strVal val="visible"/>
                                      </p:to>
                                    </p:set>
                                    <p:animEffect transition="in" filter="wipe(left)">
                                      <p:cBhvr>
                                        <p:cTn id="124" dur="500"/>
                                        <p:tgtEl>
                                          <p:spTgt spid="77835">
                                            <p:txEl>
                                              <p:pRg st="2" end="2"/>
                                            </p:txEl>
                                          </p:spTgt>
                                        </p:tgtEl>
                                      </p:cBhvr>
                                    </p:animEffect>
                                  </p:childTnLst>
                                </p:cTn>
                              </p:par>
                              <p:par>
                                <p:cTn id="125" presetID="22" presetClass="entr" presetSubtype="8" fill="hold" nodeType="withEffect">
                                  <p:stCondLst>
                                    <p:cond delay="0"/>
                                  </p:stCondLst>
                                  <p:childTnLst>
                                    <p:set>
                                      <p:cBhvr>
                                        <p:cTn id="126" dur="1" fill="hold">
                                          <p:stCondLst>
                                            <p:cond delay="0"/>
                                          </p:stCondLst>
                                        </p:cTn>
                                        <p:tgtEl>
                                          <p:spTgt spid="77835">
                                            <p:txEl>
                                              <p:pRg st="0" end="0"/>
                                            </p:txEl>
                                          </p:spTgt>
                                        </p:tgtEl>
                                        <p:attrNameLst>
                                          <p:attrName>style.visibility</p:attrName>
                                        </p:attrNameLst>
                                      </p:cBhvr>
                                      <p:to>
                                        <p:strVal val="visible"/>
                                      </p:to>
                                    </p:set>
                                    <p:animEffect transition="in" filter="wipe(left)">
                                      <p:cBhvr>
                                        <p:cTn id="127" dur="500"/>
                                        <p:tgtEl>
                                          <p:spTgt spid="77835">
                                            <p:txEl>
                                              <p:pRg st="0" end="0"/>
                                            </p:txEl>
                                          </p:spTgt>
                                        </p:tgtEl>
                                      </p:cBhvr>
                                    </p:animEffect>
                                  </p:childTnLst>
                                </p:cTn>
                              </p:par>
                              <p:par>
                                <p:cTn id="128" presetID="22" presetClass="entr" presetSubtype="8" fill="hold" nodeType="withEffect">
                                  <p:stCondLst>
                                    <p:cond delay="0"/>
                                  </p:stCondLst>
                                  <p:childTnLst>
                                    <p:set>
                                      <p:cBhvr>
                                        <p:cTn id="129" dur="1" fill="hold">
                                          <p:stCondLst>
                                            <p:cond delay="0"/>
                                          </p:stCondLst>
                                        </p:cTn>
                                        <p:tgtEl>
                                          <p:spTgt spid="77835">
                                            <p:txEl>
                                              <p:pRg st="3" end="3"/>
                                            </p:txEl>
                                          </p:spTgt>
                                        </p:tgtEl>
                                        <p:attrNameLst>
                                          <p:attrName>style.visibility</p:attrName>
                                        </p:attrNameLst>
                                      </p:cBhvr>
                                      <p:to>
                                        <p:strVal val="visible"/>
                                      </p:to>
                                    </p:set>
                                    <p:animEffect transition="in" filter="wipe(left)">
                                      <p:cBhvr>
                                        <p:cTn id="130" dur="500"/>
                                        <p:tgtEl>
                                          <p:spTgt spid="77835">
                                            <p:txEl>
                                              <p:pRg st="3" end="3"/>
                                            </p:txEl>
                                          </p:spTgt>
                                        </p:tgtEl>
                                      </p:cBhvr>
                                    </p:animEffect>
                                  </p:childTnLst>
                                </p:cTn>
                              </p:par>
                              <p:par>
                                <p:cTn id="131" presetID="22" presetClass="entr" presetSubtype="8" fill="hold" nodeType="withEffect">
                                  <p:stCondLst>
                                    <p:cond delay="0"/>
                                  </p:stCondLst>
                                  <p:childTnLst>
                                    <p:set>
                                      <p:cBhvr>
                                        <p:cTn id="132" dur="1" fill="hold">
                                          <p:stCondLst>
                                            <p:cond delay="0"/>
                                          </p:stCondLst>
                                        </p:cTn>
                                        <p:tgtEl>
                                          <p:spTgt spid="77835">
                                            <p:txEl>
                                              <p:pRg st="4" end="4"/>
                                            </p:txEl>
                                          </p:spTgt>
                                        </p:tgtEl>
                                        <p:attrNameLst>
                                          <p:attrName>style.visibility</p:attrName>
                                        </p:attrNameLst>
                                      </p:cBhvr>
                                      <p:to>
                                        <p:strVal val="visible"/>
                                      </p:to>
                                    </p:set>
                                    <p:animEffect transition="in" filter="wipe(left)">
                                      <p:cBhvr>
                                        <p:cTn id="133" dur="500"/>
                                        <p:tgtEl>
                                          <p:spTgt spid="77835">
                                            <p:txEl>
                                              <p:pRg st="4" end="4"/>
                                            </p:txEl>
                                          </p:spTgt>
                                        </p:tgtEl>
                                      </p:cBhvr>
                                    </p:animEffect>
                                  </p:childTnLst>
                                </p:cTn>
                              </p:par>
                              <p:par>
                                <p:cTn id="134" presetID="22" presetClass="entr" presetSubtype="8" fill="hold" nodeType="withEffect">
                                  <p:stCondLst>
                                    <p:cond delay="0"/>
                                  </p:stCondLst>
                                  <p:childTnLst>
                                    <p:set>
                                      <p:cBhvr>
                                        <p:cTn id="135" dur="1" fill="hold">
                                          <p:stCondLst>
                                            <p:cond delay="0"/>
                                          </p:stCondLst>
                                        </p:cTn>
                                        <p:tgtEl>
                                          <p:spTgt spid="77835">
                                            <p:txEl>
                                              <p:pRg st="5" end="5"/>
                                            </p:txEl>
                                          </p:spTgt>
                                        </p:tgtEl>
                                        <p:attrNameLst>
                                          <p:attrName>style.visibility</p:attrName>
                                        </p:attrNameLst>
                                      </p:cBhvr>
                                      <p:to>
                                        <p:strVal val="visible"/>
                                      </p:to>
                                    </p:set>
                                    <p:animEffect transition="in" filter="wipe(left)">
                                      <p:cBhvr>
                                        <p:cTn id="136" dur="500"/>
                                        <p:tgtEl>
                                          <p:spTgt spid="77835">
                                            <p:txEl>
                                              <p:pRg st="5" end="5"/>
                                            </p:txEl>
                                          </p:spTgt>
                                        </p:tgtEl>
                                      </p:cBhvr>
                                    </p:animEffect>
                                  </p:childTnLst>
                                </p:cTn>
                              </p:par>
                            </p:childTnLst>
                          </p:cTn>
                        </p:par>
                        <p:par>
                          <p:cTn id="137" fill="hold" nodeType="afterGroup">
                            <p:stCondLst>
                              <p:cond delay="6500"/>
                            </p:stCondLst>
                            <p:childTnLst>
                              <p:par>
                                <p:cTn id="138" presetID="22" presetClass="entr" presetSubtype="8" fill="hold" grpId="0" nodeType="afterEffect">
                                  <p:stCondLst>
                                    <p:cond delay="0"/>
                                  </p:stCondLst>
                                  <p:childTnLst>
                                    <p:set>
                                      <p:cBhvr>
                                        <p:cTn id="139" dur="1" fill="hold">
                                          <p:stCondLst>
                                            <p:cond delay="0"/>
                                          </p:stCondLst>
                                        </p:cTn>
                                        <p:tgtEl>
                                          <p:spTgt spid="77839"/>
                                        </p:tgtEl>
                                        <p:attrNameLst>
                                          <p:attrName>style.visibility</p:attrName>
                                        </p:attrNameLst>
                                      </p:cBhvr>
                                      <p:to>
                                        <p:strVal val="visible"/>
                                      </p:to>
                                    </p:set>
                                    <p:animEffect transition="in" filter="wipe(left)">
                                      <p:cBhvr>
                                        <p:cTn id="140" dur="500"/>
                                        <p:tgtEl>
                                          <p:spTgt spid="77839"/>
                                        </p:tgtEl>
                                      </p:cBhvr>
                                    </p:animEffect>
                                  </p:childTnLst>
                                </p:cTn>
                              </p:par>
                            </p:childTnLst>
                          </p:cTn>
                        </p:par>
                        <p:par>
                          <p:cTn id="141" fill="hold" nodeType="afterGroup">
                            <p:stCondLst>
                              <p:cond delay="7000"/>
                            </p:stCondLst>
                            <p:childTnLst>
                              <p:par>
                                <p:cTn id="142" presetID="22" presetClass="entr" presetSubtype="8" fill="hold" nodeType="afterEffect">
                                  <p:stCondLst>
                                    <p:cond delay="0"/>
                                  </p:stCondLst>
                                  <p:childTnLst>
                                    <p:set>
                                      <p:cBhvr>
                                        <p:cTn id="143" dur="1" fill="hold">
                                          <p:stCondLst>
                                            <p:cond delay="0"/>
                                          </p:stCondLst>
                                        </p:cTn>
                                        <p:tgtEl>
                                          <p:spTgt spid="77835">
                                            <p:txEl>
                                              <p:pRg st="7" end="7"/>
                                            </p:txEl>
                                          </p:spTgt>
                                        </p:tgtEl>
                                        <p:attrNameLst>
                                          <p:attrName>style.visibility</p:attrName>
                                        </p:attrNameLst>
                                      </p:cBhvr>
                                      <p:to>
                                        <p:strVal val="visible"/>
                                      </p:to>
                                    </p:set>
                                    <p:animEffect transition="in" filter="wipe(left)">
                                      <p:cBhvr>
                                        <p:cTn id="144" dur="500"/>
                                        <p:tgtEl>
                                          <p:spTgt spid="778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P spid="77829" grpId="0" animBg="1"/>
      <p:bldP spid="77830" grpId="0"/>
      <p:bldP spid="77833" grpId="0"/>
      <p:bldP spid="77836" grpId="0"/>
      <p:bldP spid="77837" grpId="0" animBg="1"/>
      <p:bldP spid="77838" grpId="0" animBg="1"/>
      <p:bldP spid="77839"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pPr eaLnBrk="1" fontAlgn="auto" hangingPunct="1">
              <a:spcAft>
                <a:spcPts val="0"/>
              </a:spcAft>
              <a:defRPr/>
            </a:pPr>
            <a:r>
              <a:rPr lang="en-US" altLang="en-US"/>
              <a:t>Taxation (a)</a:t>
            </a:r>
          </a:p>
        </p:txBody>
      </p:sp>
      <p:sp>
        <p:nvSpPr>
          <p:cNvPr id="78851" name="Rectangle 3"/>
          <p:cNvSpPr>
            <a:spLocks noGrp="1" noChangeArrowheads="1"/>
          </p:cNvSpPr>
          <p:nvPr>
            <p:ph idx="1"/>
          </p:nvPr>
        </p:nvSpPr>
        <p:spPr/>
        <p:txBody>
          <a:bodyPr/>
          <a:lstStyle/>
          <a:p>
            <a:pPr eaLnBrk="1" hangingPunct="1"/>
            <a:r>
              <a:rPr lang="en-US" altLang="en-US" sz="3200"/>
              <a:t>Canadian governments use five main types of taxation:</a:t>
            </a:r>
          </a:p>
          <a:p>
            <a:pPr lvl="1" eaLnBrk="1" hangingPunct="1"/>
            <a:r>
              <a:rPr lang="en-US" altLang="en-US" sz="2800"/>
              <a:t>Personal income taxes are levied by both federal and provincial governments, and are based on four marginal federal tax rates (16%, 22%, 26%, and 29%).</a:t>
            </a:r>
          </a:p>
          <a:p>
            <a:pPr lvl="1" eaLnBrk="1" hangingPunct="1"/>
            <a:r>
              <a:rPr lang="en-US" altLang="en-US" sz="2800"/>
              <a:t>Sales taxes are levied by both federal and provincial governments, and are charged as a percentage of price on a wide range of products.</a:t>
            </a:r>
          </a:p>
          <a:p>
            <a:pPr lvl="1" eaLnBrk="1" hangingPunct="1"/>
            <a:endParaRPr lang="en-US" altLang="en-US"/>
          </a:p>
          <a:p>
            <a:pPr lvl="1" eaLnBrk="1" hangingPunct="1">
              <a:buFont typeface="Wingdings" panose="05000000000000000000" pitchFamily="2" charset="2"/>
              <a:buNone/>
            </a:pPr>
            <a:endParaRPr lang="en-US" altLang="en-US"/>
          </a:p>
        </p:txBody>
      </p:sp>
    </p:spTree>
    <p:extLst>
      <p:ext uri="{BB962C8B-B14F-4D97-AF65-F5344CB8AC3E}">
        <p14:creationId xmlns:p14="http://schemas.microsoft.com/office/powerpoint/2010/main" val="15424606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blinds(horizontal)">
                                      <p:cBhvr>
                                        <p:cTn id="7" dur="500"/>
                                        <p:tgtEl>
                                          <p:spTgt spid="788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blinds(horizontal)">
                                      <p:cBhvr>
                                        <p:cTn id="12" dur="500"/>
                                        <p:tgtEl>
                                          <p:spTgt spid="788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8851">
                                            <p:txEl>
                                              <p:pRg st="2" end="2"/>
                                            </p:txEl>
                                          </p:spTgt>
                                        </p:tgtEl>
                                        <p:attrNameLst>
                                          <p:attrName>style.visibility</p:attrName>
                                        </p:attrNameLst>
                                      </p:cBhvr>
                                      <p:to>
                                        <p:strVal val="visible"/>
                                      </p:to>
                                    </p:set>
                                    <p:animEffect transition="in" filter="blinds(horizontal)">
                                      <p:cBhvr>
                                        <p:cTn id="17" dur="500"/>
                                        <p:tgtEl>
                                          <p:spTgt spid="788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pPr eaLnBrk="1" fontAlgn="auto" hangingPunct="1">
              <a:spcAft>
                <a:spcPts val="0"/>
              </a:spcAft>
              <a:defRPr/>
            </a:pPr>
            <a:r>
              <a:rPr lang="en-US" altLang="en-US"/>
              <a:t>Taxation (b)</a:t>
            </a:r>
          </a:p>
        </p:txBody>
      </p:sp>
      <p:sp>
        <p:nvSpPr>
          <p:cNvPr id="79875" name="Rectangle 3"/>
          <p:cNvSpPr>
            <a:spLocks noGrp="1" noChangeArrowheads="1"/>
          </p:cNvSpPr>
          <p:nvPr>
            <p:ph idx="1"/>
          </p:nvPr>
        </p:nvSpPr>
        <p:spPr/>
        <p:txBody>
          <a:bodyPr/>
          <a:lstStyle/>
          <a:p>
            <a:pPr lvl="1" eaLnBrk="1" hangingPunct="1"/>
            <a:r>
              <a:rPr lang="en-US" altLang="en-US" sz="2800"/>
              <a:t>Excise taxes are levied by both federal and provincial governments, and are usually charged as a dollar amount per unit of quantity on particular products.</a:t>
            </a:r>
          </a:p>
          <a:p>
            <a:pPr lvl="1" eaLnBrk="1" hangingPunct="1"/>
            <a:r>
              <a:rPr lang="en-US" altLang="en-US" sz="2800"/>
              <a:t>Property taxes are charged by local governments on buildings and land.</a:t>
            </a:r>
          </a:p>
          <a:p>
            <a:pPr lvl="1" eaLnBrk="1" hangingPunct="1"/>
            <a:r>
              <a:rPr lang="en-US" altLang="en-US" sz="2800"/>
              <a:t>Corporate income taxes are paid by corporations to both federal and provincial governments as a percentage of annual profits.</a:t>
            </a:r>
          </a:p>
          <a:p>
            <a:pPr algn="ctr" eaLnBrk="1" hangingPunct="1">
              <a:lnSpc>
                <a:spcPct val="80000"/>
              </a:lnSpc>
              <a:buFont typeface="Wingdings" panose="05000000000000000000" pitchFamily="2" charset="2"/>
              <a:buNone/>
            </a:pPr>
            <a:endParaRPr lang="en-US" altLang="en-US" sz="1200"/>
          </a:p>
          <a:p>
            <a:pPr algn="ctr" eaLnBrk="1" hangingPunct="1">
              <a:lnSpc>
                <a:spcPct val="80000"/>
              </a:lnSpc>
              <a:buFont typeface="Wingdings" panose="05000000000000000000" pitchFamily="2" charset="2"/>
              <a:buNone/>
            </a:pPr>
            <a:endParaRPr lang="en-US" altLang="en-US" sz="1200"/>
          </a:p>
          <a:p>
            <a:pPr eaLnBrk="1" hangingPunct="1">
              <a:buFont typeface="Wingdings" panose="05000000000000000000" pitchFamily="2" charset="2"/>
              <a:buNone/>
            </a:pPr>
            <a:endParaRPr lang="en-US" altLang="en-US"/>
          </a:p>
        </p:txBody>
      </p:sp>
    </p:spTree>
    <p:extLst>
      <p:ext uri="{BB962C8B-B14F-4D97-AF65-F5344CB8AC3E}">
        <p14:creationId xmlns:p14="http://schemas.microsoft.com/office/powerpoint/2010/main" val="24743535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blinds(horizontal)">
                                      <p:cBhvr>
                                        <p:cTn id="7" dur="500"/>
                                        <p:tgtEl>
                                          <p:spTgt spid="798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blinds(horizontal)">
                                      <p:cBhvr>
                                        <p:cTn id="12" dur="500"/>
                                        <p:tgtEl>
                                          <p:spTgt spid="798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blinds(horizontal)">
                                      <p:cBhvr>
                                        <p:cTn id="17" dur="500"/>
                                        <p:tgtEl>
                                          <p:spTgt spid="798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pPr eaLnBrk="1" fontAlgn="auto" hangingPunct="1">
              <a:spcAft>
                <a:spcPts val="0"/>
              </a:spcAft>
              <a:defRPr/>
            </a:pPr>
            <a:r>
              <a:rPr lang="en-US" altLang="en-US" sz="3200"/>
              <a:t>Tax Revenues for All Levels of Government  (2005)</a:t>
            </a:r>
            <a:br>
              <a:rPr lang="en-US" altLang="en-US" sz="3200"/>
            </a:br>
            <a:r>
              <a:rPr lang="en-US" altLang="en-US" sz="2000"/>
              <a:t>Figure B, Page 81</a:t>
            </a:r>
          </a:p>
        </p:txBody>
      </p:sp>
      <p:sp>
        <p:nvSpPr>
          <p:cNvPr id="10854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200">
                <a:solidFill>
                  <a:schemeClr val="bg2"/>
                </a:solidFill>
                <a:latin typeface="Arial" panose="020B0604020202020204" pitchFamily="34" charset="0"/>
              </a:rPr>
              <a:t>Copyright © 2008 by McGraw-Hill Ryerson Limited. All rights reserved.</a:t>
            </a:r>
          </a:p>
        </p:txBody>
      </p:sp>
      <p:sp>
        <p:nvSpPr>
          <p:cNvPr id="80899" name="Text Box 3"/>
          <p:cNvSpPr txBox="1">
            <a:spLocks noChangeArrowheads="1"/>
          </p:cNvSpPr>
          <p:nvPr/>
        </p:nvSpPr>
        <p:spPr bwMode="auto">
          <a:xfrm>
            <a:off x="1530350" y="3276600"/>
            <a:ext cx="2189163" cy="122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tabLst>
                <a:tab pos="228600" algn="l"/>
              </a:tabLst>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tabLst>
                <a:tab pos="228600" algn="l"/>
              </a:tabLst>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tabLst>
                <a:tab pos="228600" algn="l"/>
              </a:tabLst>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tabLst>
                <a:tab pos="228600" algn="l"/>
              </a:tabLst>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tabLst>
                <a:tab pos="228600" algn="l"/>
              </a:tabLst>
              <a:defRPr sz="1400">
                <a:solidFill>
                  <a:schemeClr val="tx1"/>
                </a:solidFill>
                <a:latin typeface="Calibri" panose="020F0502020204030204" pitchFamily="34" charset="0"/>
              </a:defRPr>
            </a:lvl9pPr>
          </a:lstStyle>
          <a:p>
            <a:pPr>
              <a:spcBef>
                <a:spcPct val="0"/>
              </a:spcBef>
              <a:buClrTx/>
              <a:buFontTx/>
              <a:buNone/>
            </a:pPr>
            <a:r>
              <a:rPr lang="en-US" altLang="en-US" sz="1600">
                <a:latin typeface="Tahoma" panose="020B0604030504040204" pitchFamily="34" charset="0"/>
              </a:rPr>
              <a:t>Personal income taxes</a:t>
            </a:r>
          </a:p>
          <a:p>
            <a:pPr>
              <a:spcBef>
                <a:spcPct val="0"/>
              </a:spcBef>
              <a:buClrTx/>
              <a:buFontTx/>
              <a:buNone/>
            </a:pPr>
            <a:r>
              <a:rPr lang="en-US" altLang="en-US" sz="1600">
                <a:latin typeface="Tahoma" panose="020B0604030504040204" pitchFamily="34" charset="0"/>
              </a:rPr>
              <a:t>Sales and excise taxes</a:t>
            </a:r>
          </a:p>
          <a:p>
            <a:pPr>
              <a:spcBef>
                <a:spcPct val="0"/>
              </a:spcBef>
              <a:buClrTx/>
              <a:buFontTx/>
              <a:buNone/>
            </a:pPr>
            <a:r>
              <a:rPr lang="en-US" altLang="en-US" sz="1600">
                <a:latin typeface="Tahoma" panose="020B0604030504040204" pitchFamily="34" charset="0"/>
              </a:rPr>
              <a:t>Property taxes</a:t>
            </a:r>
          </a:p>
          <a:p>
            <a:pPr>
              <a:spcBef>
                <a:spcPct val="0"/>
              </a:spcBef>
              <a:buClrTx/>
              <a:buFontTx/>
              <a:buNone/>
            </a:pPr>
            <a:r>
              <a:rPr lang="en-US" altLang="en-US" sz="1600">
                <a:latin typeface="Tahoma" panose="020B0604030504040204" pitchFamily="34" charset="0"/>
              </a:rPr>
              <a:t>Corporate income taxes</a:t>
            </a:r>
          </a:p>
          <a:p>
            <a:pPr>
              <a:spcBef>
                <a:spcPct val="0"/>
              </a:spcBef>
              <a:buClrTx/>
              <a:buFontTx/>
              <a:buNone/>
            </a:pPr>
            <a:r>
              <a:rPr lang="en-US" altLang="en-US" sz="1600">
                <a:latin typeface="Tahoma" panose="020B0604030504040204" pitchFamily="34" charset="0"/>
              </a:rPr>
              <a:t>Miscellaneous taxes</a:t>
            </a:r>
          </a:p>
        </p:txBody>
      </p:sp>
      <p:sp>
        <p:nvSpPr>
          <p:cNvPr id="80900" name="Text Box 4"/>
          <p:cNvSpPr txBox="1">
            <a:spLocks noChangeArrowheads="1"/>
          </p:cNvSpPr>
          <p:nvPr/>
        </p:nvSpPr>
        <p:spPr bwMode="auto">
          <a:xfrm>
            <a:off x="4257675" y="2667000"/>
            <a:ext cx="250507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tabLst>
                <a:tab pos="400050" algn="r"/>
              </a:tabLst>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tabLst>
                <a:tab pos="400050" algn="r"/>
              </a:tabLst>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tabLst>
                <a:tab pos="400050" algn="r"/>
              </a:tabLst>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tabLst>
                <a:tab pos="400050" algn="r"/>
              </a:tabLst>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9pPr>
          </a:lstStyle>
          <a:p>
            <a:pPr algn="ctr">
              <a:spcBef>
                <a:spcPct val="0"/>
              </a:spcBef>
              <a:buClrTx/>
              <a:buFontTx/>
              <a:buNone/>
            </a:pPr>
            <a:r>
              <a:rPr lang="en-US" altLang="en-US" sz="1600" b="1">
                <a:latin typeface="Tahoma" panose="020B0604030504040204" pitchFamily="34" charset="0"/>
              </a:rPr>
              <a:t>Percent of </a:t>
            </a:r>
          </a:p>
          <a:p>
            <a:pPr algn="ctr">
              <a:spcBef>
                <a:spcPct val="0"/>
              </a:spcBef>
              <a:buClrTx/>
              <a:buFontTx/>
              <a:buNone/>
            </a:pPr>
            <a:r>
              <a:rPr lang="en-US" altLang="en-US" sz="1600" b="1">
                <a:latin typeface="Tahoma" panose="020B0604030504040204" pitchFamily="34" charset="0"/>
              </a:rPr>
              <a:t>Gross Domestic Product</a:t>
            </a:r>
          </a:p>
          <a:p>
            <a:pPr algn="ctr">
              <a:spcBef>
                <a:spcPct val="0"/>
              </a:spcBef>
              <a:buClrTx/>
              <a:buFontTx/>
              <a:buNone/>
            </a:pPr>
            <a:endParaRPr lang="en-US" altLang="en-US" sz="800">
              <a:latin typeface="Tahoma" panose="020B0604030504040204" pitchFamily="34" charset="0"/>
            </a:endParaRPr>
          </a:p>
          <a:p>
            <a:pPr algn="ctr">
              <a:spcBef>
                <a:spcPct val="0"/>
              </a:spcBef>
              <a:buClrTx/>
              <a:buFontTx/>
              <a:buNone/>
            </a:pPr>
            <a:r>
              <a:rPr lang="en-US" altLang="en-US" sz="1600">
                <a:latin typeface="Tahoma" panose="020B0604030504040204" pitchFamily="34" charset="0"/>
              </a:rPr>
              <a:t>	11.6</a:t>
            </a:r>
          </a:p>
          <a:p>
            <a:pPr algn="ctr">
              <a:spcBef>
                <a:spcPct val="0"/>
              </a:spcBef>
              <a:buClrTx/>
              <a:buFontTx/>
              <a:buNone/>
            </a:pPr>
            <a:r>
              <a:rPr lang="en-US" altLang="en-US" sz="1600">
                <a:latin typeface="Tahoma" panose="020B0604030504040204" pitchFamily="34" charset="0"/>
              </a:rPr>
              <a:t> 7.6</a:t>
            </a:r>
          </a:p>
          <a:p>
            <a:pPr algn="ctr">
              <a:spcBef>
                <a:spcPct val="0"/>
              </a:spcBef>
              <a:buClrTx/>
              <a:buFontTx/>
              <a:buNone/>
            </a:pPr>
            <a:r>
              <a:rPr lang="en-US" altLang="en-US" sz="1600">
                <a:latin typeface="Tahoma" panose="020B0604030504040204" pitchFamily="34" charset="0"/>
              </a:rPr>
              <a:t> 3.4</a:t>
            </a:r>
          </a:p>
          <a:p>
            <a:pPr algn="ctr">
              <a:spcBef>
                <a:spcPct val="0"/>
              </a:spcBef>
              <a:buClrTx/>
              <a:buFontTx/>
              <a:buNone/>
            </a:pPr>
            <a:r>
              <a:rPr lang="en-US" altLang="en-US" sz="1600">
                <a:latin typeface="Tahoma" panose="020B0604030504040204" pitchFamily="34" charset="0"/>
              </a:rPr>
              <a:t> 3.3</a:t>
            </a:r>
          </a:p>
          <a:p>
            <a:pPr algn="ctr">
              <a:spcBef>
                <a:spcPct val="0"/>
              </a:spcBef>
              <a:buClrTx/>
              <a:buFontTx/>
              <a:buNone/>
            </a:pPr>
            <a:r>
              <a:rPr lang="en-US" altLang="en-US" sz="1600">
                <a:latin typeface="Tahoma" panose="020B0604030504040204" pitchFamily="34" charset="0"/>
              </a:rPr>
              <a:t> 3.8</a:t>
            </a:r>
          </a:p>
          <a:p>
            <a:pPr algn="ctr">
              <a:lnSpc>
                <a:spcPct val="150000"/>
              </a:lnSpc>
              <a:spcBef>
                <a:spcPct val="0"/>
              </a:spcBef>
              <a:buClrTx/>
              <a:buFontTx/>
              <a:buNone/>
            </a:pPr>
            <a:r>
              <a:rPr lang="en-US" altLang="en-US" sz="1600">
                <a:latin typeface="Tahoma" panose="020B0604030504040204" pitchFamily="34" charset="0"/>
              </a:rPr>
              <a:t>29.8</a:t>
            </a:r>
          </a:p>
        </p:txBody>
      </p:sp>
      <p:sp>
        <p:nvSpPr>
          <p:cNvPr id="80901" name="Text Box 5"/>
          <p:cNvSpPr txBox="1">
            <a:spLocks noChangeArrowheads="1"/>
          </p:cNvSpPr>
          <p:nvPr/>
        </p:nvSpPr>
        <p:spPr bwMode="auto">
          <a:xfrm>
            <a:off x="7200900" y="2667000"/>
            <a:ext cx="1333500" cy="217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lr>
                <a:schemeClr val="accent1"/>
              </a:buClr>
              <a:buFont typeface="Arial" panose="020B0604020202020204" pitchFamily="34" charset="0"/>
              <a:buChar char="•"/>
              <a:tabLst>
                <a:tab pos="400050" algn="r"/>
              </a:tabLst>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tabLst>
                <a:tab pos="400050" algn="r"/>
              </a:tabLst>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tabLst>
                <a:tab pos="400050" algn="r"/>
              </a:tabLst>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tabLst>
                <a:tab pos="400050" algn="r"/>
              </a:tabLst>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tabLst>
                <a:tab pos="400050" algn="r"/>
              </a:tabLst>
              <a:defRPr sz="1400">
                <a:solidFill>
                  <a:schemeClr val="tx1"/>
                </a:solidFill>
                <a:latin typeface="Calibri" panose="020F0502020204030204" pitchFamily="34" charset="0"/>
              </a:defRPr>
            </a:lvl9pPr>
          </a:lstStyle>
          <a:p>
            <a:pPr algn="ctr">
              <a:spcBef>
                <a:spcPct val="0"/>
              </a:spcBef>
              <a:buClrTx/>
              <a:buFontTx/>
              <a:buNone/>
            </a:pPr>
            <a:r>
              <a:rPr lang="en-US" altLang="en-US" sz="1600" b="1">
                <a:latin typeface="Tahoma" panose="020B0604030504040204" pitchFamily="34" charset="0"/>
              </a:rPr>
              <a:t>Percent of</a:t>
            </a:r>
          </a:p>
          <a:p>
            <a:pPr algn="ctr">
              <a:spcBef>
                <a:spcPct val="0"/>
              </a:spcBef>
              <a:buClrTx/>
              <a:buFontTx/>
              <a:buNone/>
            </a:pPr>
            <a:r>
              <a:rPr lang="en-US" altLang="en-US" sz="1600" b="1">
                <a:latin typeface="Tahoma" panose="020B0604030504040204" pitchFamily="34" charset="0"/>
              </a:rPr>
              <a:t>Total Taxes</a:t>
            </a:r>
          </a:p>
          <a:p>
            <a:pPr algn="ctr">
              <a:spcBef>
                <a:spcPct val="0"/>
              </a:spcBef>
              <a:buClrTx/>
              <a:buFontTx/>
              <a:buNone/>
            </a:pPr>
            <a:endParaRPr lang="en-US" altLang="en-US" sz="800">
              <a:latin typeface="Tahoma" panose="020B0604030504040204" pitchFamily="34" charset="0"/>
            </a:endParaRPr>
          </a:p>
          <a:p>
            <a:pPr algn="ctr">
              <a:spcBef>
                <a:spcPct val="0"/>
              </a:spcBef>
              <a:buClrTx/>
              <a:buFontTx/>
              <a:buNone/>
            </a:pPr>
            <a:r>
              <a:rPr lang="en-US" altLang="en-US" sz="1600">
                <a:latin typeface="Tahoma" panose="020B0604030504040204" pitchFamily="34" charset="0"/>
              </a:rPr>
              <a:t>	39.0</a:t>
            </a:r>
          </a:p>
          <a:p>
            <a:pPr algn="ctr">
              <a:spcBef>
                <a:spcPct val="0"/>
              </a:spcBef>
              <a:buClrTx/>
              <a:buFontTx/>
              <a:buNone/>
            </a:pPr>
            <a:r>
              <a:rPr lang="en-US" altLang="en-US" sz="1600">
                <a:latin typeface="Tahoma" panose="020B0604030504040204" pitchFamily="34" charset="0"/>
              </a:rPr>
              <a:t>	25.5</a:t>
            </a:r>
          </a:p>
          <a:p>
            <a:pPr algn="ctr">
              <a:spcBef>
                <a:spcPct val="0"/>
              </a:spcBef>
              <a:buClrTx/>
              <a:buFontTx/>
              <a:buNone/>
            </a:pPr>
            <a:r>
              <a:rPr lang="en-US" altLang="en-US" sz="1600">
                <a:latin typeface="Tahoma" panose="020B0604030504040204" pitchFamily="34" charset="0"/>
              </a:rPr>
              <a:t>	11.4</a:t>
            </a:r>
          </a:p>
          <a:p>
            <a:pPr algn="ctr">
              <a:spcBef>
                <a:spcPct val="0"/>
              </a:spcBef>
              <a:buClrTx/>
              <a:buFontTx/>
              <a:buNone/>
            </a:pPr>
            <a:r>
              <a:rPr lang="en-US" altLang="en-US" sz="1600">
                <a:latin typeface="Tahoma" panose="020B0604030504040204" pitchFamily="34" charset="0"/>
              </a:rPr>
              <a:t>	11.2</a:t>
            </a:r>
          </a:p>
          <a:p>
            <a:pPr algn="ctr">
              <a:spcBef>
                <a:spcPct val="0"/>
              </a:spcBef>
              <a:buClrTx/>
              <a:buFontTx/>
              <a:buNone/>
            </a:pPr>
            <a:r>
              <a:rPr lang="en-US" altLang="en-US" sz="1600">
                <a:latin typeface="Tahoma" panose="020B0604030504040204" pitchFamily="34" charset="0"/>
              </a:rPr>
              <a:t>	12.7</a:t>
            </a:r>
          </a:p>
          <a:p>
            <a:pPr algn="ctr">
              <a:spcBef>
                <a:spcPct val="0"/>
              </a:spcBef>
              <a:buClrTx/>
              <a:buFontTx/>
              <a:buNone/>
            </a:pPr>
            <a:endParaRPr lang="en-US" altLang="en-US" sz="600">
              <a:latin typeface="Tahoma" panose="020B0604030504040204" pitchFamily="34" charset="0"/>
            </a:endParaRPr>
          </a:p>
          <a:p>
            <a:pPr algn="ctr">
              <a:spcBef>
                <a:spcPct val="0"/>
              </a:spcBef>
              <a:buClrTx/>
              <a:buFontTx/>
              <a:buNone/>
            </a:pPr>
            <a:r>
              <a:rPr lang="en-US" altLang="en-US" sz="1600">
                <a:latin typeface="Tahoma" panose="020B0604030504040204" pitchFamily="34" charset="0"/>
              </a:rPr>
              <a:t>100.0</a:t>
            </a:r>
          </a:p>
        </p:txBody>
      </p:sp>
      <p:sp>
        <p:nvSpPr>
          <p:cNvPr id="80902" name="Line 6"/>
          <p:cNvSpPr>
            <a:spLocks noChangeShapeType="1"/>
          </p:cNvSpPr>
          <p:nvPr/>
        </p:nvSpPr>
        <p:spPr bwMode="auto">
          <a:xfrm>
            <a:off x="5181600" y="4572000"/>
            <a:ext cx="6858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903" name="Line 7"/>
          <p:cNvSpPr>
            <a:spLocks noChangeShapeType="1"/>
          </p:cNvSpPr>
          <p:nvPr/>
        </p:nvSpPr>
        <p:spPr bwMode="auto">
          <a:xfrm>
            <a:off x="7529513" y="4543425"/>
            <a:ext cx="6858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904" name="Line 8"/>
          <p:cNvSpPr>
            <a:spLocks noChangeShapeType="1"/>
          </p:cNvSpPr>
          <p:nvPr/>
        </p:nvSpPr>
        <p:spPr bwMode="auto">
          <a:xfrm>
            <a:off x="1447800" y="3165475"/>
            <a:ext cx="710723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0753538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0900">
                                            <p:txEl>
                                              <p:pRg st="0" end="0"/>
                                            </p:txEl>
                                          </p:spTgt>
                                        </p:tgtEl>
                                        <p:attrNameLst>
                                          <p:attrName>style.visibility</p:attrName>
                                        </p:attrNameLst>
                                      </p:cBhvr>
                                      <p:to>
                                        <p:strVal val="visible"/>
                                      </p:to>
                                    </p:set>
                                    <p:animEffect transition="in" filter="wipe(left)">
                                      <p:cBhvr>
                                        <p:cTn id="7" dur="500"/>
                                        <p:tgtEl>
                                          <p:spTgt spid="80900">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80900">
                                            <p:txEl>
                                              <p:pRg st="1" end="1"/>
                                            </p:txEl>
                                          </p:spTgt>
                                        </p:tgtEl>
                                        <p:attrNameLst>
                                          <p:attrName>style.visibility</p:attrName>
                                        </p:attrNameLst>
                                      </p:cBhvr>
                                      <p:to>
                                        <p:strVal val="visible"/>
                                      </p:to>
                                    </p:set>
                                    <p:animEffect transition="in" filter="wipe(left)">
                                      <p:cBhvr>
                                        <p:cTn id="10" dur="500"/>
                                        <p:tgtEl>
                                          <p:spTgt spid="80900">
                                            <p:txEl>
                                              <p:pRg st="1" end="1"/>
                                            </p:txEl>
                                          </p:spTgt>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80901">
                                            <p:txEl>
                                              <p:pRg st="0" end="0"/>
                                            </p:txEl>
                                          </p:spTgt>
                                        </p:tgtEl>
                                        <p:attrNameLst>
                                          <p:attrName>style.visibility</p:attrName>
                                        </p:attrNameLst>
                                      </p:cBhvr>
                                      <p:to>
                                        <p:strVal val="visible"/>
                                      </p:to>
                                    </p:set>
                                    <p:animEffect transition="in" filter="wipe(left)">
                                      <p:cBhvr>
                                        <p:cTn id="14" dur="500"/>
                                        <p:tgtEl>
                                          <p:spTgt spid="80901">
                                            <p:txEl>
                                              <p:pRg st="0" end="0"/>
                                            </p:txEl>
                                          </p:spTgt>
                                        </p:tgtEl>
                                      </p:cBhvr>
                                    </p:animEffect>
                                  </p:childTnLst>
                                </p:cTn>
                              </p:par>
                              <p:par>
                                <p:cTn id="15" presetID="22" presetClass="entr" presetSubtype="8" fill="hold" nodeType="withEffect">
                                  <p:stCondLst>
                                    <p:cond delay="0"/>
                                  </p:stCondLst>
                                  <p:childTnLst>
                                    <p:set>
                                      <p:cBhvr>
                                        <p:cTn id="16" dur="1" fill="hold">
                                          <p:stCondLst>
                                            <p:cond delay="0"/>
                                          </p:stCondLst>
                                        </p:cTn>
                                        <p:tgtEl>
                                          <p:spTgt spid="80901">
                                            <p:txEl>
                                              <p:pRg st="1" end="1"/>
                                            </p:txEl>
                                          </p:spTgt>
                                        </p:tgtEl>
                                        <p:attrNameLst>
                                          <p:attrName>style.visibility</p:attrName>
                                        </p:attrNameLst>
                                      </p:cBhvr>
                                      <p:to>
                                        <p:strVal val="visible"/>
                                      </p:to>
                                    </p:set>
                                    <p:animEffect transition="in" filter="wipe(left)">
                                      <p:cBhvr>
                                        <p:cTn id="17" dur="500"/>
                                        <p:tgtEl>
                                          <p:spTgt spid="80901">
                                            <p:txEl>
                                              <p:pRg st="1" end="1"/>
                                            </p:txEl>
                                          </p:spTgt>
                                        </p:tgtEl>
                                      </p:cBhvr>
                                    </p:animEffect>
                                  </p:childTnLst>
                                </p:cTn>
                              </p:par>
                            </p:childTnLst>
                          </p:cTn>
                        </p:par>
                        <p:par>
                          <p:cTn id="18" fill="hold" nodeType="afterGroup">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80904"/>
                                        </p:tgtEl>
                                        <p:attrNameLst>
                                          <p:attrName>style.visibility</p:attrName>
                                        </p:attrNameLst>
                                      </p:cBhvr>
                                      <p:to>
                                        <p:strVal val="visible"/>
                                      </p:to>
                                    </p:set>
                                    <p:animEffect transition="in" filter="wipe(left)">
                                      <p:cBhvr>
                                        <p:cTn id="21" dur="500"/>
                                        <p:tgtEl>
                                          <p:spTgt spid="80904"/>
                                        </p:tgtEl>
                                      </p:cBhvr>
                                    </p:animEffect>
                                  </p:childTnLst>
                                </p:cTn>
                              </p:par>
                            </p:childTnLst>
                          </p:cTn>
                        </p:par>
                        <p:par>
                          <p:cTn id="22" fill="hold" nodeType="afterGroup">
                            <p:stCondLst>
                              <p:cond delay="1500"/>
                            </p:stCondLst>
                            <p:childTnLst>
                              <p:par>
                                <p:cTn id="23" presetID="22" presetClass="entr" presetSubtype="8" fill="hold" nodeType="afterEffect">
                                  <p:stCondLst>
                                    <p:cond delay="0"/>
                                  </p:stCondLst>
                                  <p:childTnLst>
                                    <p:set>
                                      <p:cBhvr>
                                        <p:cTn id="24" dur="1" fill="hold">
                                          <p:stCondLst>
                                            <p:cond delay="0"/>
                                          </p:stCondLst>
                                        </p:cTn>
                                        <p:tgtEl>
                                          <p:spTgt spid="80899">
                                            <p:txEl>
                                              <p:pRg st="0" end="0"/>
                                            </p:txEl>
                                          </p:spTgt>
                                        </p:tgtEl>
                                        <p:attrNameLst>
                                          <p:attrName>style.visibility</p:attrName>
                                        </p:attrNameLst>
                                      </p:cBhvr>
                                      <p:to>
                                        <p:strVal val="visible"/>
                                      </p:to>
                                    </p:set>
                                    <p:animEffect transition="in" filter="wipe(left)">
                                      <p:cBhvr>
                                        <p:cTn id="25" dur="500"/>
                                        <p:tgtEl>
                                          <p:spTgt spid="80899">
                                            <p:txEl>
                                              <p:pRg st="0" end="0"/>
                                            </p:txEl>
                                          </p:spTgt>
                                        </p:tgtEl>
                                      </p:cBhvr>
                                    </p:animEffect>
                                  </p:childTnLst>
                                </p:cTn>
                              </p:par>
                            </p:childTnLst>
                          </p:cTn>
                        </p:par>
                        <p:par>
                          <p:cTn id="26" fill="hold" nodeType="afterGroup">
                            <p:stCondLst>
                              <p:cond delay="2000"/>
                            </p:stCondLst>
                            <p:childTnLst>
                              <p:par>
                                <p:cTn id="27" presetID="22" presetClass="entr" presetSubtype="8" fill="hold" nodeType="afterEffect">
                                  <p:stCondLst>
                                    <p:cond delay="0"/>
                                  </p:stCondLst>
                                  <p:childTnLst>
                                    <p:set>
                                      <p:cBhvr>
                                        <p:cTn id="28" dur="1" fill="hold">
                                          <p:stCondLst>
                                            <p:cond delay="0"/>
                                          </p:stCondLst>
                                        </p:cTn>
                                        <p:tgtEl>
                                          <p:spTgt spid="80900">
                                            <p:txEl>
                                              <p:pRg st="3" end="3"/>
                                            </p:txEl>
                                          </p:spTgt>
                                        </p:tgtEl>
                                        <p:attrNameLst>
                                          <p:attrName>style.visibility</p:attrName>
                                        </p:attrNameLst>
                                      </p:cBhvr>
                                      <p:to>
                                        <p:strVal val="visible"/>
                                      </p:to>
                                    </p:set>
                                    <p:animEffect transition="in" filter="wipe(left)">
                                      <p:cBhvr>
                                        <p:cTn id="29" dur="500"/>
                                        <p:tgtEl>
                                          <p:spTgt spid="80900">
                                            <p:txEl>
                                              <p:pRg st="3" end="3"/>
                                            </p:txEl>
                                          </p:spTgt>
                                        </p:tgtEl>
                                      </p:cBhvr>
                                    </p:animEffect>
                                  </p:childTnLst>
                                </p:cTn>
                              </p:par>
                            </p:childTnLst>
                          </p:cTn>
                        </p:par>
                        <p:par>
                          <p:cTn id="30" fill="hold" nodeType="afterGroup">
                            <p:stCondLst>
                              <p:cond delay="2500"/>
                            </p:stCondLst>
                            <p:childTnLst>
                              <p:par>
                                <p:cTn id="31" presetID="22" presetClass="entr" presetSubtype="8" fill="hold" nodeType="afterEffect">
                                  <p:stCondLst>
                                    <p:cond delay="0"/>
                                  </p:stCondLst>
                                  <p:childTnLst>
                                    <p:set>
                                      <p:cBhvr>
                                        <p:cTn id="32" dur="1" fill="hold">
                                          <p:stCondLst>
                                            <p:cond delay="0"/>
                                          </p:stCondLst>
                                        </p:cTn>
                                        <p:tgtEl>
                                          <p:spTgt spid="80901">
                                            <p:txEl>
                                              <p:pRg st="3" end="3"/>
                                            </p:txEl>
                                          </p:spTgt>
                                        </p:tgtEl>
                                        <p:attrNameLst>
                                          <p:attrName>style.visibility</p:attrName>
                                        </p:attrNameLst>
                                      </p:cBhvr>
                                      <p:to>
                                        <p:strVal val="visible"/>
                                      </p:to>
                                    </p:set>
                                    <p:animEffect transition="in" filter="wipe(left)">
                                      <p:cBhvr>
                                        <p:cTn id="33" dur="500"/>
                                        <p:tgtEl>
                                          <p:spTgt spid="80901">
                                            <p:txEl>
                                              <p:pRg st="3" end="3"/>
                                            </p:txEl>
                                          </p:spTgt>
                                        </p:tgtEl>
                                      </p:cBhvr>
                                    </p:animEffect>
                                  </p:childTnLst>
                                </p:cTn>
                              </p:par>
                            </p:childTnLst>
                          </p:cTn>
                        </p:par>
                        <p:par>
                          <p:cTn id="34" fill="hold" nodeType="afterGroup">
                            <p:stCondLst>
                              <p:cond delay="3000"/>
                            </p:stCondLst>
                            <p:childTnLst>
                              <p:par>
                                <p:cTn id="35" presetID="22" presetClass="entr" presetSubtype="8" fill="hold" nodeType="afterEffect">
                                  <p:stCondLst>
                                    <p:cond delay="0"/>
                                  </p:stCondLst>
                                  <p:childTnLst>
                                    <p:set>
                                      <p:cBhvr>
                                        <p:cTn id="36" dur="1" fill="hold">
                                          <p:stCondLst>
                                            <p:cond delay="0"/>
                                          </p:stCondLst>
                                        </p:cTn>
                                        <p:tgtEl>
                                          <p:spTgt spid="80899">
                                            <p:txEl>
                                              <p:pRg st="1" end="1"/>
                                            </p:txEl>
                                          </p:spTgt>
                                        </p:tgtEl>
                                        <p:attrNameLst>
                                          <p:attrName>style.visibility</p:attrName>
                                        </p:attrNameLst>
                                      </p:cBhvr>
                                      <p:to>
                                        <p:strVal val="visible"/>
                                      </p:to>
                                    </p:set>
                                    <p:animEffect transition="in" filter="wipe(left)">
                                      <p:cBhvr>
                                        <p:cTn id="37" dur="500"/>
                                        <p:tgtEl>
                                          <p:spTgt spid="80899">
                                            <p:txEl>
                                              <p:pRg st="1" end="1"/>
                                            </p:txEl>
                                          </p:spTgt>
                                        </p:tgtEl>
                                      </p:cBhvr>
                                    </p:animEffect>
                                  </p:childTnLst>
                                </p:cTn>
                              </p:par>
                            </p:childTnLst>
                          </p:cTn>
                        </p:par>
                        <p:par>
                          <p:cTn id="38" fill="hold" nodeType="afterGroup">
                            <p:stCondLst>
                              <p:cond delay="3500"/>
                            </p:stCondLst>
                            <p:childTnLst>
                              <p:par>
                                <p:cTn id="39" presetID="22" presetClass="entr" presetSubtype="8" fill="hold" nodeType="afterEffect">
                                  <p:stCondLst>
                                    <p:cond delay="0"/>
                                  </p:stCondLst>
                                  <p:childTnLst>
                                    <p:set>
                                      <p:cBhvr>
                                        <p:cTn id="40" dur="1" fill="hold">
                                          <p:stCondLst>
                                            <p:cond delay="0"/>
                                          </p:stCondLst>
                                        </p:cTn>
                                        <p:tgtEl>
                                          <p:spTgt spid="80900">
                                            <p:txEl>
                                              <p:pRg st="4" end="4"/>
                                            </p:txEl>
                                          </p:spTgt>
                                        </p:tgtEl>
                                        <p:attrNameLst>
                                          <p:attrName>style.visibility</p:attrName>
                                        </p:attrNameLst>
                                      </p:cBhvr>
                                      <p:to>
                                        <p:strVal val="visible"/>
                                      </p:to>
                                    </p:set>
                                    <p:animEffect transition="in" filter="wipe(left)">
                                      <p:cBhvr>
                                        <p:cTn id="41" dur="500"/>
                                        <p:tgtEl>
                                          <p:spTgt spid="80900">
                                            <p:txEl>
                                              <p:pRg st="4" end="4"/>
                                            </p:txEl>
                                          </p:spTgt>
                                        </p:tgtEl>
                                      </p:cBhvr>
                                    </p:animEffect>
                                  </p:childTnLst>
                                </p:cTn>
                              </p:par>
                            </p:childTnLst>
                          </p:cTn>
                        </p:par>
                        <p:par>
                          <p:cTn id="42" fill="hold" nodeType="afterGroup">
                            <p:stCondLst>
                              <p:cond delay="4000"/>
                            </p:stCondLst>
                            <p:childTnLst>
                              <p:par>
                                <p:cTn id="43" presetID="22" presetClass="entr" presetSubtype="8" fill="hold" nodeType="afterEffect">
                                  <p:stCondLst>
                                    <p:cond delay="0"/>
                                  </p:stCondLst>
                                  <p:childTnLst>
                                    <p:set>
                                      <p:cBhvr>
                                        <p:cTn id="44" dur="1" fill="hold">
                                          <p:stCondLst>
                                            <p:cond delay="0"/>
                                          </p:stCondLst>
                                        </p:cTn>
                                        <p:tgtEl>
                                          <p:spTgt spid="80901">
                                            <p:txEl>
                                              <p:pRg st="4" end="4"/>
                                            </p:txEl>
                                          </p:spTgt>
                                        </p:tgtEl>
                                        <p:attrNameLst>
                                          <p:attrName>style.visibility</p:attrName>
                                        </p:attrNameLst>
                                      </p:cBhvr>
                                      <p:to>
                                        <p:strVal val="visible"/>
                                      </p:to>
                                    </p:set>
                                    <p:animEffect transition="in" filter="wipe(left)">
                                      <p:cBhvr>
                                        <p:cTn id="45" dur="500"/>
                                        <p:tgtEl>
                                          <p:spTgt spid="80901">
                                            <p:txEl>
                                              <p:pRg st="4" end="4"/>
                                            </p:txEl>
                                          </p:spTgt>
                                        </p:tgtEl>
                                      </p:cBhvr>
                                    </p:animEffect>
                                  </p:childTnLst>
                                </p:cTn>
                              </p:par>
                            </p:childTnLst>
                          </p:cTn>
                        </p:par>
                        <p:par>
                          <p:cTn id="46" fill="hold" nodeType="afterGroup">
                            <p:stCondLst>
                              <p:cond delay="4500"/>
                            </p:stCondLst>
                            <p:childTnLst>
                              <p:par>
                                <p:cTn id="47" presetID="22" presetClass="entr" presetSubtype="8" fill="hold" nodeType="afterEffect">
                                  <p:stCondLst>
                                    <p:cond delay="0"/>
                                  </p:stCondLst>
                                  <p:childTnLst>
                                    <p:set>
                                      <p:cBhvr>
                                        <p:cTn id="48" dur="1" fill="hold">
                                          <p:stCondLst>
                                            <p:cond delay="0"/>
                                          </p:stCondLst>
                                        </p:cTn>
                                        <p:tgtEl>
                                          <p:spTgt spid="80899">
                                            <p:txEl>
                                              <p:pRg st="2" end="2"/>
                                            </p:txEl>
                                          </p:spTgt>
                                        </p:tgtEl>
                                        <p:attrNameLst>
                                          <p:attrName>style.visibility</p:attrName>
                                        </p:attrNameLst>
                                      </p:cBhvr>
                                      <p:to>
                                        <p:strVal val="visible"/>
                                      </p:to>
                                    </p:set>
                                    <p:animEffect transition="in" filter="wipe(left)">
                                      <p:cBhvr>
                                        <p:cTn id="49" dur="500"/>
                                        <p:tgtEl>
                                          <p:spTgt spid="80899">
                                            <p:txEl>
                                              <p:pRg st="2" end="2"/>
                                            </p:txEl>
                                          </p:spTgt>
                                        </p:tgtEl>
                                      </p:cBhvr>
                                    </p:animEffect>
                                  </p:childTnLst>
                                </p:cTn>
                              </p:par>
                            </p:childTnLst>
                          </p:cTn>
                        </p:par>
                        <p:par>
                          <p:cTn id="50" fill="hold" nodeType="afterGroup">
                            <p:stCondLst>
                              <p:cond delay="5000"/>
                            </p:stCondLst>
                            <p:childTnLst>
                              <p:par>
                                <p:cTn id="51" presetID="22" presetClass="entr" presetSubtype="8" fill="hold" nodeType="afterEffect">
                                  <p:stCondLst>
                                    <p:cond delay="0"/>
                                  </p:stCondLst>
                                  <p:childTnLst>
                                    <p:set>
                                      <p:cBhvr>
                                        <p:cTn id="52" dur="1" fill="hold">
                                          <p:stCondLst>
                                            <p:cond delay="0"/>
                                          </p:stCondLst>
                                        </p:cTn>
                                        <p:tgtEl>
                                          <p:spTgt spid="80900">
                                            <p:txEl>
                                              <p:pRg st="5" end="5"/>
                                            </p:txEl>
                                          </p:spTgt>
                                        </p:tgtEl>
                                        <p:attrNameLst>
                                          <p:attrName>style.visibility</p:attrName>
                                        </p:attrNameLst>
                                      </p:cBhvr>
                                      <p:to>
                                        <p:strVal val="visible"/>
                                      </p:to>
                                    </p:set>
                                    <p:animEffect transition="in" filter="wipe(left)">
                                      <p:cBhvr>
                                        <p:cTn id="53" dur="500"/>
                                        <p:tgtEl>
                                          <p:spTgt spid="80900">
                                            <p:txEl>
                                              <p:pRg st="5" end="5"/>
                                            </p:txEl>
                                          </p:spTgt>
                                        </p:tgtEl>
                                      </p:cBhvr>
                                    </p:animEffect>
                                  </p:childTnLst>
                                </p:cTn>
                              </p:par>
                            </p:childTnLst>
                          </p:cTn>
                        </p:par>
                        <p:par>
                          <p:cTn id="54" fill="hold" nodeType="afterGroup">
                            <p:stCondLst>
                              <p:cond delay="5500"/>
                            </p:stCondLst>
                            <p:childTnLst>
                              <p:par>
                                <p:cTn id="55" presetID="22" presetClass="entr" presetSubtype="8" fill="hold" nodeType="afterEffect">
                                  <p:stCondLst>
                                    <p:cond delay="0"/>
                                  </p:stCondLst>
                                  <p:childTnLst>
                                    <p:set>
                                      <p:cBhvr>
                                        <p:cTn id="56" dur="1" fill="hold">
                                          <p:stCondLst>
                                            <p:cond delay="0"/>
                                          </p:stCondLst>
                                        </p:cTn>
                                        <p:tgtEl>
                                          <p:spTgt spid="80901">
                                            <p:txEl>
                                              <p:pRg st="5" end="5"/>
                                            </p:txEl>
                                          </p:spTgt>
                                        </p:tgtEl>
                                        <p:attrNameLst>
                                          <p:attrName>style.visibility</p:attrName>
                                        </p:attrNameLst>
                                      </p:cBhvr>
                                      <p:to>
                                        <p:strVal val="visible"/>
                                      </p:to>
                                    </p:set>
                                    <p:animEffect transition="in" filter="wipe(left)">
                                      <p:cBhvr>
                                        <p:cTn id="57" dur="500"/>
                                        <p:tgtEl>
                                          <p:spTgt spid="80901">
                                            <p:txEl>
                                              <p:pRg st="5" end="5"/>
                                            </p:txEl>
                                          </p:spTgt>
                                        </p:tgtEl>
                                      </p:cBhvr>
                                    </p:animEffect>
                                  </p:childTnLst>
                                </p:cTn>
                              </p:par>
                            </p:childTnLst>
                          </p:cTn>
                        </p:par>
                        <p:par>
                          <p:cTn id="58" fill="hold" nodeType="afterGroup">
                            <p:stCondLst>
                              <p:cond delay="6000"/>
                            </p:stCondLst>
                            <p:childTnLst>
                              <p:par>
                                <p:cTn id="59" presetID="22" presetClass="entr" presetSubtype="8" fill="hold" nodeType="afterEffect">
                                  <p:stCondLst>
                                    <p:cond delay="0"/>
                                  </p:stCondLst>
                                  <p:childTnLst>
                                    <p:set>
                                      <p:cBhvr>
                                        <p:cTn id="60" dur="1" fill="hold">
                                          <p:stCondLst>
                                            <p:cond delay="0"/>
                                          </p:stCondLst>
                                        </p:cTn>
                                        <p:tgtEl>
                                          <p:spTgt spid="80899">
                                            <p:txEl>
                                              <p:pRg st="3" end="3"/>
                                            </p:txEl>
                                          </p:spTgt>
                                        </p:tgtEl>
                                        <p:attrNameLst>
                                          <p:attrName>style.visibility</p:attrName>
                                        </p:attrNameLst>
                                      </p:cBhvr>
                                      <p:to>
                                        <p:strVal val="visible"/>
                                      </p:to>
                                    </p:set>
                                    <p:animEffect transition="in" filter="wipe(left)">
                                      <p:cBhvr>
                                        <p:cTn id="61" dur="500"/>
                                        <p:tgtEl>
                                          <p:spTgt spid="80899">
                                            <p:txEl>
                                              <p:pRg st="3" end="3"/>
                                            </p:txEl>
                                          </p:spTgt>
                                        </p:tgtEl>
                                      </p:cBhvr>
                                    </p:animEffect>
                                  </p:childTnLst>
                                </p:cTn>
                              </p:par>
                            </p:childTnLst>
                          </p:cTn>
                        </p:par>
                        <p:par>
                          <p:cTn id="62" fill="hold" nodeType="afterGroup">
                            <p:stCondLst>
                              <p:cond delay="6500"/>
                            </p:stCondLst>
                            <p:childTnLst>
                              <p:par>
                                <p:cTn id="63" presetID="22" presetClass="entr" presetSubtype="8" fill="hold" nodeType="afterEffect">
                                  <p:stCondLst>
                                    <p:cond delay="0"/>
                                  </p:stCondLst>
                                  <p:childTnLst>
                                    <p:set>
                                      <p:cBhvr>
                                        <p:cTn id="64" dur="1" fill="hold">
                                          <p:stCondLst>
                                            <p:cond delay="0"/>
                                          </p:stCondLst>
                                        </p:cTn>
                                        <p:tgtEl>
                                          <p:spTgt spid="80900">
                                            <p:txEl>
                                              <p:pRg st="6" end="6"/>
                                            </p:txEl>
                                          </p:spTgt>
                                        </p:tgtEl>
                                        <p:attrNameLst>
                                          <p:attrName>style.visibility</p:attrName>
                                        </p:attrNameLst>
                                      </p:cBhvr>
                                      <p:to>
                                        <p:strVal val="visible"/>
                                      </p:to>
                                    </p:set>
                                    <p:animEffect transition="in" filter="wipe(left)">
                                      <p:cBhvr>
                                        <p:cTn id="65" dur="500"/>
                                        <p:tgtEl>
                                          <p:spTgt spid="80900">
                                            <p:txEl>
                                              <p:pRg st="6" end="6"/>
                                            </p:txEl>
                                          </p:spTgt>
                                        </p:tgtEl>
                                      </p:cBhvr>
                                    </p:animEffect>
                                  </p:childTnLst>
                                </p:cTn>
                              </p:par>
                            </p:childTnLst>
                          </p:cTn>
                        </p:par>
                        <p:par>
                          <p:cTn id="66" fill="hold" nodeType="afterGroup">
                            <p:stCondLst>
                              <p:cond delay="7000"/>
                            </p:stCondLst>
                            <p:childTnLst>
                              <p:par>
                                <p:cTn id="67" presetID="22" presetClass="entr" presetSubtype="8" fill="hold" nodeType="afterEffect">
                                  <p:stCondLst>
                                    <p:cond delay="0"/>
                                  </p:stCondLst>
                                  <p:childTnLst>
                                    <p:set>
                                      <p:cBhvr>
                                        <p:cTn id="68" dur="1" fill="hold">
                                          <p:stCondLst>
                                            <p:cond delay="0"/>
                                          </p:stCondLst>
                                        </p:cTn>
                                        <p:tgtEl>
                                          <p:spTgt spid="80901">
                                            <p:txEl>
                                              <p:charRg st="41" end="46"/>
                                            </p:txEl>
                                          </p:spTgt>
                                        </p:tgtEl>
                                        <p:attrNameLst>
                                          <p:attrName>style.visibility</p:attrName>
                                        </p:attrNameLst>
                                      </p:cBhvr>
                                      <p:to>
                                        <p:strVal val="visible"/>
                                      </p:to>
                                    </p:set>
                                    <p:animEffect transition="in" filter="wipe(left)">
                                      <p:cBhvr>
                                        <p:cTn id="69" dur="500"/>
                                        <p:tgtEl>
                                          <p:spTgt spid="80901">
                                            <p:txEl>
                                              <p:charRg st="41" end="46"/>
                                            </p:txEl>
                                          </p:spTgt>
                                        </p:tgtEl>
                                      </p:cBhvr>
                                    </p:animEffect>
                                  </p:childTnLst>
                                </p:cTn>
                              </p:par>
                            </p:childTnLst>
                          </p:cTn>
                        </p:par>
                        <p:par>
                          <p:cTn id="70" fill="hold" nodeType="afterGroup">
                            <p:stCondLst>
                              <p:cond delay="7500"/>
                            </p:stCondLst>
                            <p:childTnLst>
                              <p:par>
                                <p:cTn id="71" presetID="22" presetClass="entr" presetSubtype="8" fill="hold" nodeType="afterEffect">
                                  <p:stCondLst>
                                    <p:cond delay="0"/>
                                  </p:stCondLst>
                                  <p:childTnLst>
                                    <p:set>
                                      <p:cBhvr>
                                        <p:cTn id="72" dur="1" fill="hold">
                                          <p:stCondLst>
                                            <p:cond delay="0"/>
                                          </p:stCondLst>
                                        </p:cTn>
                                        <p:tgtEl>
                                          <p:spTgt spid="80899">
                                            <p:txEl>
                                              <p:pRg st="4" end="4"/>
                                            </p:txEl>
                                          </p:spTgt>
                                        </p:tgtEl>
                                        <p:attrNameLst>
                                          <p:attrName>style.visibility</p:attrName>
                                        </p:attrNameLst>
                                      </p:cBhvr>
                                      <p:to>
                                        <p:strVal val="visible"/>
                                      </p:to>
                                    </p:set>
                                    <p:animEffect transition="in" filter="wipe(left)">
                                      <p:cBhvr>
                                        <p:cTn id="73" dur="500"/>
                                        <p:tgtEl>
                                          <p:spTgt spid="80899">
                                            <p:txEl>
                                              <p:pRg st="4" end="4"/>
                                            </p:txEl>
                                          </p:spTgt>
                                        </p:tgtEl>
                                      </p:cBhvr>
                                    </p:animEffect>
                                  </p:childTnLst>
                                </p:cTn>
                              </p:par>
                            </p:childTnLst>
                          </p:cTn>
                        </p:par>
                        <p:par>
                          <p:cTn id="74" fill="hold" nodeType="afterGroup">
                            <p:stCondLst>
                              <p:cond delay="8000"/>
                            </p:stCondLst>
                            <p:childTnLst>
                              <p:par>
                                <p:cTn id="75" presetID="22" presetClass="entr" presetSubtype="8" fill="hold" nodeType="afterEffect">
                                  <p:stCondLst>
                                    <p:cond delay="0"/>
                                  </p:stCondLst>
                                  <p:childTnLst>
                                    <p:set>
                                      <p:cBhvr>
                                        <p:cTn id="76" dur="1" fill="hold">
                                          <p:stCondLst>
                                            <p:cond delay="0"/>
                                          </p:stCondLst>
                                        </p:cTn>
                                        <p:tgtEl>
                                          <p:spTgt spid="80900">
                                            <p:txEl>
                                              <p:charRg st="57" end="63"/>
                                            </p:txEl>
                                          </p:spTgt>
                                        </p:tgtEl>
                                        <p:attrNameLst>
                                          <p:attrName>style.visibility</p:attrName>
                                        </p:attrNameLst>
                                      </p:cBhvr>
                                      <p:to>
                                        <p:strVal val="visible"/>
                                      </p:to>
                                    </p:set>
                                    <p:animEffect transition="in" filter="wipe(left)">
                                      <p:cBhvr>
                                        <p:cTn id="77" dur="500"/>
                                        <p:tgtEl>
                                          <p:spTgt spid="80900">
                                            <p:txEl>
                                              <p:charRg st="57" end="63"/>
                                            </p:txEl>
                                          </p:spTgt>
                                        </p:tgtEl>
                                      </p:cBhvr>
                                    </p:animEffect>
                                  </p:childTnLst>
                                </p:cTn>
                              </p:par>
                            </p:childTnLst>
                          </p:cTn>
                        </p:par>
                        <p:par>
                          <p:cTn id="78" fill="hold" nodeType="afterGroup">
                            <p:stCondLst>
                              <p:cond delay="8500"/>
                            </p:stCondLst>
                            <p:childTnLst>
                              <p:par>
                                <p:cTn id="79" presetID="22" presetClass="entr" presetSubtype="8" fill="hold" nodeType="afterEffect">
                                  <p:stCondLst>
                                    <p:cond delay="0"/>
                                  </p:stCondLst>
                                  <p:childTnLst>
                                    <p:set>
                                      <p:cBhvr>
                                        <p:cTn id="80" dur="1" fill="hold">
                                          <p:stCondLst>
                                            <p:cond delay="0"/>
                                          </p:stCondLst>
                                        </p:cTn>
                                        <p:tgtEl>
                                          <p:spTgt spid="80901">
                                            <p:txEl>
                                              <p:pRg st="7" end="7"/>
                                            </p:txEl>
                                          </p:spTgt>
                                        </p:tgtEl>
                                        <p:attrNameLst>
                                          <p:attrName>style.visibility</p:attrName>
                                        </p:attrNameLst>
                                      </p:cBhvr>
                                      <p:to>
                                        <p:strVal val="visible"/>
                                      </p:to>
                                    </p:set>
                                    <p:animEffect transition="in" filter="wipe(left)">
                                      <p:cBhvr>
                                        <p:cTn id="81" dur="500"/>
                                        <p:tgtEl>
                                          <p:spTgt spid="80901">
                                            <p:txEl>
                                              <p:pRg st="7" end="7"/>
                                            </p:txEl>
                                          </p:spTgt>
                                        </p:tgtEl>
                                      </p:cBhvr>
                                    </p:animEffect>
                                  </p:childTnLst>
                                </p:cTn>
                              </p:par>
                            </p:childTnLst>
                          </p:cTn>
                        </p:par>
                        <p:par>
                          <p:cTn id="82" fill="hold" nodeType="afterGroup">
                            <p:stCondLst>
                              <p:cond delay="9000"/>
                            </p:stCondLst>
                            <p:childTnLst>
                              <p:par>
                                <p:cTn id="83" presetID="22" presetClass="entr" presetSubtype="8" fill="hold" grpId="0" nodeType="afterEffect">
                                  <p:stCondLst>
                                    <p:cond delay="0"/>
                                  </p:stCondLst>
                                  <p:childTnLst>
                                    <p:set>
                                      <p:cBhvr>
                                        <p:cTn id="84" dur="1" fill="hold">
                                          <p:stCondLst>
                                            <p:cond delay="0"/>
                                          </p:stCondLst>
                                        </p:cTn>
                                        <p:tgtEl>
                                          <p:spTgt spid="80902"/>
                                        </p:tgtEl>
                                        <p:attrNameLst>
                                          <p:attrName>style.visibility</p:attrName>
                                        </p:attrNameLst>
                                      </p:cBhvr>
                                      <p:to>
                                        <p:strVal val="visible"/>
                                      </p:to>
                                    </p:set>
                                    <p:animEffect transition="in" filter="wipe(left)">
                                      <p:cBhvr>
                                        <p:cTn id="85" dur="500"/>
                                        <p:tgtEl>
                                          <p:spTgt spid="80902"/>
                                        </p:tgtEl>
                                      </p:cBhvr>
                                    </p:animEffect>
                                  </p:childTnLst>
                                </p:cTn>
                              </p:par>
                            </p:childTnLst>
                          </p:cTn>
                        </p:par>
                        <p:par>
                          <p:cTn id="86" fill="hold" nodeType="afterGroup">
                            <p:stCondLst>
                              <p:cond delay="9500"/>
                            </p:stCondLst>
                            <p:childTnLst>
                              <p:par>
                                <p:cTn id="87" presetID="22" presetClass="entr" presetSubtype="8" fill="hold" nodeType="afterEffect">
                                  <p:stCondLst>
                                    <p:cond delay="0"/>
                                  </p:stCondLst>
                                  <p:childTnLst>
                                    <p:set>
                                      <p:cBhvr>
                                        <p:cTn id="88" dur="1" fill="hold">
                                          <p:stCondLst>
                                            <p:cond delay="0"/>
                                          </p:stCondLst>
                                        </p:cTn>
                                        <p:tgtEl>
                                          <p:spTgt spid="80900">
                                            <p:txEl>
                                              <p:charRg st="64" end="65"/>
                                            </p:txEl>
                                          </p:spTgt>
                                        </p:tgtEl>
                                        <p:attrNameLst>
                                          <p:attrName>style.visibility</p:attrName>
                                        </p:attrNameLst>
                                      </p:cBhvr>
                                      <p:to>
                                        <p:strVal val="visible"/>
                                      </p:to>
                                    </p:set>
                                    <p:animEffect transition="in" filter="wipe(left)">
                                      <p:cBhvr>
                                        <p:cTn id="89" dur="500"/>
                                        <p:tgtEl>
                                          <p:spTgt spid="80900">
                                            <p:txEl>
                                              <p:charRg st="64" end="65"/>
                                            </p:txEl>
                                          </p:spTgt>
                                        </p:tgtEl>
                                      </p:cBhvr>
                                    </p:animEffect>
                                  </p:childTnLst>
                                </p:cTn>
                              </p:par>
                            </p:childTnLst>
                          </p:cTn>
                        </p:par>
                        <p:par>
                          <p:cTn id="90" fill="hold" nodeType="afterGroup">
                            <p:stCondLst>
                              <p:cond delay="10000"/>
                            </p:stCondLst>
                            <p:childTnLst>
                              <p:par>
                                <p:cTn id="91" presetID="22" presetClass="entr" presetSubtype="8" fill="hold" grpId="0" nodeType="afterEffect">
                                  <p:stCondLst>
                                    <p:cond delay="0"/>
                                  </p:stCondLst>
                                  <p:childTnLst>
                                    <p:set>
                                      <p:cBhvr>
                                        <p:cTn id="92" dur="1" fill="hold">
                                          <p:stCondLst>
                                            <p:cond delay="0"/>
                                          </p:stCondLst>
                                        </p:cTn>
                                        <p:tgtEl>
                                          <p:spTgt spid="80903"/>
                                        </p:tgtEl>
                                        <p:attrNameLst>
                                          <p:attrName>style.visibility</p:attrName>
                                        </p:attrNameLst>
                                      </p:cBhvr>
                                      <p:to>
                                        <p:strVal val="visible"/>
                                      </p:to>
                                    </p:set>
                                    <p:animEffect transition="in" filter="wipe(left)">
                                      <p:cBhvr>
                                        <p:cTn id="93" dur="500"/>
                                        <p:tgtEl>
                                          <p:spTgt spid="80903"/>
                                        </p:tgtEl>
                                      </p:cBhvr>
                                    </p:animEffect>
                                  </p:childTnLst>
                                </p:cTn>
                              </p:par>
                            </p:childTnLst>
                          </p:cTn>
                        </p:par>
                        <p:par>
                          <p:cTn id="94" fill="hold" nodeType="afterGroup">
                            <p:stCondLst>
                              <p:cond delay="10500"/>
                            </p:stCondLst>
                            <p:childTnLst>
                              <p:par>
                                <p:cTn id="95" presetID="22" presetClass="entr" presetSubtype="8" fill="hold" nodeType="afterEffect">
                                  <p:stCondLst>
                                    <p:cond delay="0"/>
                                  </p:stCondLst>
                                  <p:childTnLst>
                                    <p:set>
                                      <p:cBhvr>
                                        <p:cTn id="96" dur="1" fill="hold">
                                          <p:stCondLst>
                                            <p:cond delay="0"/>
                                          </p:stCondLst>
                                        </p:cTn>
                                        <p:tgtEl>
                                          <p:spTgt spid="80901">
                                            <p:txEl>
                                              <p:charRg st="53" end="59"/>
                                            </p:txEl>
                                          </p:spTgt>
                                        </p:tgtEl>
                                        <p:attrNameLst>
                                          <p:attrName>style.visibility</p:attrName>
                                        </p:attrNameLst>
                                      </p:cBhvr>
                                      <p:to>
                                        <p:strVal val="visible"/>
                                      </p:to>
                                    </p:set>
                                    <p:animEffect transition="in" filter="wipe(left)">
                                      <p:cBhvr>
                                        <p:cTn id="97" dur="500"/>
                                        <p:tgtEl>
                                          <p:spTgt spid="80901">
                                            <p:txEl>
                                              <p:charRg st="53" end="5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2" grpId="0" animBg="1"/>
      <p:bldP spid="80903" grpId="0" animBg="1"/>
      <p:bldP spid="8090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p:txBody>
          <a:bodyPr/>
          <a:lstStyle/>
          <a:p>
            <a:pPr eaLnBrk="1" fontAlgn="auto" hangingPunct="1">
              <a:spcAft>
                <a:spcPts val="0"/>
              </a:spcAft>
              <a:defRPr/>
            </a:pPr>
            <a:r>
              <a:rPr lang="en-US" altLang="en-US" sz="3200"/>
              <a:t>Government Taxes and the Canadian Economy</a:t>
            </a:r>
            <a:r>
              <a:rPr lang="en-US" altLang="en-US"/>
              <a:t>  </a:t>
            </a:r>
            <a:br>
              <a:rPr lang="en-US" altLang="en-US"/>
            </a:br>
            <a:r>
              <a:rPr lang="en-US" altLang="en-US" sz="2000"/>
              <a:t>Figure C, Page 82</a:t>
            </a:r>
          </a:p>
        </p:txBody>
      </p:sp>
      <p:sp>
        <p:nvSpPr>
          <p:cNvPr id="11059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r>
              <a:rPr lang="en-US" altLang="en-US" sz="1200">
                <a:solidFill>
                  <a:schemeClr val="bg2"/>
                </a:solidFill>
                <a:latin typeface="Arial" panose="020B0604020202020204" pitchFamily="34" charset="0"/>
              </a:rPr>
              <a:t>Copyright © 2008 by McGraw-Hill Ryerson Limited. All rights reserved.</a:t>
            </a:r>
          </a:p>
        </p:txBody>
      </p:sp>
      <p:pic>
        <p:nvPicPr>
          <p:cNvPr id="11059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057400"/>
            <a:ext cx="7239000" cy="336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81359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a:xfrm>
            <a:off x="914400" y="301625"/>
            <a:ext cx="7769225" cy="1143000"/>
          </a:xfrm>
        </p:spPr>
        <p:txBody>
          <a:bodyPr>
            <a:normAutofit fontScale="90000"/>
          </a:bodyPr>
          <a:lstStyle/>
          <a:p>
            <a:pPr eaLnBrk="1" fontAlgn="auto" hangingPunct="1">
              <a:spcAft>
                <a:spcPts val="0"/>
              </a:spcAft>
              <a:defRPr/>
            </a:pPr>
            <a:r>
              <a:rPr lang="en-US" altLang="en-US"/>
              <a:t>Debates over Government’s Role (a)</a:t>
            </a:r>
          </a:p>
        </p:txBody>
      </p:sp>
      <p:sp>
        <p:nvSpPr>
          <p:cNvPr id="82947" name="Rectangle 3"/>
          <p:cNvSpPr>
            <a:spLocks noGrp="1" noChangeArrowheads="1"/>
          </p:cNvSpPr>
          <p:nvPr>
            <p:ph idx="1"/>
          </p:nvPr>
        </p:nvSpPr>
        <p:spPr/>
        <p:txBody>
          <a:bodyPr/>
          <a:lstStyle/>
          <a:p>
            <a:pPr eaLnBrk="1" hangingPunct="1">
              <a:lnSpc>
                <a:spcPct val="90000"/>
              </a:lnSpc>
            </a:pPr>
            <a:r>
              <a:rPr lang="en-US" altLang="en-US"/>
              <a:t>Taxes have increased significantly as a proportion of the total Canadian economy over the past few decades.</a:t>
            </a:r>
          </a:p>
          <a:p>
            <a:pPr eaLnBrk="1" hangingPunct="1">
              <a:lnSpc>
                <a:spcPct val="90000"/>
              </a:lnSpc>
            </a:pPr>
            <a:r>
              <a:rPr lang="en-US" altLang="en-US"/>
              <a:t>Critics argue that taxes and some spending programs reduce productive activity.</a:t>
            </a:r>
          </a:p>
          <a:p>
            <a:pPr eaLnBrk="1" hangingPunct="1">
              <a:lnSpc>
                <a:spcPct val="90000"/>
              </a:lnSpc>
            </a:pPr>
            <a:r>
              <a:rPr lang="en-US" altLang="en-US"/>
              <a:t>Critics also contend that many government programs are inequitable, and hampered by administrative problems.</a:t>
            </a:r>
          </a:p>
        </p:txBody>
      </p:sp>
    </p:spTree>
    <p:extLst>
      <p:ext uri="{BB962C8B-B14F-4D97-AF65-F5344CB8AC3E}">
        <p14:creationId xmlns:p14="http://schemas.microsoft.com/office/powerpoint/2010/main" val="7564889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blinds(horizontal)">
                                      <p:cBhvr>
                                        <p:cTn id="7" dur="500"/>
                                        <p:tgtEl>
                                          <p:spTgt spid="829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blinds(horizontal)">
                                      <p:cBhvr>
                                        <p:cTn id="12" dur="500"/>
                                        <p:tgtEl>
                                          <p:spTgt spid="829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animEffect transition="in" filter="blinds(horizontal)">
                                      <p:cBhvr>
                                        <p:cTn id="17" dur="500"/>
                                        <p:tgtEl>
                                          <p:spTgt spid="829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a:xfrm>
            <a:off x="914400" y="301625"/>
            <a:ext cx="7769225" cy="1143000"/>
          </a:xfrm>
        </p:spPr>
        <p:txBody>
          <a:bodyPr>
            <a:normAutofit fontScale="90000"/>
          </a:bodyPr>
          <a:lstStyle/>
          <a:p>
            <a:pPr eaLnBrk="1" fontAlgn="auto" hangingPunct="1">
              <a:spcAft>
                <a:spcPts val="0"/>
              </a:spcAft>
              <a:defRPr/>
            </a:pPr>
            <a:r>
              <a:rPr lang="en-US" altLang="en-US"/>
              <a:t>Debates Over Government’s Role (b)</a:t>
            </a:r>
          </a:p>
        </p:txBody>
      </p:sp>
      <p:sp>
        <p:nvSpPr>
          <p:cNvPr id="83971" name="Rectangle 3"/>
          <p:cNvSpPr>
            <a:spLocks noGrp="1" noChangeArrowheads="1"/>
          </p:cNvSpPr>
          <p:nvPr>
            <p:ph idx="1"/>
          </p:nvPr>
        </p:nvSpPr>
        <p:spPr/>
        <p:txBody>
          <a:bodyPr/>
          <a:lstStyle/>
          <a:p>
            <a:pPr eaLnBrk="1" hangingPunct="1"/>
            <a:r>
              <a:rPr lang="en-US" altLang="en-US"/>
              <a:t>Supporters of government admit that public spending and taxation are not as effective as they could be. But they argue that these problems need to be seen in perspective, given that private markets are also subject to a variety of flaws.</a:t>
            </a:r>
          </a:p>
        </p:txBody>
      </p:sp>
    </p:spTree>
    <p:extLst>
      <p:ext uri="{BB962C8B-B14F-4D97-AF65-F5344CB8AC3E}">
        <p14:creationId xmlns:p14="http://schemas.microsoft.com/office/powerpoint/2010/main" val="974988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blinds(horizontal)">
                                      <p:cBhvr>
                                        <p:cTn id="7" dur="500"/>
                                        <p:tgtEl>
                                          <p:spTgt spid="839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Prophet of Capitalism’s Doom</a:t>
            </a:r>
          </a:p>
        </p:txBody>
      </p:sp>
      <p:sp>
        <p:nvSpPr>
          <p:cNvPr id="3" name="Content Placeholder 2"/>
          <p:cNvSpPr>
            <a:spLocks noGrp="1"/>
          </p:cNvSpPr>
          <p:nvPr>
            <p:ph idx="1"/>
          </p:nvPr>
        </p:nvSpPr>
        <p:spPr/>
        <p:txBody>
          <a:bodyPr>
            <a:normAutofit lnSpcReduction="10000"/>
          </a:bodyPr>
          <a:lstStyle/>
          <a:p>
            <a:pPr marL="342900" lvl="1" indent="0">
              <a:buSzPct val="60000"/>
              <a:buNone/>
            </a:pPr>
            <a:r>
              <a:rPr lang="en-US" sz="3600"/>
              <a:t>According to Karl Marx’s theory of exploitation:</a:t>
            </a:r>
          </a:p>
          <a:p>
            <a:pPr lvl="1">
              <a:buSzPct val="60000"/>
            </a:pPr>
            <a:r>
              <a:rPr lang="en-US" sz="3200"/>
              <a:t>a product’s price is based on the amount of labour that goes into producing it</a:t>
            </a:r>
          </a:p>
          <a:p>
            <a:pPr lvl="1">
              <a:buSzPct val="60000"/>
            </a:pPr>
            <a:r>
              <a:rPr lang="en-US" sz="3200"/>
              <a:t>capitalists cut costs by minimizing workers’ wages and by maximizing the length of the workday</a:t>
            </a:r>
          </a:p>
          <a:p>
            <a:pPr lvl="1">
              <a:buSzPct val="60000"/>
            </a:pPr>
            <a:r>
              <a:rPr lang="en-US" sz="3200"/>
              <a:t>capitalists keep any surplus value, which is the excess of their revenues over their costs</a:t>
            </a:r>
          </a:p>
          <a:p>
            <a:endParaRPr lang="en-CA"/>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59</a:t>
            </a:fld>
            <a:endParaRPr lang="en-CA"/>
          </a:p>
        </p:txBody>
      </p:sp>
    </p:spTree>
    <p:extLst>
      <p:ext uri="{BB962C8B-B14F-4D97-AF65-F5344CB8AC3E}">
        <p14:creationId xmlns:p14="http://schemas.microsoft.com/office/powerpoint/2010/main" val="7920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88401-4927-4D0B-86AD-92024BB599D8}"/>
              </a:ext>
            </a:extLst>
          </p:cNvPr>
          <p:cNvSpPr>
            <a:spLocks noGrp="1"/>
          </p:cNvSpPr>
          <p:nvPr>
            <p:ph type="title"/>
          </p:nvPr>
        </p:nvSpPr>
        <p:spPr/>
        <p:txBody>
          <a:bodyPr/>
          <a:lstStyle/>
          <a:p>
            <a:r>
              <a:rPr lang="en-US" dirty="0">
                <a:cs typeface="Calibri"/>
              </a:rPr>
              <a:t>INELASTIC</a:t>
            </a:r>
          </a:p>
        </p:txBody>
      </p:sp>
      <p:sp>
        <p:nvSpPr>
          <p:cNvPr id="3" name="Content Placeholder 2">
            <a:extLst>
              <a:ext uri="{FF2B5EF4-FFF2-40B4-BE49-F238E27FC236}">
                <a16:creationId xmlns:a16="http://schemas.microsoft.com/office/drawing/2014/main" id="{1C197704-0023-435C-87DE-BBCA2B5CB699}"/>
              </a:ext>
            </a:extLst>
          </p:cNvPr>
          <p:cNvSpPr>
            <a:spLocks noGrp="1"/>
          </p:cNvSpPr>
          <p:nvPr>
            <p:ph idx="1"/>
          </p:nvPr>
        </p:nvSpPr>
        <p:spPr/>
        <p:txBody>
          <a:bodyPr vert="horz" lIns="91440" tIns="45720" rIns="91440" bIns="45720" rtlCol="0" anchor="t">
            <a:normAutofit/>
          </a:bodyPr>
          <a:lstStyle/>
          <a:p>
            <a:r>
              <a:rPr lang="en-US">
                <a:cs typeface="Calibri"/>
              </a:rPr>
              <a:t>Watch the video: </a:t>
            </a:r>
          </a:p>
          <a:p>
            <a:r>
              <a:rPr lang="en-US" dirty="0">
                <a:ea typeface="+mn-lt"/>
                <a:cs typeface="+mn-lt"/>
                <a:hlinkClick r:id="rId2"/>
              </a:rPr>
              <a:t>Inelastic (investopedia.com)</a:t>
            </a:r>
            <a:r>
              <a:rPr lang="en-US">
                <a:ea typeface="+mn-lt"/>
                <a:cs typeface="+mn-lt"/>
              </a:rPr>
              <a:t> (inside the article, use chrome) </a:t>
            </a:r>
            <a:endParaRPr lang="en-US" dirty="0">
              <a:cs typeface="Calibri"/>
            </a:endParaRPr>
          </a:p>
        </p:txBody>
      </p:sp>
      <p:sp>
        <p:nvSpPr>
          <p:cNvPr id="4" name="Footer Placeholder 3">
            <a:extLst>
              <a:ext uri="{FF2B5EF4-FFF2-40B4-BE49-F238E27FC236}">
                <a16:creationId xmlns:a16="http://schemas.microsoft.com/office/drawing/2014/main" id="{38478187-0955-4C31-B9F3-21E3DC6FD17C}"/>
              </a:ext>
            </a:extLst>
          </p:cNvPr>
          <p:cNvSpPr>
            <a:spLocks noGrp="1"/>
          </p:cNvSpPr>
          <p:nvPr>
            <p:ph type="ftr" sz="quarter" idx="11"/>
          </p:nvPr>
        </p:nvSpPr>
        <p:spPr/>
        <p:txBody>
          <a:bodyPr/>
          <a:lstStyle/>
          <a:p>
            <a:r>
              <a:rPr lang="en-US"/>
              <a:t>© 2015 by McGraw-Hill Ryerson Ltd.</a:t>
            </a:r>
          </a:p>
        </p:txBody>
      </p:sp>
      <p:sp>
        <p:nvSpPr>
          <p:cNvPr id="5" name="Slide Number Placeholder 4">
            <a:extLst>
              <a:ext uri="{FF2B5EF4-FFF2-40B4-BE49-F238E27FC236}">
                <a16:creationId xmlns:a16="http://schemas.microsoft.com/office/drawing/2014/main" id="{78E0354E-98D9-4C46-9472-795A833CF6C6}"/>
              </a:ext>
            </a:extLst>
          </p:cNvPr>
          <p:cNvSpPr>
            <a:spLocks noGrp="1"/>
          </p:cNvSpPr>
          <p:nvPr>
            <p:ph type="sldNum" sz="quarter" idx="12"/>
          </p:nvPr>
        </p:nvSpPr>
        <p:spPr/>
        <p:txBody>
          <a:bodyPr/>
          <a:lstStyle/>
          <a:p>
            <a:fld id="{CE305F03-1ED0-49DB-B297-4DFE5DE1419A}" type="slidenum">
              <a:rPr lang="en-CA" smtClean="0"/>
              <a:pPr/>
              <a:t>6</a:t>
            </a:fld>
            <a:endParaRPr lang="en-CA"/>
          </a:p>
        </p:txBody>
      </p:sp>
    </p:spTree>
    <p:extLst>
      <p:ext uri="{BB962C8B-B14F-4D97-AF65-F5344CB8AC3E}">
        <p14:creationId xmlns:p14="http://schemas.microsoft.com/office/powerpoint/2010/main" val="24664184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lIns="90488" tIns="44450" rIns="90488" bIns="44450" anchor="ctr">
            <a:normAutofit/>
          </a:bodyPr>
          <a:lstStyle/>
          <a:p>
            <a:pPr eaLnBrk="1" fontAlgn="auto" hangingPunct="1">
              <a:spcAft>
                <a:spcPts val="0"/>
              </a:spcAft>
              <a:defRPr/>
            </a:pPr>
            <a:r>
              <a:rPr lang="en-US"/>
              <a:t>Marx’s Theory of Exploitation</a:t>
            </a:r>
            <a:br>
              <a:rPr lang="en-US"/>
            </a:br>
            <a:r>
              <a:rPr lang="en-US" sz="2400" b="1">
                <a:solidFill>
                  <a:srgbClr val="276F57"/>
                </a:solidFill>
              </a:rPr>
              <a:t>FIGURE A</a:t>
            </a:r>
          </a:p>
        </p:txBody>
      </p:sp>
      <p:sp>
        <p:nvSpPr>
          <p:cNvPr id="93187" name="Text Box 3"/>
          <p:cNvSpPr txBox="1">
            <a:spLocks noChangeArrowheads="1"/>
          </p:cNvSpPr>
          <p:nvPr/>
        </p:nvSpPr>
        <p:spPr bwMode="auto">
          <a:xfrm>
            <a:off x="7756525" y="4706938"/>
            <a:ext cx="252413" cy="182562"/>
          </a:xfrm>
          <a:prstGeom prst="rect">
            <a:avLst/>
          </a:prstGeom>
          <a:noFill/>
          <a:ln w="12700">
            <a:noFill/>
            <a:miter lim="800000"/>
            <a:headEnd/>
            <a:tailEnd/>
          </a:ln>
        </p:spPr>
        <p:txBody>
          <a:bodyPr wrap="none" lIns="0" tIns="0" rIns="0" bIns="0">
            <a:spAutoFit/>
          </a:bodyPr>
          <a:lstStyle/>
          <a:p>
            <a:pPr eaLnBrk="0" hangingPunct="0"/>
            <a:r>
              <a:rPr lang="en-US" sz="1200"/>
              <a:t>$30</a:t>
            </a:r>
          </a:p>
        </p:txBody>
      </p:sp>
      <p:sp>
        <p:nvSpPr>
          <p:cNvPr id="93188" name="Text Box 4"/>
          <p:cNvSpPr txBox="1">
            <a:spLocks noChangeArrowheads="1"/>
          </p:cNvSpPr>
          <p:nvPr/>
        </p:nvSpPr>
        <p:spPr bwMode="auto">
          <a:xfrm>
            <a:off x="6565900" y="4706938"/>
            <a:ext cx="252413" cy="182562"/>
          </a:xfrm>
          <a:prstGeom prst="rect">
            <a:avLst/>
          </a:prstGeom>
          <a:noFill/>
          <a:ln w="12700">
            <a:noFill/>
            <a:miter lim="800000"/>
            <a:headEnd/>
            <a:tailEnd/>
          </a:ln>
        </p:spPr>
        <p:txBody>
          <a:bodyPr wrap="none" lIns="0" tIns="0" rIns="0" bIns="0">
            <a:spAutoFit/>
          </a:bodyPr>
          <a:lstStyle/>
          <a:p>
            <a:pPr eaLnBrk="0" hangingPunct="0"/>
            <a:r>
              <a:rPr lang="en-US" sz="1200"/>
              <a:t>$50</a:t>
            </a:r>
          </a:p>
        </p:txBody>
      </p:sp>
      <p:grpSp>
        <p:nvGrpSpPr>
          <p:cNvPr id="2" name="Group 5"/>
          <p:cNvGrpSpPr>
            <a:grpSpLocks/>
          </p:cNvGrpSpPr>
          <p:nvPr/>
        </p:nvGrpSpPr>
        <p:grpSpPr bwMode="auto">
          <a:xfrm>
            <a:off x="5327650" y="2233613"/>
            <a:ext cx="3194050" cy="3024187"/>
            <a:chOff x="3356" y="1407"/>
            <a:chExt cx="2012" cy="1905"/>
          </a:xfrm>
        </p:grpSpPr>
        <p:sp>
          <p:nvSpPr>
            <p:cNvPr id="49182" name="Line 6"/>
            <p:cNvSpPr>
              <a:spLocks noChangeShapeType="1"/>
            </p:cNvSpPr>
            <p:nvPr/>
          </p:nvSpPr>
          <p:spPr bwMode="auto">
            <a:xfrm>
              <a:off x="3811" y="1834"/>
              <a:ext cx="0" cy="1103"/>
            </a:xfrm>
            <a:prstGeom prst="line">
              <a:avLst/>
            </a:prstGeom>
            <a:noFill/>
            <a:ln w="12700">
              <a:solidFill>
                <a:schemeClr val="tx1"/>
              </a:solidFill>
              <a:round/>
              <a:headEnd/>
              <a:tailEnd/>
            </a:ln>
          </p:spPr>
          <p:txBody>
            <a:bodyPr/>
            <a:lstStyle/>
            <a:p>
              <a:endParaRPr lang="en-CA"/>
            </a:p>
          </p:txBody>
        </p:sp>
        <p:sp>
          <p:nvSpPr>
            <p:cNvPr id="49183" name="Line 7"/>
            <p:cNvSpPr>
              <a:spLocks noChangeShapeType="1"/>
            </p:cNvSpPr>
            <p:nvPr/>
          </p:nvSpPr>
          <p:spPr bwMode="auto">
            <a:xfrm>
              <a:off x="3778" y="2908"/>
              <a:ext cx="1590" cy="0"/>
            </a:xfrm>
            <a:prstGeom prst="line">
              <a:avLst/>
            </a:prstGeom>
            <a:noFill/>
            <a:ln w="12700">
              <a:solidFill>
                <a:schemeClr val="tx1"/>
              </a:solidFill>
              <a:round/>
              <a:headEnd/>
              <a:tailEnd/>
            </a:ln>
          </p:spPr>
          <p:txBody>
            <a:bodyPr/>
            <a:lstStyle/>
            <a:p>
              <a:endParaRPr lang="en-CA"/>
            </a:p>
          </p:txBody>
        </p:sp>
        <p:sp>
          <p:nvSpPr>
            <p:cNvPr id="49184" name="Text Box 8"/>
            <p:cNvSpPr txBox="1">
              <a:spLocks noChangeArrowheads="1"/>
            </p:cNvSpPr>
            <p:nvPr/>
          </p:nvSpPr>
          <p:spPr bwMode="auto">
            <a:xfrm>
              <a:off x="3824" y="1407"/>
              <a:ext cx="1365" cy="134"/>
            </a:xfrm>
            <a:prstGeom prst="rect">
              <a:avLst/>
            </a:prstGeom>
            <a:noFill/>
            <a:ln w="12700">
              <a:noFill/>
              <a:miter lim="800000"/>
              <a:headEnd/>
              <a:tailEnd/>
            </a:ln>
          </p:spPr>
          <p:txBody>
            <a:bodyPr wrap="none" lIns="0" tIns="0" rIns="0" bIns="0">
              <a:spAutoFit/>
            </a:bodyPr>
            <a:lstStyle/>
            <a:p>
              <a:pPr eaLnBrk="0" hangingPunct="0"/>
              <a:r>
                <a:rPr lang="en-US" sz="1400" b="1"/>
                <a:t>Creation of Surplus Value</a:t>
              </a:r>
            </a:p>
          </p:txBody>
        </p:sp>
        <p:sp>
          <p:nvSpPr>
            <p:cNvPr id="49185" name="Line 9"/>
            <p:cNvSpPr>
              <a:spLocks noChangeShapeType="1"/>
            </p:cNvSpPr>
            <p:nvPr/>
          </p:nvSpPr>
          <p:spPr bwMode="auto">
            <a:xfrm flipH="1">
              <a:off x="3766" y="1881"/>
              <a:ext cx="38" cy="0"/>
            </a:xfrm>
            <a:prstGeom prst="line">
              <a:avLst/>
            </a:prstGeom>
            <a:noFill/>
            <a:ln w="12700">
              <a:solidFill>
                <a:schemeClr val="tx1"/>
              </a:solidFill>
              <a:round/>
              <a:headEnd/>
              <a:tailEnd/>
            </a:ln>
          </p:spPr>
          <p:txBody>
            <a:bodyPr/>
            <a:lstStyle/>
            <a:p>
              <a:endParaRPr lang="en-CA"/>
            </a:p>
          </p:txBody>
        </p:sp>
        <p:sp>
          <p:nvSpPr>
            <p:cNvPr id="49186" name="Text Box 10"/>
            <p:cNvSpPr txBox="1">
              <a:spLocks noChangeArrowheads="1"/>
            </p:cNvSpPr>
            <p:nvPr/>
          </p:nvSpPr>
          <p:spPr bwMode="auto">
            <a:xfrm>
              <a:off x="3648" y="2961"/>
              <a:ext cx="53" cy="115"/>
            </a:xfrm>
            <a:prstGeom prst="rect">
              <a:avLst/>
            </a:prstGeom>
            <a:noFill/>
            <a:ln w="12700">
              <a:noFill/>
              <a:miter lim="800000"/>
              <a:headEnd/>
              <a:tailEnd/>
            </a:ln>
          </p:spPr>
          <p:txBody>
            <a:bodyPr wrap="none" lIns="0" tIns="0" rIns="0" bIns="0">
              <a:spAutoFit/>
            </a:bodyPr>
            <a:lstStyle/>
            <a:p>
              <a:pPr eaLnBrk="0" hangingPunct="0"/>
              <a:r>
                <a:rPr lang="en-US" sz="1200"/>
                <a:t>0</a:t>
              </a:r>
            </a:p>
          </p:txBody>
        </p:sp>
        <p:sp>
          <p:nvSpPr>
            <p:cNvPr id="49187" name="Text Box 11"/>
            <p:cNvSpPr txBox="1">
              <a:spLocks noChangeArrowheads="1"/>
            </p:cNvSpPr>
            <p:nvPr/>
          </p:nvSpPr>
          <p:spPr bwMode="auto">
            <a:xfrm>
              <a:off x="3608" y="1829"/>
              <a:ext cx="106" cy="115"/>
            </a:xfrm>
            <a:prstGeom prst="rect">
              <a:avLst/>
            </a:prstGeom>
            <a:noFill/>
            <a:ln w="12700">
              <a:noFill/>
              <a:miter lim="800000"/>
              <a:headEnd/>
              <a:tailEnd/>
            </a:ln>
          </p:spPr>
          <p:txBody>
            <a:bodyPr wrap="none" lIns="0" tIns="0" rIns="0" bIns="0">
              <a:spAutoFit/>
            </a:bodyPr>
            <a:lstStyle/>
            <a:p>
              <a:pPr algn="r" eaLnBrk="0" hangingPunct="0"/>
              <a:r>
                <a:rPr lang="en-US" sz="1200"/>
                <a:t>80</a:t>
              </a:r>
            </a:p>
          </p:txBody>
        </p:sp>
        <p:sp>
          <p:nvSpPr>
            <p:cNvPr id="49188" name="Text Box 12"/>
            <p:cNvSpPr txBox="1">
              <a:spLocks noChangeArrowheads="1"/>
            </p:cNvSpPr>
            <p:nvPr/>
          </p:nvSpPr>
          <p:spPr bwMode="auto">
            <a:xfrm>
              <a:off x="4304" y="3197"/>
              <a:ext cx="512" cy="115"/>
            </a:xfrm>
            <a:prstGeom prst="rect">
              <a:avLst/>
            </a:prstGeom>
            <a:noFill/>
            <a:ln w="12700">
              <a:noFill/>
              <a:miter lim="800000"/>
              <a:headEnd/>
              <a:tailEnd/>
            </a:ln>
          </p:spPr>
          <p:txBody>
            <a:bodyPr wrap="none" lIns="0" tIns="0" rIns="0" bIns="0">
              <a:spAutoFit/>
            </a:bodyPr>
            <a:lstStyle/>
            <a:p>
              <a:pPr eaLnBrk="0" hangingPunct="0"/>
              <a:r>
                <a:rPr lang="en-US" sz="1200" b="1"/>
                <a:t>Daily Wage</a:t>
              </a:r>
            </a:p>
          </p:txBody>
        </p:sp>
        <p:sp>
          <p:nvSpPr>
            <p:cNvPr id="49189" name="Text Box 13"/>
            <p:cNvSpPr txBox="1">
              <a:spLocks noChangeArrowheads="1"/>
            </p:cNvSpPr>
            <p:nvPr/>
          </p:nvSpPr>
          <p:spPr bwMode="auto">
            <a:xfrm rot="-5400000">
              <a:off x="2797" y="2331"/>
              <a:ext cx="1233" cy="115"/>
            </a:xfrm>
            <a:prstGeom prst="rect">
              <a:avLst/>
            </a:prstGeom>
            <a:noFill/>
            <a:ln w="12700">
              <a:noFill/>
              <a:miter lim="800000"/>
              <a:headEnd/>
              <a:tailEnd/>
            </a:ln>
          </p:spPr>
          <p:txBody>
            <a:bodyPr wrap="none" lIns="0" tIns="0" rIns="0" bIns="0">
              <a:spAutoFit/>
            </a:bodyPr>
            <a:lstStyle/>
            <a:p>
              <a:pPr eaLnBrk="0" hangingPunct="0"/>
              <a:r>
                <a:rPr lang="en-US" sz="1200" b="1"/>
                <a:t>Value produced ($ per day)</a:t>
              </a:r>
            </a:p>
          </p:txBody>
        </p:sp>
        <p:sp>
          <p:nvSpPr>
            <p:cNvPr id="49190" name="Line 14"/>
            <p:cNvSpPr>
              <a:spLocks noChangeShapeType="1"/>
            </p:cNvSpPr>
            <p:nvPr/>
          </p:nvSpPr>
          <p:spPr bwMode="auto">
            <a:xfrm flipH="1">
              <a:off x="3770" y="2657"/>
              <a:ext cx="38" cy="0"/>
            </a:xfrm>
            <a:prstGeom prst="line">
              <a:avLst/>
            </a:prstGeom>
            <a:noFill/>
            <a:ln w="12700">
              <a:solidFill>
                <a:schemeClr val="tx1"/>
              </a:solidFill>
              <a:round/>
              <a:headEnd/>
              <a:tailEnd/>
            </a:ln>
          </p:spPr>
          <p:txBody>
            <a:bodyPr/>
            <a:lstStyle/>
            <a:p>
              <a:endParaRPr lang="en-CA"/>
            </a:p>
          </p:txBody>
        </p:sp>
        <p:sp>
          <p:nvSpPr>
            <p:cNvPr id="49191" name="Text Box 15"/>
            <p:cNvSpPr txBox="1">
              <a:spLocks noChangeArrowheads="1"/>
            </p:cNvSpPr>
            <p:nvPr/>
          </p:nvSpPr>
          <p:spPr bwMode="auto">
            <a:xfrm>
              <a:off x="3600" y="2605"/>
              <a:ext cx="106" cy="115"/>
            </a:xfrm>
            <a:prstGeom prst="rect">
              <a:avLst/>
            </a:prstGeom>
            <a:noFill/>
            <a:ln w="12700">
              <a:noFill/>
              <a:miter lim="800000"/>
              <a:headEnd/>
              <a:tailEnd/>
            </a:ln>
          </p:spPr>
          <p:txBody>
            <a:bodyPr wrap="none" lIns="0" tIns="0" rIns="0" bIns="0">
              <a:spAutoFit/>
            </a:bodyPr>
            <a:lstStyle/>
            <a:p>
              <a:pPr algn="r" eaLnBrk="0" hangingPunct="0"/>
              <a:r>
                <a:rPr lang="en-US" sz="1200"/>
                <a:t>20</a:t>
              </a:r>
            </a:p>
          </p:txBody>
        </p:sp>
        <p:sp>
          <p:nvSpPr>
            <p:cNvPr id="49192" name="Line 16"/>
            <p:cNvSpPr>
              <a:spLocks noChangeShapeType="1"/>
            </p:cNvSpPr>
            <p:nvPr/>
          </p:nvSpPr>
          <p:spPr bwMode="auto">
            <a:xfrm flipH="1">
              <a:off x="3770" y="2393"/>
              <a:ext cx="38" cy="0"/>
            </a:xfrm>
            <a:prstGeom prst="line">
              <a:avLst/>
            </a:prstGeom>
            <a:noFill/>
            <a:ln w="12700">
              <a:solidFill>
                <a:schemeClr val="tx1"/>
              </a:solidFill>
              <a:round/>
              <a:headEnd/>
              <a:tailEnd/>
            </a:ln>
          </p:spPr>
          <p:txBody>
            <a:bodyPr/>
            <a:lstStyle/>
            <a:p>
              <a:endParaRPr lang="en-CA"/>
            </a:p>
          </p:txBody>
        </p:sp>
        <p:sp>
          <p:nvSpPr>
            <p:cNvPr id="49193" name="Text Box 17"/>
            <p:cNvSpPr txBox="1">
              <a:spLocks noChangeArrowheads="1"/>
            </p:cNvSpPr>
            <p:nvPr/>
          </p:nvSpPr>
          <p:spPr bwMode="auto">
            <a:xfrm>
              <a:off x="3600" y="2341"/>
              <a:ext cx="106" cy="115"/>
            </a:xfrm>
            <a:prstGeom prst="rect">
              <a:avLst/>
            </a:prstGeom>
            <a:noFill/>
            <a:ln w="12700">
              <a:noFill/>
              <a:miter lim="800000"/>
              <a:headEnd/>
              <a:tailEnd/>
            </a:ln>
          </p:spPr>
          <p:txBody>
            <a:bodyPr wrap="none" lIns="0" tIns="0" rIns="0" bIns="0">
              <a:spAutoFit/>
            </a:bodyPr>
            <a:lstStyle/>
            <a:p>
              <a:pPr algn="r" eaLnBrk="0" hangingPunct="0"/>
              <a:r>
                <a:rPr lang="en-US" sz="1200"/>
                <a:t>40</a:t>
              </a:r>
            </a:p>
          </p:txBody>
        </p:sp>
        <p:sp>
          <p:nvSpPr>
            <p:cNvPr id="49194" name="Line 18"/>
            <p:cNvSpPr>
              <a:spLocks noChangeShapeType="1"/>
            </p:cNvSpPr>
            <p:nvPr/>
          </p:nvSpPr>
          <p:spPr bwMode="auto">
            <a:xfrm flipH="1">
              <a:off x="3768" y="2129"/>
              <a:ext cx="38" cy="0"/>
            </a:xfrm>
            <a:prstGeom prst="line">
              <a:avLst/>
            </a:prstGeom>
            <a:noFill/>
            <a:ln w="12700">
              <a:solidFill>
                <a:schemeClr val="tx1"/>
              </a:solidFill>
              <a:round/>
              <a:headEnd/>
              <a:tailEnd/>
            </a:ln>
          </p:spPr>
          <p:txBody>
            <a:bodyPr/>
            <a:lstStyle/>
            <a:p>
              <a:endParaRPr lang="en-CA"/>
            </a:p>
          </p:txBody>
        </p:sp>
        <p:sp>
          <p:nvSpPr>
            <p:cNvPr id="49195" name="Text Box 19"/>
            <p:cNvSpPr txBox="1">
              <a:spLocks noChangeArrowheads="1"/>
            </p:cNvSpPr>
            <p:nvPr/>
          </p:nvSpPr>
          <p:spPr bwMode="auto">
            <a:xfrm>
              <a:off x="3598" y="2077"/>
              <a:ext cx="106" cy="115"/>
            </a:xfrm>
            <a:prstGeom prst="rect">
              <a:avLst/>
            </a:prstGeom>
            <a:noFill/>
            <a:ln w="12700">
              <a:noFill/>
              <a:miter lim="800000"/>
              <a:headEnd/>
              <a:tailEnd/>
            </a:ln>
          </p:spPr>
          <p:txBody>
            <a:bodyPr wrap="none" lIns="0" tIns="0" rIns="0" bIns="0">
              <a:spAutoFit/>
            </a:bodyPr>
            <a:lstStyle/>
            <a:p>
              <a:pPr algn="r" eaLnBrk="0" hangingPunct="0"/>
              <a:r>
                <a:rPr lang="en-US" sz="1200"/>
                <a:t>60</a:t>
              </a:r>
            </a:p>
          </p:txBody>
        </p:sp>
      </p:grpSp>
      <p:sp>
        <p:nvSpPr>
          <p:cNvPr id="93204" name="Line 20"/>
          <p:cNvSpPr>
            <a:spLocks noChangeShapeType="1"/>
          </p:cNvSpPr>
          <p:nvPr/>
        </p:nvSpPr>
        <p:spPr bwMode="auto">
          <a:xfrm>
            <a:off x="7048500" y="4800600"/>
            <a:ext cx="533400" cy="0"/>
          </a:xfrm>
          <a:prstGeom prst="line">
            <a:avLst/>
          </a:prstGeom>
          <a:noFill/>
          <a:ln w="12700">
            <a:solidFill>
              <a:schemeClr val="tx1"/>
            </a:solidFill>
            <a:round/>
            <a:headEnd/>
            <a:tailEnd type="triangle" w="med" len="med"/>
          </a:ln>
        </p:spPr>
        <p:txBody>
          <a:bodyPr/>
          <a:lstStyle/>
          <a:p>
            <a:endParaRPr lang="en-CA"/>
          </a:p>
        </p:txBody>
      </p:sp>
      <p:sp>
        <p:nvSpPr>
          <p:cNvPr id="93205" name="Text Box 21"/>
          <p:cNvSpPr txBox="1">
            <a:spLocks noChangeArrowheads="1"/>
          </p:cNvSpPr>
          <p:nvPr/>
        </p:nvSpPr>
        <p:spPr bwMode="auto">
          <a:xfrm>
            <a:off x="1978025" y="2209800"/>
            <a:ext cx="2289175" cy="395288"/>
          </a:xfrm>
          <a:prstGeom prst="rect">
            <a:avLst/>
          </a:prstGeom>
          <a:noFill/>
          <a:ln w="12700">
            <a:noFill/>
            <a:miter lim="800000"/>
            <a:headEnd/>
            <a:tailEnd/>
          </a:ln>
        </p:spPr>
        <p:txBody>
          <a:bodyPr wrap="none" lIns="0" tIns="0" rIns="0" bIns="0">
            <a:spAutoFit/>
          </a:bodyPr>
          <a:lstStyle/>
          <a:p>
            <a:pPr algn="ctr" eaLnBrk="0" hangingPunct="0"/>
            <a:r>
              <a:rPr lang="en-US" sz="1400" b="1"/>
              <a:t>Creation of Surplus Value</a:t>
            </a:r>
          </a:p>
          <a:p>
            <a:pPr algn="ctr" eaLnBrk="0" hangingPunct="0"/>
            <a:r>
              <a:rPr lang="en-US" sz="1200"/>
              <a:t>(when producing 2 shirts or 1 suit)</a:t>
            </a:r>
          </a:p>
        </p:txBody>
      </p:sp>
      <p:sp>
        <p:nvSpPr>
          <p:cNvPr id="93206" name="Text Box 22"/>
          <p:cNvSpPr txBox="1">
            <a:spLocks noChangeArrowheads="1"/>
          </p:cNvSpPr>
          <p:nvPr/>
        </p:nvSpPr>
        <p:spPr bwMode="auto">
          <a:xfrm>
            <a:off x="1603375" y="3176588"/>
            <a:ext cx="1292225" cy="1841500"/>
          </a:xfrm>
          <a:prstGeom prst="rect">
            <a:avLst/>
          </a:prstGeom>
          <a:noFill/>
          <a:ln w="12700">
            <a:noFill/>
            <a:miter lim="800000"/>
            <a:headEnd/>
            <a:tailEnd/>
          </a:ln>
        </p:spPr>
        <p:txBody>
          <a:bodyPr wrap="none" lIns="0" tIns="0" rIns="0" bIns="0">
            <a:spAutoFit/>
          </a:bodyPr>
          <a:lstStyle/>
          <a:p>
            <a:pPr eaLnBrk="0" hangingPunct="0"/>
            <a:r>
              <a:rPr lang="en-US" sz="1200"/>
              <a:t>Daily Wage</a:t>
            </a:r>
          </a:p>
          <a:p>
            <a:pPr eaLnBrk="0" hangingPunct="0"/>
            <a:endParaRPr lang="en-US" sz="500"/>
          </a:p>
          <a:p>
            <a:pPr eaLnBrk="0" hangingPunct="0"/>
            <a:r>
              <a:rPr lang="en-US" sz="1200"/>
              <a:t>Materials and</a:t>
            </a:r>
          </a:p>
          <a:p>
            <a:pPr eaLnBrk="0" hangingPunct="0"/>
            <a:r>
              <a:rPr lang="en-US" sz="1200"/>
              <a:t>machine wear</a:t>
            </a:r>
          </a:p>
          <a:p>
            <a:pPr eaLnBrk="0" hangingPunct="0"/>
            <a:r>
              <a:rPr lang="en-US" sz="1200"/>
              <a:t>and tear (M)</a:t>
            </a:r>
          </a:p>
          <a:p>
            <a:pPr eaLnBrk="0" hangingPunct="0"/>
            <a:endParaRPr lang="en-US" sz="500"/>
          </a:p>
          <a:p>
            <a:pPr eaLnBrk="0" hangingPunct="0"/>
            <a:r>
              <a:rPr lang="en-US" sz="1200"/>
              <a:t>Surplus Value (SV)</a:t>
            </a:r>
          </a:p>
          <a:p>
            <a:pPr eaLnBrk="0" hangingPunct="0"/>
            <a:endParaRPr lang="en-US" sz="500"/>
          </a:p>
          <a:p>
            <a:pPr eaLnBrk="0" hangingPunct="0"/>
            <a:r>
              <a:rPr lang="en-US" sz="1200"/>
              <a:t>Total Value</a:t>
            </a:r>
          </a:p>
          <a:p>
            <a:pPr eaLnBrk="0" hangingPunct="0"/>
            <a:endParaRPr lang="en-US" sz="500"/>
          </a:p>
          <a:p>
            <a:pPr eaLnBrk="0" hangingPunct="0"/>
            <a:r>
              <a:rPr lang="en-US" sz="1200"/>
              <a:t>Exploitation Rate</a:t>
            </a:r>
          </a:p>
          <a:p>
            <a:pPr eaLnBrk="0" hangingPunct="0"/>
            <a:endParaRPr lang="en-US" sz="500"/>
          </a:p>
          <a:p>
            <a:pPr eaLnBrk="0" hangingPunct="0"/>
            <a:r>
              <a:rPr lang="en-US" sz="1200"/>
              <a:t>(SV/W)</a:t>
            </a:r>
          </a:p>
        </p:txBody>
      </p:sp>
      <p:sp>
        <p:nvSpPr>
          <p:cNvPr id="93207" name="Text Box 23"/>
          <p:cNvSpPr txBox="1">
            <a:spLocks noChangeArrowheads="1"/>
          </p:cNvSpPr>
          <p:nvPr/>
        </p:nvSpPr>
        <p:spPr bwMode="auto">
          <a:xfrm>
            <a:off x="3108325" y="2909888"/>
            <a:ext cx="701675" cy="2100262"/>
          </a:xfrm>
          <a:prstGeom prst="rect">
            <a:avLst/>
          </a:prstGeom>
          <a:noFill/>
          <a:ln w="12700">
            <a:noFill/>
            <a:miter lim="800000"/>
            <a:headEnd/>
            <a:tailEnd/>
          </a:ln>
        </p:spPr>
        <p:txBody>
          <a:bodyPr wrap="none" lIns="0" tIns="0" rIns="0" bIns="0">
            <a:spAutoFit/>
          </a:bodyPr>
          <a:lstStyle/>
          <a:p>
            <a:pPr algn="ctr" eaLnBrk="0" hangingPunct="0"/>
            <a:r>
              <a:rPr lang="en-US" sz="1200" b="1"/>
              <a:t>$50 Wage</a:t>
            </a:r>
          </a:p>
          <a:p>
            <a:pPr algn="ctr" eaLnBrk="0" hangingPunct="0"/>
            <a:endParaRPr lang="en-US" sz="500"/>
          </a:p>
          <a:p>
            <a:pPr algn="ctr" eaLnBrk="0" hangingPunct="0"/>
            <a:r>
              <a:rPr lang="en-US" sz="1200"/>
              <a:t>$50</a:t>
            </a:r>
          </a:p>
          <a:p>
            <a:pPr algn="ctr" eaLnBrk="0" hangingPunct="0"/>
            <a:endParaRPr lang="en-US" sz="500"/>
          </a:p>
          <a:p>
            <a:pPr algn="ctr" eaLnBrk="0" hangingPunct="0"/>
            <a:r>
              <a:rPr lang="en-US" sz="1200"/>
              <a:t>$10</a:t>
            </a:r>
          </a:p>
          <a:p>
            <a:pPr algn="ctr" eaLnBrk="0" hangingPunct="0"/>
            <a:endParaRPr lang="en-US" sz="1200"/>
          </a:p>
          <a:p>
            <a:pPr algn="ctr" eaLnBrk="0" hangingPunct="0"/>
            <a:endParaRPr lang="en-US" sz="1200"/>
          </a:p>
          <a:p>
            <a:pPr algn="ctr" eaLnBrk="0" hangingPunct="0"/>
            <a:endParaRPr lang="en-US" sz="500"/>
          </a:p>
          <a:p>
            <a:pPr algn="ctr" eaLnBrk="0" hangingPunct="0"/>
            <a:r>
              <a:rPr lang="en-US" sz="1200"/>
              <a:t>$20</a:t>
            </a:r>
          </a:p>
          <a:p>
            <a:pPr algn="ctr" eaLnBrk="0" hangingPunct="0"/>
            <a:endParaRPr lang="en-US" sz="500"/>
          </a:p>
          <a:p>
            <a:pPr algn="ctr" eaLnBrk="0" hangingPunct="0"/>
            <a:r>
              <a:rPr lang="en-US" sz="1200"/>
              <a:t>$80</a:t>
            </a:r>
          </a:p>
          <a:p>
            <a:pPr algn="ctr" eaLnBrk="0" hangingPunct="0"/>
            <a:endParaRPr lang="en-US" sz="500"/>
          </a:p>
          <a:p>
            <a:pPr algn="ctr" eaLnBrk="0" hangingPunct="0"/>
            <a:r>
              <a:rPr lang="en-US" sz="1200"/>
              <a:t>2</a:t>
            </a:r>
          </a:p>
          <a:p>
            <a:pPr algn="ctr" eaLnBrk="0" hangingPunct="0"/>
            <a:endParaRPr lang="en-US" sz="500"/>
          </a:p>
          <a:p>
            <a:pPr algn="ctr" eaLnBrk="0" hangingPunct="0"/>
            <a:r>
              <a:rPr lang="en-US" sz="1200"/>
              <a:t>5</a:t>
            </a:r>
          </a:p>
        </p:txBody>
      </p:sp>
      <p:sp>
        <p:nvSpPr>
          <p:cNvPr id="93208" name="Text Box 24"/>
          <p:cNvSpPr txBox="1">
            <a:spLocks noChangeArrowheads="1"/>
          </p:cNvSpPr>
          <p:nvPr/>
        </p:nvSpPr>
        <p:spPr bwMode="auto">
          <a:xfrm>
            <a:off x="4022725" y="2909888"/>
            <a:ext cx="701675" cy="2100262"/>
          </a:xfrm>
          <a:prstGeom prst="rect">
            <a:avLst/>
          </a:prstGeom>
          <a:noFill/>
          <a:ln w="12700">
            <a:noFill/>
            <a:miter lim="800000"/>
            <a:headEnd/>
            <a:tailEnd/>
          </a:ln>
        </p:spPr>
        <p:txBody>
          <a:bodyPr wrap="none" lIns="0" tIns="0" rIns="0" bIns="0">
            <a:spAutoFit/>
          </a:bodyPr>
          <a:lstStyle/>
          <a:p>
            <a:pPr algn="ctr" eaLnBrk="0" hangingPunct="0"/>
            <a:r>
              <a:rPr lang="en-US" sz="1200" b="1"/>
              <a:t>$30 Wage</a:t>
            </a:r>
          </a:p>
          <a:p>
            <a:pPr algn="ctr" eaLnBrk="0" hangingPunct="0"/>
            <a:endParaRPr lang="en-US" sz="500"/>
          </a:p>
          <a:p>
            <a:pPr algn="ctr" eaLnBrk="0" hangingPunct="0"/>
            <a:r>
              <a:rPr lang="en-US" sz="1200"/>
              <a:t>$30</a:t>
            </a:r>
          </a:p>
          <a:p>
            <a:pPr algn="ctr" eaLnBrk="0" hangingPunct="0"/>
            <a:endParaRPr lang="en-US" sz="500"/>
          </a:p>
          <a:p>
            <a:pPr algn="ctr" eaLnBrk="0" hangingPunct="0"/>
            <a:r>
              <a:rPr lang="en-US" sz="1200"/>
              <a:t>$10</a:t>
            </a:r>
          </a:p>
          <a:p>
            <a:pPr algn="ctr" eaLnBrk="0" hangingPunct="0"/>
            <a:endParaRPr lang="en-US" sz="1200"/>
          </a:p>
          <a:p>
            <a:pPr algn="ctr" eaLnBrk="0" hangingPunct="0"/>
            <a:endParaRPr lang="en-US" sz="1200"/>
          </a:p>
          <a:p>
            <a:pPr algn="ctr" eaLnBrk="0" hangingPunct="0"/>
            <a:endParaRPr lang="en-US" sz="500" b="1"/>
          </a:p>
          <a:p>
            <a:pPr algn="ctr" eaLnBrk="0" hangingPunct="0"/>
            <a:r>
              <a:rPr lang="en-US" sz="1200"/>
              <a:t>$40</a:t>
            </a:r>
          </a:p>
          <a:p>
            <a:pPr algn="ctr" eaLnBrk="0" hangingPunct="0"/>
            <a:endParaRPr lang="en-US" sz="500"/>
          </a:p>
          <a:p>
            <a:pPr algn="ctr" eaLnBrk="0" hangingPunct="0"/>
            <a:r>
              <a:rPr lang="en-US" sz="1200"/>
              <a:t>$80</a:t>
            </a:r>
          </a:p>
          <a:p>
            <a:pPr algn="ctr" eaLnBrk="0" hangingPunct="0"/>
            <a:endParaRPr lang="en-US" sz="500"/>
          </a:p>
          <a:p>
            <a:pPr algn="ctr" eaLnBrk="0" hangingPunct="0"/>
            <a:r>
              <a:rPr lang="en-US" sz="1200"/>
              <a:t>4</a:t>
            </a:r>
          </a:p>
          <a:p>
            <a:pPr algn="ctr" eaLnBrk="0" hangingPunct="0"/>
            <a:endParaRPr lang="en-US" sz="500"/>
          </a:p>
          <a:p>
            <a:pPr algn="ctr" eaLnBrk="0" hangingPunct="0"/>
            <a:r>
              <a:rPr lang="en-US" sz="1200"/>
              <a:t>3</a:t>
            </a:r>
          </a:p>
        </p:txBody>
      </p:sp>
      <p:sp>
        <p:nvSpPr>
          <p:cNvPr id="93209" name="Line 25"/>
          <p:cNvSpPr>
            <a:spLocks noChangeShapeType="1"/>
          </p:cNvSpPr>
          <p:nvPr/>
        </p:nvSpPr>
        <p:spPr bwMode="auto">
          <a:xfrm>
            <a:off x="3282950" y="4270375"/>
            <a:ext cx="341313" cy="0"/>
          </a:xfrm>
          <a:prstGeom prst="line">
            <a:avLst/>
          </a:prstGeom>
          <a:noFill/>
          <a:ln w="12700">
            <a:solidFill>
              <a:schemeClr val="tx1"/>
            </a:solidFill>
            <a:round/>
            <a:headEnd/>
            <a:tailEnd/>
          </a:ln>
        </p:spPr>
        <p:txBody>
          <a:bodyPr/>
          <a:lstStyle/>
          <a:p>
            <a:endParaRPr lang="en-CA"/>
          </a:p>
        </p:txBody>
      </p:sp>
      <p:sp>
        <p:nvSpPr>
          <p:cNvPr id="93210" name="Line 26"/>
          <p:cNvSpPr>
            <a:spLocks noChangeShapeType="1"/>
          </p:cNvSpPr>
          <p:nvPr/>
        </p:nvSpPr>
        <p:spPr bwMode="auto">
          <a:xfrm>
            <a:off x="4208463" y="4268788"/>
            <a:ext cx="341312" cy="0"/>
          </a:xfrm>
          <a:prstGeom prst="line">
            <a:avLst/>
          </a:prstGeom>
          <a:noFill/>
          <a:ln w="12700">
            <a:solidFill>
              <a:schemeClr val="tx1"/>
            </a:solidFill>
            <a:round/>
            <a:headEnd/>
            <a:tailEnd/>
          </a:ln>
        </p:spPr>
        <p:txBody>
          <a:bodyPr/>
          <a:lstStyle/>
          <a:p>
            <a:endParaRPr lang="en-CA"/>
          </a:p>
        </p:txBody>
      </p:sp>
      <p:sp>
        <p:nvSpPr>
          <p:cNvPr id="93211" name="Line 27"/>
          <p:cNvSpPr>
            <a:spLocks noChangeShapeType="1"/>
          </p:cNvSpPr>
          <p:nvPr/>
        </p:nvSpPr>
        <p:spPr bwMode="auto">
          <a:xfrm>
            <a:off x="3295650" y="4789488"/>
            <a:ext cx="341313" cy="0"/>
          </a:xfrm>
          <a:prstGeom prst="line">
            <a:avLst/>
          </a:prstGeom>
          <a:noFill/>
          <a:ln w="12700">
            <a:solidFill>
              <a:schemeClr val="tx1"/>
            </a:solidFill>
            <a:round/>
            <a:headEnd/>
            <a:tailEnd/>
          </a:ln>
        </p:spPr>
        <p:txBody>
          <a:bodyPr/>
          <a:lstStyle/>
          <a:p>
            <a:endParaRPr lang="en-CA"/>
          </a:p>
        </p:txBody>
      </p:sp>
      <p:sp>
        <p:nvSpPr>
          <p:cNvPr id="93212" name="Line 28"/>
          <p:cNvSpPr>
            <a:spLocks noChangeShapeType="1"/>
          </p:cNvSpPr>
          <p:nvPr/>
        </p:nvSpPr>
        <p:spPr bwMode="auto">
          <a:xfrm>
            <a:off x="4221163" y="4787900"/>
            <a:ext cx="341312" cy="0"/>
          </a:xfrm>
          <a:prstGeom prst="line">
            <a:avLst/>
          </a:prstGeom>
          <a:noFill/>
          <a:ln w="12700">
            <a:solidFill>
              <a:schemeClr val="tx1"/>
            </a:solidFill>
            <a:round/>
            <a:headEnd/>
            <a:tailEnd/>
          </a:ln>
        </p:spPr>
        <p:txBody>
          <a:bodyPr/>
          <a:lstStyle/>
          <a:p>
            <a:endParaRPr lang="en-CA"/>
          </a:p>
        </p:txBody>
      </p:sp>
      <p:grpSp>
        <p:nvGrpSpPr>
          <p:cNvPr id="3" name="Group 29"/>
          <p:cNvGrpSpPr>
            <a:grpSpLocks/>
          </p:cNvGrpSpPr>
          <p:nvPr/>
        </p:nvGrpSpPr>
        <p:grpSpPr bwMode="auto">
          <a:xfrm>
            <a:off x="6257925" y="2989263"/>
            <a:ext cx="879475" cy="1625600"/>
            <a:chOff x="3942" y="1883"/>
            <a:chExt cx="554" cy="1024"/>
          </a:xfrm>
        </p:grpSpPr>
        <p:sp>
          <p:nvSpPr>
            <p:cNvPr id="49176" name="Rectangle 30"/>
            <p:cNvSpPr>
              <a:spLocks noChangeArrowheads="1"/>
            </p:cNvSpPr>
            <p:nvPr/>
          </p:nvSpPr>
          <p:spPr bwMode="auto">
            <a:xfrm>
              <a:off x="3942" y="2660"/>
              <a:ext cx="553" cy="247"/>
            </a:xfrm>
            <a:prstGeom prst="rect">
              <a:avLst/>
            </a:prstGeom>
            <a:solidFill>
              <a:srgbClr val="0066FF"/>
            </a:solidFill>
            <a:ln w="12700">
              <a:solidFill>
                <a:schemeClr val="tx1"/>
              </a:solidFill>
              <a:miter lim="800000"/>
              <a:headEnd/>
              <a:tailEnd/>
            </a:ln>
          </p:spPr>
          <p:txBody>
            <a:bodyPr wrap="none" anchor="ctr"/>
            <a:lstStyle/>
            <a:p>
              <a:endParaRPr lang="en-US"/>
            </a:p>
          </p:txBody>
        </p:sp>
        <p:sp>
          <p:nvSpPr>
            <p:cNvPr id="49177" name="Rectangle 31"/>
            <p:cNvSpPr>
              <a:spLocks noChangeArrowheads="1"/>
            </p:cNvSpPr>
            <p:nvPr/>
          </p:nvSpPr>
          <p:spPr bwMode="auto">
            <a:xfrm>
              <a:off x="3944" y="2537"/>
              <a:ext cx="552" cy="126"/>
            </a:xfrm>
            <a:prstGeom prst="rect">
              <a:avLst/>
            </a:prstGeom>
            <a:noFill/>
            <a:ln w="12700">
              <a:solidFill>
                <a:schemeClr val="tx1"/>
              </a:solidFill>
              <a:prstDash val="dash"/>
              <a:miter lim="800000"/>
              <a:headEnd/>
              <a:tailEnd/>
            </a:ln>
          </p:spPr>
          <p:txBody>
            <a:bodyPr wrap="none" anchor="ctr"/>
            <a:lstStyle/>
            <a:p>
              <a:endParaRPr lang="en-US"/>
            </a:p>
          </p:txBody>
        </p:sp>
        <p:sp>
          <p:nvSpPr>
            <p:cNvPr id="49178" name="Rectangle 32"/>
            <p:cNvSpPr>
              <a:spLocks noChangeArrowheads="1"/>
            </p:cNvSpPr>
            <p:nvPr/>
          </p:nvSpPr>
          <p:spPr bwMode="auto">
            <a:xfrm>
              <a:off x="3944" y="1883"/>
              <a:ext cx="552" cy="654"/>
            </a:xfrm>
            <a:prstGeom prst="rect">
              <a:avLst/>
            </a:prstGeom>
            <a:noFill/>
            <a:ln w="12700">
              <a:solidFill>
                <a:schemeClr val="tx1"/>
              </a:solidFill>
              <a:prstDash val="dash"/>
              <a:miter lim="800000"/>
              <a:headEnd/>
              <a:tailEnd/>
            </a:ln>
          </p:spPr>
          <p:txBody>
            <a:bodyPr wrap="none" anchor="ctr"/>
            <a:lstStyle/>
            <a:p>
              <a:endParaRPr lang="en-US"/>
            </a:p>
          </p:txBody>
        </p:sp>
        <p:sp>
          <p:nvSpPr>
            <p:cNvPr id="49179" name="Text Box 33"/>
            <p:cNvSpPr txBox="1">
              <a:spLocks noChangeArrowheads="1"/>
            </p:cNvSpPr>
            <p:nvPr/>
          </p:nvSpPr>
          <p:spPr bwMode="auto">
            <a:xfrm>
              <a:off x="4072" y="2016"/>
              <a:ext cx="280" cy="106"/>
            </a:xfrm>
            <a:prstGeom prst="rect">
              <a:avLst/>
            </a:prstGeom>
            <a:noFill/>
            <a:ln w="12700">
              <a:noFill/>
              <a:miter lim="800000"/>
              <a:headEnd/>
              <a:tailEnd/>
            </a:ln>
          </p:spPr>
          <p:txBody>
            <a:bodyPr wrap="none" lIns="0" tIns="0" rIns="0" bIns="0">
              <a:spAutoFit/>
            </a:bodyPr>
            <a:lstStyle/>
            <a:p>
              <a:pPr eaLnBrk="0" hangingPunct="0"/>
              <a:r>
                <a:rPr lang="en-US" sz="1100" b="1"/>
                <a:t>W = 50</a:t>
              </a:r>
            </a:p>
          </p:txBody>
        </p:sp>
        <p:sp>
          <p:nvSpPr>
            <p:cNvPr id="49180" name="Text Box 34"/>
            <p:cNvSpPr txBox="1">
              <a:spLocks noChangeArrowheads="1"/>
            </p:cNvSpPr>
            <p:nvPr/>
          </p:nvSpPr>
          <p:spPr bwMode="auto">
            <a:xfrm>
              <a:off x="4080" y="2544"/>
              <a:ext cx="270" cy="106"/>
            </a:xfrm>
            <a:prstGeom prst="rect">
              <a:avLst/>
            </a:prstGeom>
            <a:noFill/>
            <a:ln w="12700">
              <a:noFill/>
              <a:miter lim="800000"/>
              <a:headEnd/>
              <a:tailEnd/>
            </a:ln>
          </p:spPr>
          <p:txBody>
            <a:bodyPr wrap="none" lIns="0" tIns="0" rIns="0" bIns="0">
              <a:spAutoFit/>
            </a:bodyPr>
            <a:lstStyle/>
            <a:p>
              <a:pPr eaLnBrk="0" hangingPunct="0"/>
              <a:r>
                <a:rPr lang="en-US" sz="1100" b="1"/>
                <a:t>M = 10</a:t>
              </a:r>
            </a:p>
          </p:txBody>
        </p:sp>
        <p:sp>
          <p:nvSpPr>
            <p:cNvPr id="49181" name="Text Box 35"/>
            <p:cNvSpPr txBox="1">
              <a:spLocks noChangeArrowheads="1"/>
            </p:cNvSpPr>
            <p:nvPr/>
          </p:nvSpPr>
          <p:spPr bwMode="auto">
            <a:xfrm>
              <a:off x="4031" y="2735"/>
              <a:ext cx="383" cy="115"/>
            </a:xfrm>
            <a:prstGeom prst="rect">
              <a:avLst/>
            </a:prstGeom>
            <a:noFill/>
            <a:ln w="12700">
              <a:noFill/>
              <a:miter lim="800000"/>
              <a:headEnd/>
              <a:tailEnd/>
            </a:ln>
          </p:spPr>
          <p:txBody>
            <a:bodyPr wrap="none" lIns="0" tIns="0" rIns="0" bIns="0">
              <a:spAutoFit/>
            </a:bodyPr>
            <a:lstStyle/>
            <a:p>
              <a:pPr algn="ctr" eaLnBrk="0" hangingPunct="0"/>
              <a:r>
                <a:rPr lang="en-US" sz="1200" b="1">
                  <a:latin typeface="Tahoma" pitchFamily="34" charset="0"/>
                </a:rPr>
                <a:t>SV = 10</a:t>
              </a:r>
            </a:p>
          </p:txBody>
        </p:sp>
      </p:grpSp>
      <p:grpSp>
        <p:nvGrpSpPr>
          <p:cNvPr id="4" name="Group 36"/>
          <p:cNvGrpSpPr>
            <a:grpSpLocks/>
          </p:cNvGrpSpPr>
          <p:nvPr/>
        </p:nvGrpSpPr>
        <p:grpSpPr bwMode="auto">
          <a:xfrm>
            <a:off x="7442200" y="2982913"/>
            <a:ext cx="877888" cy="1630362"/>
            <a:chOff x="4688" y="1879"/>
            <a:chExt cx="553" cy="1027"/>
          </a:xfrm>
        </p:grpSpPr>
        <p:sp>
          <p:nvSpPr>
            <p:cNvPr id="49170" name="Rectangle 37"/>
            <p:cNvSpPr>
              <a:spLocks noChangeArrowheads="1"/>
            </p:cNvSpPr>
            <p:nvPr/>
          </p:nvSpPr>
          <p:spPr bwMode="auto">
            <a:xfrm>
              <a:off x="4688" y="2395"/>
              <a:ext cx="553" cy="511"/>
            </a:xfrm>
            <a:prstGeom prst="rect">
              <a:avLst/>
            </a:prstGeom>
            <a:solidFill>
              <a:srgbClr val="0066FF"/>
            </a:solidFill>
            <a:ln w="12700">
              <a:solidFill>
                <a:schemeClr val="tx1"/>
              </a:solidFill>
              <a:miter lim="800000"/>
              <a:headEnd/>
              <a:tailEnd/>
            </a:ln>
          </p:spPr>
          <p:txBody>
            <a:bodyPr wrap="none" anchor="ctr"/>
            <a:lstStyle/>
            <a:p>
              <a:endParaRPr lang="en-US"/>
            </a:p>
          </p:txBody>
        </p:sp>
        <p:sp>
          <p:nvSpPr>
            <p:cNvPr id="49171" name="Rectangle 38"/>
            <p:cNvSpPr>
              <a:spLocks noChangeArrowheads="1"/>
            </p:cNvSpPr>
            <p:nvPr/>
          </p:nvSpPr>
          <p:spPr bwMode="auto">
            <a:xfrm>
              <a:off x="4688" y="2257"/>
              <a:ext cx="552" cy="138"/>
            </a:xfrm>
            <a:prstGeom prst="rect">
              <a:avLst/>
            </a:prstGeom>
            <a:noFill/>
            <a:ln w="12700">
              <a:solidFill>
                <a:schemeClr val="tx1"/>
              </a:solidFill>
              <a:prstDash val="dash"/>
              <a:miter lim="800000"/>
              <a:headEnd/>
              <a:tailEnd/>
            </a:ln>
          </p:spPr>
          <p:txBody>
            <a:bodyPr wrap="none" anchor="ctr"/>
            <a:lstStyle/>
            <a:p>
              <a:endParaRPr lang="en-US"/>
            </a:p>
          </p:txBody>
        </p:sp>
        <p:sp>
          <p:nvSpPr>
            <p:cNvPr id="49172" name="Rectangle 39"/>
            <p:cNvSpPr>
              <a:spLocks noChangeArrowheads="1"/>
            </p:cNvSpPr>
            <p:nvPr/>
          </p:nvSpPr>
          <p:spPr bwMode="auto">
            <a:xfrm>
              <a:off x="4688" y="1879"/>
              <a:ext cx="552" cy="378"/>
            </a:xfrm>
            <a:prstGeom prst="rect">
              <a:avLst/>
            </a:prstGeom>
            <a:noFill/>
            <a:ln w="12700">
              <a:solidFill>
                <a:schemeClr val="tx1"/>
              </a:solidFill>
              <a:prstDash val="dash"/>
              <a:miter lim="800000"/>
              <a:headEnd/>
              <a:tailEnd/>
            </a:ln>
          </p:spPr>
          <p:txBody>
            <a:bodyPr wrap="none" anchor="ctr"/>
            <a:lstStyle/>
            <a:p>
              <a:endParaRPr lang="en-US"/>
            </a:p>
          </p:txBody>
        </p:sp>
        <p:sp>
          <p:nvSpPr>
            <p:cNvPr id="49173" name="Text Box 40"/>
            <p:cNvSpPr txBox="1">
              <a:spLocks noChangeArrowheads="1"/>
            </p:cNvSpPr>
            <p:nvPr/>
          </p:nvSpPr>
          <p:spPr bwMode="auto">
            <a:xfrm>
              <a:off x="4775" y="2735"/>
              <a:ext cx="383" cy="115"/>
            </a:xfrm>
            <a:prstGeom prst="rect">
              <a:avLst/>
            </a:prstGeom>
            <a:noFill/>
            <a:ln w="12700">
              <a:noFill/>
              <a:miter lim="800000"/>
              <a:headEnd/>
              <a:tailEnd/>
            </a:ln>
          </p:spPr>
          <p:txBody>
            <a:bodyPr wrap="none" lIns="0" tIns="0" rIns="0" bIns="0">
              <a:spAutoFit/>
            </a:bodyPr>
            <a:lstStyle/>
            <a:p>
              <a:pPr algn="ctr" eaLnBrk="0" hangingPunct="0"/>
              <a:r>
                <a:rPr lang="en-US" sz="1200" b="1">
                  <a:latin typeface="Tahoma" pitchFamily="34" charset="0"/>
                </a:rPr>
                <a:t>SV = 40</a:t>
              </a:r>
            </a:p>
          </p:txBody>
        </p:sp>
        <p:sp>
          <p:nvSpPr>
            <p:cNvPr id="49174" name="Text Box 41"/>
            <p:cNvSpPr txBox="1">
              <a:spLocks noChangeArrowheads="1"/>
            </p:cNvSpPr>
            <p:nvPr/>
          </p:nvSpPr>
          <p:spPr bwMode="auto">
            <a:xfrm>
              <a:off x="4824" y="2264"/>
              <a:ext cx="280" cy="106"/>
            </a:xfrm>
            <a:prstGeom prst="rect">
              <a:avLst/>
            </a:prstGeom>
            <a:noFill/>
            <a:ln w="12700">
              <a:noFill/>
              <a:miter lim="800000"/>
              <a:headEnd/>
              <a:tailEnd/>
            </a:ln>
          </p:spPr>
          <p:txBody>
            <a:bodyPr wrap="none" lIns="0" tIns="0" rIns="0" bIns="0">
              <a:spAutoFit/>
            </a:bodyPr>
            <a:lstStyle/>
            <a:p>
              <a:pPr eaLnBrk="0" hangingPunct="0"/>
              <a:r>
                <a:rPr lang="en-US" sz="1100" b="1"/>
                <a:t>W = 10</a:t>
              </a:r>
            </a:p>
          </p:txBody>
        </p:sp>
        <p:sp>
          <p:nvSpPr>
            <p:cNvPr id="49175" name="Text Box 42"/>
            <p:cNvSpPr txBox="1">
              <a:spLocks noChangeArrowheads="1"/>
            </p:cNvSpPr>
            <p:nvPr/>
          </p:nvSpPr>
          <p:spPr bwMode="auto">
            <a:xfrm>
              <a:off x="4824" y="2008"/>
              <a:ext cx="280" cy="106"/>
            </a:xfrm>
            <a:prstGeom prst="rect">
              <a:avLst/>
            </a:prstGeom>
            <a:noFill/>
            <a:ln w="12700">
              <a:noFill/>
              <a:miter lim="800000"/>
              <a:headEnd/>
              <a:tailEnd/>
            </a:ln>
          </p:spPr>
          <p:txBody>
            <a:bodyPr wrap="none" lIns="0" tIns="0" rIns="0" bIns="0">
              <a:spAutoFit/>
            </a:bodyPr>
            <a:lstStyle/>
            <a:p>
              <a:pPr eaLnBrk="0" hangingPunct="0"/>
              <a:r>
                <a:rPr lang="en-US" sz="1100" b="1"/>
                <a:t>W = 30</a:t>
              </a:r>
            </a:p>
          </p:txBody>
        </p:sp>
      </p:grpSp>
      <p:sp>
        <p:nvSpPr>
          <p:cNvPr id="45" name="Footer Placeholder 3"/>
          <p:cNvSpPr>
            <a:spLocks noGrp="1"/>
          </p:cNvSpPr>
          <p:nvPr>
            <p:ph type="ftr" sz="quarter" idx="11"/>
          </p:nvPr>
        </p:nvSpPr>
        <p:spPr>
          <a:xfrm>
            <a:off x="3028950" y="6356352"/>
            <a:ext cx="3086100" cy="365125"/>
          </a:xfrm>
        </p:spPr>
        <p:txBody>
          <a:bodyPr/>
          <a:lstStyle/>
          <a:p>
            <a:r>
              <a:rPr lang="en-US"/>
              <a:t>© 2015 by McGraw-Hill Ryerson Ltd.</a:t>
            </a:r>
          </a:p>
        </p:txBody>
      </p:sp>
      <p:sp>
        <p:nvSpPr>
          <p:cNvPr id="46" name="Slide Number Placeholder 4"/>
          <p:cNvSpPr>
            <a:spLocks noGrp="1"/>
          </p:cNvSpPr>
          <p:nvPr>
            <p:ph type="sldNum" sz="quarter" idx="12"/>
          </p:nvPr>
        </p:nvSpPr>
        <p:spPr>
          <a:xfrm>
            <a:off x="6457950" y="6356352"/>
            <a:ext cx="2057400" cy="365125"/>
          </a:xfrm>
        </p:spPr>
        <p:txBody>
          <a:bodyPr/>
          <a:lstStyle/>
          <a:p>
            <a:fld id="{BDF2DD48-B622-43D1-9935-9C148E5A893B}" type="slidenum">
              <a:rPr lang="en-CA" smtClean="0"/>
              <a:t>60</a:t>
            </a:fld>
            <a:endParaRPr lang="en-CA"/>
          </a:p>
        </p:txBody>
      </p:sp>
    </p:spTree>
    <p:extLst>
      <p:ext uri="{BB962C8B-B14F-4D97-AF65-F5344CB8AC3E}">
        <p14:creationId xmlns:p14="http://schemas.microsoft.com/office/powerpoint/2010/main" val="367441949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205"/>
                                        </p:tgtEl>
                                        <p:attrNameLst>
                                          <p:attrName>style.visibility</p:attrName>
                                        </p:attrNameLst>
                                      </p:cBhvr>
                                      <p:to>
                                        <p:strVal val="visible"/>
                                      </p:to>
                                    </p:set>
                                    <p:animEffect transition="in" filter="blinds(horizontal)">
                                      <p:cBhvr>
                                        <p:cTn id="7" dur="500"/>
                                        <p:tgtEl>
                                          <p:spTgt spid="9320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3207">
                                            <p:txEl>
                                              <p:pRg st="0" end="0"/>
                                            </p:txEl>
                                          </p:spTgt>
                                        </p:tgtEl>
                                        <p:attrNameLst>
                                          <p:attrName>style.visibility</p:attrName>
                                        </p:attrNameLst>
                                      </p:cBhvr>
                                      <p:to>
                                        <p:strVal val="visible"/>
                                      </p:to>
                                    </p:set>
                                    <p:animEffect transition="in" filter="wipe(left)">
                                      <p:cBhvr>
                                        <p:cTn id="11" dur="500"/>
                                        <p:tgtEl>
                                          <p:spTgt spid="93207">
                                            <p:txEl>
                                              <p:pRg st="0" end="0"/>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93206">
                                            <p:txEl>
                                              <p:pRg st="0" end="0"/>
                                            </p:txEl>
                                          </p:spTgt>
                                        </p:tgtEl>
                                        <p:attrNameLst>
                                          <p:attrName>style.visibility</p:attrName>
                                        </p:attrNameLst>
                                      </p:cBhvr>
                                      <p:to>
                                        <p:strVal val="visible"/>
                                      </p:to>
                                    </p:set>
                                    <p:animEffect transition="in" filter="wipe(left)">
                                      <p:cBhvr>
                                        <p:cTn id="15" dur="500"/>
                                        <p:tgtEl>
                                          <p:spTgt spid="93206">
                                            <p:txEl>
                                              <p:pRg st="0" end="0"/>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93206">
                                            <p:txEl>
                                              <p:pRg st="2" end="2"/>
                                            </p:txEl>
                                          </p:spTgt>
                                        </p:tgtEl>
                                        <p:attrNameLst>
                                          <p:attrName>style.visibility</p:attrName>
                                        </p:attrNameLst>
                                      </p:cBhvr>
                                      <p:to>
                                        <p:strVal val="visible"/>
                                      </p:to>
                                    </p:set>
                                    <p:animEffect transition="in" filter="wipe(left)">
                                      <p:cBhvr>
                                        <p:cTn id="19" dur="500"/>
                                        <p:tgtEl>
                                          <p:spTgt spid="93206">
                                            <p:txEl>
                                              <p:pRg st="2" end="2"/>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93206">
                                            <p:txEl>
                                              <p:pRg st="3" end="3"/>
                                            </p:txEl>
                                          </p:spTgt>
                                        </p:tgtEl>
                                        <p:attrNameLst>
                                          <p:attrName>style.visibility</p:attrName>
                                        </p:attrNameLst>
                                      </p:cBhvr>
                                      <p:to>
                                        <p:strVal val="visible"/>
                                      </p:to>
                                    </p:set>
                                    <p:animEffect transition="in" filter="wipe(left)">
                                      <p:cBhvr>
                                        <p:cTn id="23" dur="500"/>
                                        <p:tgtEl>
                                          <p:spTgt spid="93206">
                                            <p:txEl>
                                              <p:pRg st="3" end="3"/>
                                            </p:txEl>
                                          </p:spTgt>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93206">
                                            <p:txEl>
                                              <p:pRg st="4" end="4"/>
                                            </p:txEl>
                                          </p:spTgt>
                                        </p:tgtEl>
                                        <p:attrNameLst>
                                          <p:attrName>style.visibility</p:attrName>
                                        </p:attrNameLst>
                                      </p:cBhvr>
                                      <p:to>
                                        <p:strVal val="visible"/>
                                      </p:to>
                                    </p:set>
                                    <p:animEffect transition="in" filter="wipe(left)">
                                      <p:cBhvr>
                                        <p:cTn id="27" dur="500"/>
                                        <p:tgtEl>
                                          <p:spTgt spid="93206">
                                            <p:txEl>
                                              <p:pRg st="4" end="4"/>
                                            </p:txEl>
                                          </p:spTgt>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93206">
                                            <p:txEl>
                                              <p:pRg st="6" end="6"/>
                                            </p:txEl>
                                          </p:spTgt>
                                        </p:tgtEl>
                                        <p:attrNameLst>
                                          <p:attrName>style.visibility</p:attrName>
                                        </p:attrNameLst>
                                      </p:cBhvr>
                                      <p:to>
                                        <p:strVal val="visible"/>
                                      </p:to>
                                    </p:set>
                                    <p:animEffect transition="in" filter="wipe(left)">
                                      <p:cBhvr>
                                        <p:cTn id="31" dur="500"/>
                                        <p:tgtEl>
                                          <p:spTgt spid="93206">
                                            <p:txEl>
                                              <p:pRg st="6" end="6"/>
                                            </p:txEl>
                                          </p:spTgt>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93206">
                                            <p:txEl>
                                              <p:pRg st="8" end="8"/>
                                            </p:txEl>
                                          </p:spTgt>
                                        </p:tgtEl>
                                        <p:attrNameLst>
                                          <p:attrName>style.visibility</p:attrName>
                                        </p:attrNameLst>
                                      </p:cBhvr>
                                      <p:to>
                                        <p:strVal val="visible"/>
                                      </p:to>
                                    </p:set>
                                    <p:animEffect transition="in" filter="wipe(left)">
                                      <p:cBhvr>
                                        <p:cTn id="35" dur="500"/>
                                        <p:tgtEl>
                                          <p:spTgt spid="93206">
                                            <p:txEl>
                                              <p:pRg st="8" end="8"/>
                                            </p:txEl>
                                          </p:spTgt>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93207">
                                            <p:txEl>
                                              <p:pRg st="2" end="2"/>
                                            </p:txEl>
                                          </p:spTgt>
                                        </p:tgtEl>
                                        <p:attrNameLst>
                                          <p:attrName>style.visibility</p:attrName>
                                        </p:attrNameLst>
                                      </p:cBhvr>
                                      <p:to>
                                        <p:strVal val="visible"/>
                                      </p:to>
                                    </p:set>
                                    <p:animEffect transition="in" filter="wipe(left)">
                                      <p:cBhvr>
                                        <p:cTn id="39" dur="500"/>
                                        <p:tgtEl>
                                          <p:spTgt spid="93207">
                                            <p:txEl>
                                              <p:pRg st="2" end="2"/>
                                            </p:txEl>
                                          </p:spTgt>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93207">
                                            <p:txEl>
                                              <p:pRg st="4" end="4"/>
                                            </p:txEl>
                                          </p:spTgt>
                                        </p:tgtEl>
                                        <p:attrNameLst>
                                          <p:attrName>style.visibility</p:attrName>
                                        </p:attrNameLst>
                                      </p:cBhvr>
                                      <p:to>
                                        <p:strVal val="visible"/>
                                      </p:to>
                                    </p:set>
                                    <p:animEffect transition="in" filter="wipe(left)">
                                      <p:cBhvr>
                                        <p:cTn id="43" dur="500"/>
                                        <p:tgtEl>
                                          <p:spTgt spid="93207">
                                            <p:txEl>
                                              <p:pRg st="4" end="4"/>
                                            </p:txEl>
                                          </p:spTgt>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93207">
                                            <p:txEl>
                                              <p:pRg st="8" end="8"/>
                                            </p:txEl>
                                          </p:spTgt>
                                        </p:tgtEl>
                                        <p:attrNameLst>
                                          <p:attrName>style.visibility</p:attrName>
                                        </p:attrNameLst>
                                      </p:cBhvr>
                                      <p:to>
                                        <p:strVal val="visible"/>
                                      </p:to>
                                    </p:set>
                                    <p:animEffect transition="in" filter="wipe(left)">
                                      <p:cBhvr>
                                        <p:cTn id="47" dur="500"/>
                                        <p:tgtEl>
                                          <p:spTgt spid="93207">
                                            <p:txEl>
                                              <p:pRg st="8" end="8"/>
                                            </p:tx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93209"/>
                                        </p:tgtEl>
                                        <p:attrNameLst>
                                          <p:attrName>style.visibility</p:attrName>
                                        </p:attrNameLst>
                                      </p:cBhvr>
                                      <p:to>
                                        <p:strVal val="visible"/>
                                      </p:to>
                                    </p:set>
                                    <p:animEffect transition="in" filter="wipe(left)">
                                      <p:cBhvr>
                                        <p:cTn id="51" dur="500"/>
                                        <p:tgtEl>
                                          <p:spTgt spid="93209"/>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93207">
                                            <p:txEl>
                                              <p:pRg st="10" end="10"/>
                                            </p:txEl>
                                          </p:spTgt>
                                        </p:tgtEl>
                                        <p:attrNameLst>
                                          <p:attrName>style.visibility</p:attrName>
                                        </p:attrNameLst>
                                      </p:cBhvr>
                                      <p:to>
                                        <p:strVal val="visible"/>
                                      </p:to>
                                    </p:set>
                                    <p:animEffect transition="in" filter="wipe(left)">
                                      <p:cBhvr>
                                        <p:cTn id="55" dur="500"/>
                                        <p:tgtEl>
                                          <p:spTgt spid="93207">
                                            <p:txEl>
                                              <p:pRg st="10" end="10"/>
                                            </p:txEl>
                                          </p:spTgt>
                                        </p:tgtEl>
                                      </p:cBhvr>
                                    </p:animEffect>
                                  </p:childTnLst>
                                </p:cTn>
                              </p:par>
                            </p:childTnLst>
                          </p:cTn>
                        </p:par>
                        <p:par>
                          <p:cTn id="56" fill="hold">
                            <p:stCondLst>
                              <p:cond delay="6500"/>
                            </p:stCondLst>
                            <p:childTnLst>
                              <p:par>
                                <p:cTn id="57" presetID="22" presetClass="entr" presetSubtype="8" fill="hold" nodeType="after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wipe(left)">
                                      <p:cBhvr>
                                        <p:cTn id="59" dur="500"/>
                                        <p:tgtEl>
                                          <p:spTgt spid="2"/>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93188"/>
                                        </p:tgtEl>
                                        <p:attrNameLst>
                                          <p:attrName>style.visibility</p:attrName>
                                        </p:attrNameLst>
                                      </p:cBhvr>
                                      <p:to>
                                        <p:strVal val="visible"/>
                                      </p:to>
                                    </p:set>
                                    <p:animEffect transition="in" filter="wipe(left)">
                                      <p:cBhvr>
                                        <p:cTn id="63" dur="500"/>
                                        <p:tgtEl>
                                          <p:spTgt spid="93188"/>
                                        </p:tgtEl>
                                      </p:cBhvr>
                                    </p:animEffect>
                                  </p:childTnLst>
                                </p:cTn>
                              </p:par>
                            </p:childTnLst>
                          </p:cTn>
                        </p:par>
                        <p:par>
                          <p:cTn id="64" fill="hold">
                            <p:stCondLst>
                              <p:cond delay="7500"/>
                            </p:stCondLst>
                            <p:childTnLst>
                              <p:par>
                                <p:cTn id="65" presetID="22" presetClass="entr" presetSubtype="4" fill="hold" nodeType="after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wipe(down)">
                                      <p:cBhvr>
                                        <p:cTn id="67" dur="500"/>
                                        <p:tgtEl>
                                          <p:spTgt spid="3"/>
                                        </p:tgtEl>
                                      </p:cBhvr>
                                    </p:animEffect>
                                  </p:childTnLst>
                                </p:cTn>
                              </p:par>
                            </p:childTnLst>
                          </p:cTn>
                        </p:par>
                        <p:par>
                          <p:cTn id="68" fill="hold">
                            <p:stCondLst>
                              <p:cond delay="8000"/>
                            </p:stCondLst>
                            <p:childTnLst>
                              <p:par>
                                <p:cTn id="69" presetID="5" presetClass="emph" presetSubtype="1" nodeType="afterEffect">
                                  <p:stCondLst>
                                    <p:cond delay="0"/>
                                  </p:stCondLst>
                                  <p:childTnLst>
                                    <p:set>
                                      <p:cBhvr override="childStyle">
                                        <p:cTn id="70" dur="indefinite"/>
                                        <p:tgtEl>
                                          <p:spTgt spid="93207">
                                            <p:txEl>
                                              <p:pRg st="8" end="8"/>
                                            </p:txEl>
                                          </p:spTgt>
                                        </p:tgtEl>
                                        <p:attrNameLst>
                                          <p:attrName>style.fontStyle</p:attrName>
                                        </p:attrNameLst>
                                      </p:cBhvr>
                                      <p:to>
                                        <p:strVal val="normal"/>
                                      </p:to>
                                    </p:set>
                                    <p:set>
                                      <p:cBhvr override="childStyle">
                                        <p:cTn id="71" dur="indefinite"/>
                                        <p:tgtEl>
                                          <p:spTgt spid="93207">
                                            <p:txEl>
                                              <p:pRg st="8" end="8"/>
                                            </p:txEl>
                                          </p:spTgt>
                                        </p:tgtEl>
                                        <p:attrNameLst>
                                          <p:attrName>style.fontWeight</p:attrName>
                                        </p:attrNameLst>
                                      </p:cBhvr>
                                      <p:to>
                                        <p:strVal val="bold"/>
                                      </p:to>
                                    </p:set>
                                    <p:set>
                                      <p:cBhvr override="childStyle">
                                        <p:cTn id="72" dur="indefinite"/>
                                        <p:tgtEl>
                                          <p:spTgt spid="93207">
                                            <p:txEl>
                                              <p:pRg st="8" end="8"/>
                                            </p:txEl>
                                          </p:spTgt>
                                        </p:tgtEl>
                                        <p:attrNameLst>
                                          <p:attrName>style.textDecorationUnderline</p:attrName>
                                        </p:attrNameLst>
                                      </p:cBhvr>
                                      <p:to>
                                        <p:strVal val="false"/>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93208">
                                            <p:txEl>
                                              <p:pRg st="0" end="0"/>
                                            </p:txEl>
                                          </p:spTgt>
                                        </p:tgtEl>
                                        <p:attrNameLst>
                                          <p:attrName>style.visibility</p:attrName>
                                        </p:attrNameLst>
                                      </p:cBhvr>
                                      <p:to>
                                        <p:strVal val="visible"/>
                                      </p:to>
                                    </p:set>
                                    <p:animEffect transition="in" filter="wipe(left)">
                                      <p:cBhvr>
                                        <p:cTn id="77" dur="500"/>
                                        <p:tgtEl>
                                          <p:spTgt spid="93208">
                                            <p:txEl>
                                              <p:pRg st="0" end="0"/>
                                            </p:txEl>
                                          </p:spTgt>
                                        </p:tgtEl>
                                      </p:cBhvr>
                                    </p:animEffect>
                                  </p:childTnLst>
                                </p:cTn>
                              </p:par>
                            </p:childTnLst>
                          </p:cTn>
                        </p:par>
                        <p:par>
                          <p:cTn id="78" fill="hold">
                            <p:stCondLst>
                              <p:cond delay="500"/>
                            </p:stCondLst>
                            <p:childTnLst>
                              <p:par>
                                <p:cTn id="79" presetID="22" presetClass="entr" presetSubtype="8" fill="hold" nodeType="afterEffect">
                                  <p:stCondLst>
                                    <p:cond delay="0"/>
                                  </p:stCondLst>
                                  <p:childTnLst>
                                    <p:set>
                                      <p:cBhvr>
                                        <p:cTn id="80" dur="1" fill="hold">
                                          <p:stCondLst>
                                            <p:cond delay="0"/>
                                          </p:stCondLst>
                                        </p:cTn>
                                        <p:tgtEl>
                                          <p:spTgt spid="93208">
                                            <p:txEl>
                                              <p:pRg st="2" end="2"/>
                                            </p:txEl>
                                          </p:spTgt>
                                        </p:tgtEl>
                                        <p:attrNameLst>
                                          <p:attrName>style.visibility</p:attrName>
                                        </p:attrNameLst>
                                      </p:cBhvr>
                                      <p:to>
                                        <p:strVal val="visible"/>
                                      </p:to>
                                    </p:set>
                                    <p:animEffect transition="in" filter="wipe(left)">
                                      <p:cBhvr>
                                        <p:cTn id="81" dur="500"/>
                                        <p:tgtEl>
                                          <p:spTgt spid="93208">
                                            <p:txEl>
                                              <p:pRg st="2" end="2"/>
                                            </p:txEl>
                                          </p:spTgt>
                                        </p:tgtEl>
                                      </p:cBhvr>
                                    </p:animEffect>
                                  </p:childTnLst>
                                </p:cTn>
                              </p:par>
                            </p:childTnLst>
                          </p:cTn>
                        </p:par>
                        <p:par>
                          <p:cTn id="82" fill="hold">
                            <p:stCondLst>
                              <p:cond delay="1000"/>
                            </p:stCondLst>
                            <p:childTnLst>
                              <p:par>
                                <p:cTn id="83" presetID="22" presetClass="entr" presetSubtype="8" fill="hold" nodeType="afterEffect">
                                  <p:stCondLst>
                                    <p:cond delay="0"/>
                                  </p:stCondLst>
                                  <p:childTnLst>
                                    <p:set>
                                      <p:cBhvr>
                                        <p:cTn id="84" dur="1" fill="hold">
                                          <p:stCondLst>
                                            <p:cond delay="0"/>
                                          </p:stCondLst>
                                        </p:cTn>
                                        <p:tgtEl>
                                          <p:spTgt spid="93208">
                                            <p:txEl>
                                              <p:pRg st="4" end="4"/>
                                            </p:txEl>
                                          </p:spTgt>
                                        </p:tgtEl>
                                        <p:attrNameLst>
                                          <p:attrName>style.visibility</p:attrName>
                                        </p:attrNameLst>
                                      </p:cBhvr>
                                      <p:to>
                                        <p:strVal val="visible"/>
                                      </p:to>
                                    </p:set>
                                    <p:animEffect transition="in" filter="wipe(left)">
                                      <p:cBhvr>
                                        <p:cTn id="85" dur="500"/>
                                        <p:tgtEl>
                                          <p:spTgt spid="93208">
                                            <p:txEl>
                                              <p:pRg st="4" end="4"/>
                                            </p:txEl>
                                          </p:spTgt>
                                        </p:tgtEl>
                                      </p:cBhvr>
                                    </p:animEffect>
                                  </p:childTnLst>
                                </p:cTn>
                              </p:par>
                            </p:childTnLst>
                          </p:cTn>
                        </p:par>
                        <p:par>
                          <p:cTn id="86" fill="hold">
                            <p:stCondLst>
                              <p:cond delay="1500"/>
                            </p:stCondLst>
                            <p:childTnLst>
                              <p:par>
                                <p:cTn id="87" presetID="22" presetClass="entr" presetSubtype="8" fill="hold" nodeType="afterEffect">
                                  <p:stCondLst>
                                    <p:cond delay="0"/>
                                  </p:stCondLst>
                                  <p:childTnLst>
                                    <p:set>
                                      <p:cBhvr>
                                        <p:cTn id="88" dur="1" fill="hold">
                                          <p:stCondLst>
                                            <p:cond delay="0"/>
                                          </p:stCondLst>
                                        </p:cTn>
                                        <p:tgtEl>
                                          <p:spTgt spid="93208">
                                            <p:txEl>
                                              <p:pRg st="8" end="8"/>
                                            </p:txEl>
                                          </p:spTgt>
                                        </p:tgtEl>
                                        <p:attrNameLst>
                                          <p:attrName>style.visibility</p:attrName>
                                        </p:attrNameLst>
                                      </p:cBhvr>
                                      <p:to>
                                        <p:strVal val="visible"/>
                                      </p:to>
                                    </p:set>
                                    <p:animEffect transition="in" filter="wipe(left)">
                                      <p:cBhvr>
                                        <p:cTn id="89" dur="500"/>
                                        <p:tgtEl>
                                          <p:spTgt spid="93208">
                                            <p:txEl>
                                              <p:pRg st="8" end="8"/>
                                            </p:txEl>
                                          </p:spTgt>
                                        </p:tgtEl>
                                      </p:cBhvr>
                                    </p:animEffect>
                                  </p:childTnLst>
                                </p:cTn>
                              </p:par>
                            </p:childTnLst>
                          </p:cTn>
                        </p:par>
                        <p:par>
                          <p:cTn id="90" fill="hold">
                            <p:stCondLst>
                              <p:cond delay="2000"/>
                            </p:stCondLst>
                            <p:childTnLst>
                              <p:par>
                                <p:cTn id="91" presetID="22" presetClass="entr" presetSubtype="8" fill="hold" grpId="0" nodeType="afterEffect">
                                  <p:stCondLst>
                                    <p:cond delay="0"/>
                                  </p:stCondLst>
                                  <p:childTnLst>
                                    <p:set>
                                      <p:cBhvr>
                                        <p:cTn id="92" dur="1" fill="hold">
                                          <p:stCondLst>
                                            <p:cond delay="0"/>
                                          </p:stCondLst>
                                        </p:cTn>
                                        <p:tgtEl>
                                          <p:spTgt spid="93210"/>
                                        </p:tgtEl>
                                        <p:attrNameLst>
                                          <p:attrName>style.visibility</p:attrName>
                                        </p:attrNameLst>
                                      </p:cBhvr>
                                      <p:to>
                                        <p:strVal val="visible"/>
                                      </p:to>
                                    </p:set>
                                    <p:animEffect transition="in" filter="wipe(left)">
                                      <p:cBhvr>
                                        <p:cTn id="93" dur="500"/>
                                        <p:tgtEl>
                                          <p:spTgt spid="93210"/>
                                        </p:tgtEl>
                                      </p:cBhvr>
                                    </p:animEffect>
                                  </p:childTnLst>
                                </p:cTn>
                              </p:par>
                            </p:childTnLst>
                          </p:cTn>
                        </p:par>
                        <p:par>
                          <p:cTn id="94" fill="hold">
                            <p:stCondLst>
                              <p:cond delay="2500"/>
                            </p:stCondLst>
                            <p:childTnLst>
                              <p:par>
                                <p:cTn id="95" presetID="22" presetClass="entr" presetSubtype="8" fill="hold" nodeType="afterEffect">
                                  <p:stCondLst>
                                    <p:cond delay="0"/>
                                  </p:stCondLst>
                                  <p:childTnLst>
                                    <p:set>
                                      <p:cBhvr>
                                        <p:cTn id="96" dur="1" fill="hold">
                                          <p:stCondLst>
                                            <p:cond delay="0"/>
                                          </p:stCondLst>
                                        </p:cTn>
                                        <p:tgtEl>
                                          <p:spTgt spid="93208">
                                            <p:txEl>
                                              <p:pRg st="10" end="10"/>
                                            </p:txEl>
                                          </p:spTgt>
                                        </p:tgtEl>
                                        <p:attrNameLst>
                                          <p:attrName>style.visibility</p:attrName>
                                        </p:attrNameLst>
                                      </p:cBhvr>
                                      <p:to>
                                        <p:strVal val="visible"/>
                                      </p:to>
                                    </p:set>
                                    <p:animEffect transition="in" filter="wipe(left)">
                                      <p:cBhvr>
                                        <p:cTn id="97" dur="500"/>
                                        <p:tgtEl>
                                          <p:spTgt spid="93208">
                                            <p:txEl>
                                              <p:pRg st="10" end="10"/>
                                            </p:txEl>
                                          </p:spTgt>
                                        </p:tgtEl>
                                      </p:cBhvr>
                                    </p:animEffect>
                                  </p:childTnLst>
                                </p:cTn>
                              </p:par>
                            </p:childTnLst>
                          </p:cTn>
                        </p:par>
                        <p:par>
                          <p:cTn id="98" fill="hold">
                            <p:stCondLst>
                              <p:cond delay="3000"/>
                            </p:stCondLst>
                            <p:childTnLst>
                              <p:par>
                                <p:cTn id="99" presetID="22" presetClass="entr" presetSubtype="8" fill="hold" grpId="0" nodeType="afterEffect">
                                  <p:stCondLst>
                                    <p:cond delay="0"/>
                                  </p:stCondLst>
                                  <p:childTnLst>
                                    <p:set>
                                      <p:cBhvr>
                                        <p:cTn id="100" dur="1" fill="hold">
                                          <p:stCondLst>
                                            <p:cond delay="0"/>
                                          </p:stCondLst>
                                        </p:cTn>
                                        <p:tgtEl>
                                          <p:spTgt spid="93204"/>
                                        </p:tgtEl>
                                        <p:attrNameLst>
                                          <p:attrName>style.visibility</p:attrName>
                                        </p:attrNameLst>
                                      </p:cBhvr>
                                      <p:to>
                                        <p:strVal val="visible"/>
                                      </p:to>
                                    </p:set>
                                    <p:animEffect transition="in" filter="wipe(left)">
                                      <p:cBhvr>
                                        <p:cTn id="101" dur="500"/>
                                        <p:tgtEl>
                                          <p:spTgt spid="93204"/>
                                        </p:tgtEl>
                                      </p:cBhvr>
                                    </p:animEffect>
                                  </p:childTnLst>
                                </p:cTn>
                              </p:par>
                            </p:childTnLst>
                          </p:cTn>
                        </p:par>
                        <p:par>
                          <p:cTn id="102" fill="hold">
                            <p:stCondLst>
                              <p:cond delay="3500"/>
                            </p:stCondLst>
                            <p:childTnLst>
                              <p:par>
                                <p:cTn id="103" presetID="22" presetClass="entr" presetSubtype="8" fill="hold" grpId="0" nodeType="afterEffect">
                                  <p:stCondLst>
                                    <p:cond delay="0"/>
                                  </p:stCondLst>
                                  <p:childTnLst>
                                    <p:set>
                                      <p:cBhvr>
                                        <p:cTn id="104" dur="1" fill="hold">
                                          <p:stCondLst>
                                            <p:cond delay="0"/>
                                          </p:stCondLst>
                                        </p:cTn>
                                        <p:tgtEl>
                                          <p:spTgt spid="93187"/>
                                        </p:tgtEl>
                                        <p:attrNameLst>
                                          <p:attrName>style.visibility</p:attrName>
                                        </p:attrNameLst>
                                      </p:cBhvr>
                                      <p:to>
                                        <p:strVal val="visible"/>
                                      </p:to>
                                    </p:set>
                                    <p:animEffect transition="in" filter="wipe(left)">
                                      <p:cBhvr>
                                        <p:cTn id="105" dur="500"/>
                                        <p:tgtEl>
                                          <p:spTgt spid="93187"/>
                                        </p:tgtEl>
                                      </p:cBhvr>
                                    </p:animEffect>
                                  </p:childTnLst>
                                </p:cTn>
                              </p:par>
                            </p:childTnLst>
                          </p:cTn>
                        </p:par>
                        <p:par>
                          <p:cTn id="106" fill="hold">
                            <p:stCondLst>
                              <p:cond delay="4000"/>
                            </p:stCondLst>
                            <p:childTnLst>
                              <p:par>
                                <p:cTn id="107" presetID="5" presetClass="emph" presetSubtype="1" nodeType="afterEffect">
                                  <p:stCondLst>
                                    <p:cond delay="0"/>
                                  </p:stCondLst>
                                  <p:childTnLst>
                                    <p:set>
                                      <p:cBhvr override="childStyle">
                                        <p:cTn id="108" dur="indefinite"/>
                                        <p:tgtEl>
                                          <p:spTgt spid="93208">
                                            <p:txEl>
                                              <p:pRg st="8" end="8"/>
                                            </p:txEl>
                                          </p:spTgt>
                                        </p:tgtEl>
                                        <p:attrNameLst>
                                          <p:attrName>style.fontStyle</p:attrName>
                                        </p:attrNameLst>
                                      </p:cBhvr>
                                      <p:to>
                                        <p:strVal val="normal"/>
                                      </p:to>
                                    </p:set>
                                    <p:set>
                                      <p:cBhvr override="childStyle">
                                        <p:cTn id="109" dur="indefinite"/>
                                        <p:tgtEl>
                                          <p:spTgt spid="93208">
                                            <p:txEl>
                                              <p:pRg st="8" end="8"/>
                                            </p:txEl>
                                          </p:spTgt>
                                        </p:tgtEl>
                                        <p:attrNameLst>
                                          <p:attrName>style.fontWeight</p:attrName>
                                        </p:attrNameLst>
                                      </p:cBhvr>
                                      <p:to>
                                        <p:strVal val="bold"/>
                                      </p:to>
                                    </p:set>
                                    <p:set>
                                      <p:cBhvr override="childStyle">
                                        <p:cTn id="110" dur="indefinite"/>
                                        <p:tgtEl>
                                          <p:spTgt spid="93208">
                                            <p:txEl>
                                              <p:pRg st="8" end="8"/>
                                            </p:txEl>
                                          </p:spTgt>
                                        </p:tgtEl>
                                        <p:attrNameLst>
                                          <p:attrName>style.textDecorationUnderline</p:attrName>
                                        </p:attrNameLst>
                                      </p:cBhvr>
                                      <p:to>
                                        <p:strVal val="false"/>
                                      </p:to>
                                    </p:set>
                                  </p:childTnLst>
                                </p:cTn>
                              </p:par>
                            </p:childTnLst>
                          </p:cTn>
                        </p:par>
                        <p:par>
                          <p:cTn id="111" fill="hold">
                            <p:stCondLst>
                              <p:cond delay="4000"/>
                            </p:stCondLst>
                            <p:childTnLst>
                              <p:par>
                                <p:cTn id="112" presetID="22" presetClass="entr" presetSubtype="4" fill="hold" nodeType="afterEffect">
                                  <p:stCondLst>
                                    <p:cond delay="0"/>
                                  </p:stCondLst>
                                  <p:childTnLst>
                                    <p:set>
                                      <p:cBhvr>
                                        <p:cTn id="113" dur="1" fill="hold">
                                          <p:stCondLst>
                                            <p:cond delay="0"/>
                                          </p:stCondLst>
                                        </p:cTn>
                                        <p:tgtEl>
                                          <p:spTgt spid="4"/>
                                        </p:tgtEl>
                                        <p:attrNameLst>
                                          <p:attrName>style.visibility</p:attrName>
                                        </p:attrNameLst>
                                      </p:cBhvr>
                                      <p:to>
                                        <p:strVal val="visible"/>
                                      </p:to>
                                    </p:set>
                                    <p:animEffect transition="in" filter="wipe(down)">
                                      <p:cBhvr>
                                        <p:cTn id="114" dur="500"/>
                                        <p:tgtEl>
                                          <p:spTgt spid="4"/>
                                        </p:tgtEl>
                                      </p:cBhvr>
                                    </p:animEffect>
                                  </p:childTnLst>
                                </p:cTn>
                              </p:par>
                            </p:childTnLst>
                          </p:cTn>
                        </p:par>
                        <p:par>
                          <p:cTn id="115" fill="hold">
                            <p:stCondLst>
                              <p:cond delay="4500"/>
                            </p:stCondLst>
                            <p:childTnLst>
                              <p:par>
                                <p:cTn id="116" presetID="22" presetClass="entr" presetSubtype="8" fill="hold" nodeType="afterEffect">
                                  <p:stCondLst>
                                    <p:cond delay="0"/>
                                  </p:stCondLst>
                                  <p:childTnLst>
                                    <p:set>
                                      <p:cBhvr>
                                        <p:cTn id="117" dur="1" fill="hold">
                                          <p:stCondLst>
                                            <p:cond delay="0"/>
                                          </p:stCondLst>
                                        </p:cTn>
                                        <p:tgtEl>
                                          <p:spTgt spid="93206">
                                            <p:txEl>
                                              <p:pRg st="10" end="10"/>
                                            </p:txEl>
                                          </p:spTgt>
                                        </p:tgtEl>
                                        <p:attrNameLst>
                                          <p:attrName>style.visibility</p:attrName>
                                        </p:attrNameLst>
                                      </p:cBhvr>
                                      <p:to>
                                        <p:strVal val="visible"/>
                                      </p:to>
                                    </p:set>
                                    <p:animEffect transition="in" filter="wipe(left)">
                                      <p:cBhvr>
                                        <p:cTn id="118" dur="500"/>
                                        <p:tgtEl>
                                          <p:spTgt spid="93206">
                                            <p:txEl>
                                              <p:pRg st="10" end="10"/>
                                            </p:txEl>
                                          </p:spTgt>
                                        </p:tgtEl>
                                      </p:cBhvr>
                                    </p:animEffect>
                                  </p:childTnLst>
                                </p:cTn>
                              </p:par>
                              <p:par>
                                <p:cTn id="119" presetID="22" presetClass="entr" presetSubtype="8" fill="hold" nodeType="withEffect">
                                  <p:stCondLst>
                                    <p:cond delay="0"/>
                                  </p:stCondLst>
                                  <p:childTnLst>
                                    <p:set>
                                      <p:cBhvr>
                                        <p:cTn id="120" dur="1" fill="hold">
                                          <p:stCondLst>
                                            <p:cond delay="0"/>
                                          </p:stCondLst>
                                        </p:cTn>
                                        <p:tgtEl>
                                          <p:spTgt spid="93206">
                                            <p:txEl>
                                              <p:pRg st="12" end="12"/>
                                            </p:txEl>
                                          </p:spTgt>
                                        </p:tgtEl>
                                        <p:attrNameLst>
                                          <p:attrName>style.visibility</p:attrName>
                                        </p:attrNameLst>
                                      </p:cBhvr>
                                      <p:to>
                                        <p:strVal val="visible"/>
                                      </p:to>
                                    </p:set>
                                    <p:animEffect transition="in" filter="wipe(left)">
                                      <p:cBhvr>
                                        <p:cTn id="121" dur="500"/>
                                        <p:tgtEl>
                                          <p:spTgt spid="93206">
                                            <p:txEl>
                                              <p:pRg st="12" end="12"/>
                                            </p:txEl>
                                          </p:spTgt>
                                        </p:tgtEl>
                                      </p:cBhvr>
                                    </p:animEffect>
                                  </p:childTnLst>
                                </p:cTn>
                              </p:par>
                            </p:childTnLst>
                          </p:cTn>
                        </p:par>
                        <p:par>
                          <p:cTn id="122" fill="hold">
                            <p:stCondLst>
                              <p:cond delay="5000"/>
                            </p:stCondLst>
                            <p:childTnLst>
                              <p:par>
                                <p:cTn id="123" presetID="22" presetClass="entr" presetSubtype="8" fill="hold" nodeType="afterEffect">
                                  <p:stCondLst>
                                    <p:cond delay="0"/>
                                  </p:stCondLst>
                                  <p:childTnLst>
                                    <p:set>
                                      <p:cBhvr>
                                        <p:cTn id="124" dur="1" fill="hold">
                                          <p:stCondLst>
                                            <p:cond delay="0"/>
                                          </p:stCondLst>
                                        </p:cTn>
                                        <p:tgtEl>
                                          <p:spTgt spid="93207">
                                            <p:txEl>
                                              <p:pRg st="12" end="12"/>
                                            </p:txEl>
                                          </p:spTgt>
                                        </p:tgtEl>
                                        <p:attrNameLst>
                                          <p:attrName>style.visibility</p:attrName>
                                        </p:attrNameLst>
                                      </p:cBhvr>
                                      <p:to>
                                        <p:strVal val="visible"/>
                                      </p:to>
                                    </p:set>
                                    <p:animEffect transition="in" filter="wipe(left)">
                                      <p:cBhvr>
                                        <p:cTn id="125" dur="500"/>
                                        <p:tgtEl>
                                          <p:spTgt spid="93207">
                                            <p:txEl>
                                              <p:pRg st="12" end="12"/>
                                            </p:txEl>
                                          </p:spTgt>
                                        </p:tgtEl>
                                      </p:cBhvr>
                                    </p:animEffect>
                                  </p:childTnLst>
                                </p:cTn>
                              </p:par>
                              <p:par>
                                <p:cTn id="126" presetID="22" presetClass="entr" presetSubtype="8" fill="hold" nodeType="withEffect">
                                  <p:stCondLst>
                                    <p:cond delay="0"/>
                                  </p:stCondLst>
                                  <p:childTnLst>
                                    <p:set>
                                      <p:cBhvr>
                                        <p:cTn id="127" dur="1" fill="hold">
                                          <p:stCondLst>
                                            <p:cond delay="0"/>
                                          </p:stCondLst>
                                        </p:cTn>
                                        <p:tgtEl>
                                          <p:spTgt spid="93207">
                                            <p:txEl>
                                              <p:pRg st="14" end="14"/>
                                            </p:txEl>
                                          </p:spTgt>
                                        </p:tgtEl>
                                        <p:attrNameLst>
                                          <p:attrName>style.visibility</p:attrName>
                                        </p:attrNameLst>
                                      </p:cBhvr>
                                      <p:to>
                                        <p:strVal val="visible"/>
                                      </p:to>
                                    </p:set>
                                    <p:animEffect transition="in" filter="wipe(left)">
                                      <p:cBhvr>
                                        <p:cTn id="128" dur="500"/>
                                        <p:tgtEl>
                                          <p:spTgt spid="93207">
                                            <p:txEl>
                                              <p:pRg st="14" end="14"/>
                                            </p:txEl>
                                          </p:spTgt>
                                        </p:tgtEl>
                                      </p:cBhvr>
                                    </p:animEffect>
                                  </p:childTnLst>
                                </p:cTn>
                              </p:par>
                              <p:par>
                                <p:cTn id="129" presetID="22" presetClass="entr" presetSubtype="8" fill="hold" grpId="0" nodeType="withEffect">
                                  <p:stCondLst>
                                    <p:cond delay="0"/>
                                  </p:stCondLst>
                                  <p:childTnLst>
                                    <p:set>
                                      <p:cBhvr>
                                        <p:cTn id="130" dur="1" fill="hold">
                                          <p:stCondLst>
                                            <p:cond delay="0"/>
                                          </p:stCondLst>
                                        </p:cTn>
                                        <p:tgtEl>
                                          <p:spTgt spid="93211"/>
                                        </p:tgtEl>
                                        <p:attrNameLst>
                                          <p:attrName>style.visibility</p:attrName>
                                        </p:attrNameLst>
                                      </p:cBhvr>
                                      <p:to>
                                        <p:strVal val="visible"/>
                                      </p:to>
                                    </p:set>
                                    <p:animEffect transition="in" filter="wipe(left)">
                                      <p:cBhvr>
                                        <p:cTn id="131" dur="500"/>
                                        <p:tgtEl>
                                          <p:spTgt spid="93211"/>
                                        </p:tgtEl>
                                      </p:cBhvr>
                                    </p:animEffect>
                                  </p:childTnLst>
                                </p:cTn>
                              </p:par>
                            </p:childTnLst>
                          </p:cTn>
                        </p:par>
                        <p:par>
                          <p:cTn id="132" fill="hold">
                            <p:stCondLst>
                              <p:cond delay="5500"/>
                            </p:stCondLst>
                            <p:childTnLst>
                              <p:par>
                                <p:cTn id="133" presetID="22" presetClass="entr" presetSubtype="8" fill="hold" nodeType="afterEffect">
                                  <p:stCondLst>
                                    <p:cond delay="0"/>
                                  </p:stCondLst>
                                  <p:childTnLst>
                                    <p:set>
                                      <p:cBhvr>
                                        <p:cTn id="134" dur="1" fill="hold">
                                          <p:stCondLst>
                                            <p:cond delay="0"/>
                                          </p:stCondLst>
                                        </p:cTn>
                                        <p:tgtEl>
                                          <p:spTgt spid="93208">
                                            <p:txEl>
                                              <p:pRg st="12" end="12"/>
                                            </p:txEl>
                                          </p:spTgt>
                                        </p:tgtEl>
                                        <p:attrNameLst>
                                          <p:attrName>style.visibility</p:attrName>
                                        </p:attrNameLst>
                                      </p:cBhvr>
                                      <p:to>
                                        <p:strVal val="visible"/>
                                      </p:to>
                                    </p:set>
                                    <p:animEffect transition="in" filter="wipe(left)">
                                      <p:cBhvr>
                                        <p:cTn id="135" dur="500"/>
                                        <p:tgtEl>
                                          <p:spTgt spid="93208">
                                            <p:txEl>
                                              <p:pRg st="12" end="12"/>
                                            </p:txEl>
                                          </p:spTgt>
                                        </p:tgtEl>
                                      </p:cBhvr>
                                    </p:animEffect>
                                  </p:childTnLst>
                                </p:cTn>
                              </p:par>
                              <p:par>
                                <p:cTn id="136" presetID="22" presetClass="entr" presetSubtype="8" fill="hold" nodeType="withEffect">
                                  <p:stCondLst>
                                    <p:cond delay="0"/>
                                  </p:stCondLst>
                                  <p:childTnLst>
                                    <p:set>
                                      <p:cBhvr>
                                        <p:cTn id="137" dur="1" fill="hold">
                                          <p:stCondLst>
                                            <p:cond delay="0"/>
                                          </p:stCondLst>
                                        </p:cTn>
                                        <p:tgtEl>
                                          <p:spTgt spid="93208">
                                            <p:txEl>
                                              <p:pRg st="14" end="14"/>
                                            </p:txEl>
                                          </p:spTgt>
                                        </p:tgtEl>
                                        <p:attrNameLst>
                                          <p:attrName>style.visibility</p:attrName>
                                        </p:attrNameLst>
                                      </p:cBhvr>
                                      <p:to>
                                        <p:strVal val="visible"/>
                                      </p:to>
                                    </p:set>
                                    <p:animEffect transition="in" filter="wipe(left)">
                                      <p:cBhvr>
                                        <p:cTn id="138" dur="500"/>
                                        <p:tgtEl>
                                          <p:spTgt spid="93208">
                                            <p:txEl>
                                              <p:pRg st="14" end="14"/>
                                            </p:txEl>
                                          </p:spTgt>
                                        </p:tgtEl>
                                      </p:cBhvr>
                                    </p:animEffect>
                                  </p:childTnLst>
                                </p:cTn>
                              </p:par>
                              <p:par>
                                <p:cTn id="139" presetID="22" presetClass="entr" presetSubtype="8" fill="hold" grpId="0" nodeType="withEffect">
                                  <p:stCondLst>
                                    <p:cond delay="0"/>
                                  </p:stCondLst>
                                  <p:childTnLst>
                                    <p:set>
                                      <p:cBhvr>
                                        <p:cTn id="140" dur="1" fill="hold">
                                          <p:stCondLst>
                                            <p:cond delay="0"/>
                                          </p:stCondLst>
                                        </p:cTn>
                                        <p:tgtEl>
                                          <p:spTgt spid="93212"/>
                                        </p:tgtEl>
                                        <p:attrNameLst>
                                          <p:attrName>style.visibility</p:attrName>
                                        </p:attrNameLst>
                                      </p:cBhvr>
                                      <p:to>
                                        <p:strVal val="visible"/>
                                      </p:to>
                                    </p:set>
                                    <p:animEffect transition="in" filter="wipe(left)">
                                      <p:cBhvr>
                                        <p:cTn id="141" dur="500"/>
                                        <p:tgtEl>
                                          <p:spTgt spid="93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p:bldP spid="93188" grpId="0"/>
      <p:bldP spid="93204" grpId="0" animBg="1"/>
      <p:bldP spid="93205" grpId="0"/>
      <p:bldP spid="93209" grpId="0" animBg="1"/>
      <p:bldP spid="93210" grpId="0" animBg="1"/>
      <p:bldP spid="93211" grpId="0" animBg="1"/>
      <p:bldP spid="932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Perfectly Elastic and Perfectly Inelastic Demand (a)</a:t>
            </a:r>
            <a:endParaRPr lang="en-CA"/>
          </a:p>
        </p:txBody>
      </p:sp>
      <p:sp>
        <p:nvSpPr>
          <p:cNvPr id="3" name="Content Placeholder 2"/>
          <p:cNvSpPr>
            <a:spLocks noGrp="1"/>
          </p:cNvSpPr>
          <p:nvPr>
            <p:ph idx="1"/>
          </p:nvPr>
        </p:nvSpPr>
        <p:spPr/>
        <p:txBody>
          <a:bodyPr/>
          <a:lstStyle/>
          <a:p>
            <a:pPr lvl="0">
              <a:buSzPct val="60000"/>
            </a:pPr>
            <a:r>
              <a:rPr lang="en-US" sz="3600" u="sng">
                <a:solidFill>
                  <a:prstClr val="black"/>
                </a:solidFill>
              </a:rPr>
              <a:t>Perfectly elastic demand </a:t>
            </a:r>
            <a:r>
              <a:rPr lang="en-US" sz="3600">
                <a:solidFill>
                  <a:prstClr val="black"/>
                </a:solidFill>
              </a:rPr>
              <a:t>means a constant price and a </a:t>
            </a:r>
            <a:r>
              <a:rPr lang="en-US" sz="3600" u="sng">
                <a:solidFill>
                  <a:prstClr val="black"/>
                </a:solidFill>
              </a:rPr>
              <a:t>horizontal demand curve</a:t>
            </a:r>
            <a:r>
              <a:rPr lang="en-US" sz="3600">
                <a:solidFill>
                  <a:prstClr val="black"/>
                </a:solidFill>
              </a:rPr>
              <a:t>.</a:t>
            </a:r>
          </a:p>
          <a:p>
            <a:pPr lvl="0">
              <a:buSzPct val="60000"/>
            </a:pPr>
            <a:r>
              <a:rPr lang="en-US" sz="3600" u="sng">
                <a:solidFill>
                  <a:prstClr val="black"/>
                </a:solidFill>
              </a:rPr>
              <a:t>Perfectly inelastic demand </a:t>
            </a:r>
            <a:r>
              <a:rPr lang="en-US" sz="3600">
                <a:solidFill>
                  <a:prstClr val="black"/>
                </a:solidFill>
              </a:rPr>
              <a:t>means a constant quantity demanded and a </a:t>
            </a:r>
            <a:r>
              <a:rPr lang="en-US" sz="3600" u="sng">
                <a:solidFill>
                  <a:prstClr val="black"/>
                </a:solidFill>
              </a:rPr>
              <a:t>vertical demand curve</a:t>
            </a:r>
            <a:r>
              <a:rPr lang="en-US" sz="3600">
                <a:solidFill>
                  <a:prstClr val="black"/>
                </a:solidFill>
              </a:rPr>
              <a:t>.</a:t>
            </a:r>
          </a:p>
          <a:p>
            <a:endParaRPr lang="en-CA"/>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7</a:t>
            </a:fld>
            <a:endParaRPr lang="en-CA"/>
          </a:p>
        </p:txBody>
      </p:sp>
    </p:spTree>
    <p:extLst>
      <p:ext uri="{BB962C8B-B14F-4D97-AF65-F5344CB8AC3E}">
        <p14:creationId xmlns:p14="http://schemas.microsoft.com/office/powerpoint/2010/main" val="12648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lIns="90488" tIns="44450" rIns="90488" bIns="44450" anchor="ctr">
            <a:normAutofit fontScale="90000"/>
          </a:bodyPr>
          <a:lstStyle/>
          <a:p>
            <a:pPr eaLnBrk="1" fontAlgn="auto" hangingPunct="1">
              <a:spcAft>
                <a:spcPts val="0"/>
              </a:spcAft>
              <a:defRPr/>
            </a:pPr>
            <a:r>
              <a:rPr lang="en-US" sz="5600"/>
              <a:t>Perfectly Elastic and Perfectly Inelastic Demand </a:t>
            </a:r>
            <a:r>
              <a:rPr lang="en-US" sz="2400" b="1">
                <a:solidFill>
                  <a:srgbClr val="276F57"/>
                </a:solidFill>
              </a:rPr>
              <a:t>FIGURE 3.2</a:t>
            </a:r>
          </a:p>
        </p:txBody>
      </p:sp>
      <p:sp>
        <p:nvSpPr>
          <p:cNvPr id="15364" name="Line 3"/>
          <p:cNvSpPr>
            <a:spLocks noChangeShapeType="1"/>
          </p:cNvSpPr>
          <p:nvPr/>
        </p:nvSpPr>
        <p:spPr bwMode="auto">
          <a:xfrm>
            <a:off x="2147888" y="2795588"/>
            <a:ext cx="0" cy="1905000"/>
          </a:xfrm>
          <a:prstGeom prst="line">
            <a:avLst/>
          </a:prstGeom>
          <a:noFill/>
          <a:ln w="12700">
            <a:solidFill>
              <a:schemeClr val="tx1"/>
            </a:solidFill>
            <a:round/>
            <a:headEnd/>
            <a:tailEnd/>
          </a:ln>
        </p:spPr>
        <p:txBody>
          <a:bodyPr/>
          <a:lstStyle/>
          <a:p>
            <a:endParaRPr lang="en-CA"/>
          </a:p>
        </p:txBody>
      </p:sp>
      <p:sp>
        <p:nvSpPr>
          <p:cNvPr id="15365" name="Line 4"/>
          <p:cNvSpPr>
            <a:spLocks noChangeShapeType="1"/>
          </p:cNvSpPr>
          <p:nvPr/>
        </p:nvSpPr>
        <p:spPr bwMode="auto">
          <a:xfrm>
            <a:off x="2057400" y="4591050"/>
            <a:ext cx="2071688" cy="0"/>
          </a:xfrm>
          <a:prstGeom prst="line">
            <a:avLst/>
          </a:prstGeom>
          <a:noFill/>
          <a:ln w="12700">
            <a:solidFill>
              <a:schemeClr val="tx1"/>
            </a:solidFill>
            <a:round/>
            <a:headEnd/>
            <a:tailEnd/>
          </a:ln>
        </p:spPr>
        <p:txBody>
          <a:bodyPr/>
          <a:lstStyle/>
          <a:p>
            <a:endParaRPr lang="en-CA"/>
          </a:p>
        </p:txBody>
      </p:sp>
      <p:sp>
        <p:nvSpPr>
          <p:cNvPr id="15366" name="Text Box 5"/>
          <p:cNvSpPr txBox="1">
            <a:spLocks noChangeArrowheads="1"/>
          </p:cNvSpPr>
          <p:nvPr/>
        </p:nvSpPr>
        <p:spPr bwMode="auto">
          <a:xfrm>
            <a:off x="1981200" y="1905000"/>
            <a:ext cx="1755775" cy="825500"/>
          </a:xfrm>
          <a:prstGeom prst="rect">
            <a:avLst/>
          </a:prstGeom>
          <a:noFill/>
          <a:ln w="12700">
            <a:noFill/>
            <a:miter lim="800000"/>
            <a:headEnd/>
            <a:tailEnd/>
          </a:ln>
        </p:spPr>
        <p:txBody>
          <a:bodyPr wrap="none">
            <a:spAutoFit/>
          </a:bodyPr>
          <a:lstStyle/>
          <a:p>
            <a:pPr eaLnBrk="0" hangingPunct="0"/>
            <a:r>
              <a:rPr lang="en-US" sz="1600" b="1"/>
              <a:t>Perfectly Elastic</a:t>
            </a:r>
          </a:p>
          <a:p>
            <a:pPr eaLnBrk="0" hangingPunct="0"/>
            <a:r>
              <a:rPr lang="en-US" sz="1600" b="1"/>
              <a:t>Demand Curve</a:t>
            </a:r>
          </a:p>
          <a:p>
            <a:pPr eaLnBrk="0" hangingPunct="0"/>
            <a:r>
              <a:rPr lang="en-US" sz="1600" b="1"/>
              <a:t>for Soybeans</a:t>
            </a:r>
          </a:p>
        </p:txBody>
      </p:sp>
      <p:sp>
        <p:nvSpPr>
          <p:cNvPr id="15367" name="Line 6"/>
          <p:cNvSpPr>
            <a:spLocks noChangeShapeType="1"/>
          </p:cNvSpPr>
          <p:nvPr/>
        </p:nvSpPr>
        <p:spPr bwMode="auto">
          <a:xfrm flipH="1">
            <a:off x="2057400" y="3597275"/>
            <a:ext cx="88900" cy="0"/>
          </a:xfrm>
          <a:prstGeom prst="line">
            <a:avLst/>
          </a:prstGeom>
          <a:noFill/>
          <a:ln w="12700">
            <a:solidFill>
              <a:schemeClr val="tx1"/>
            </a:solidFill>
            <a:round/>
            <a:headEnd/>
            <a:tailEnd/>
          </a:ln>
        </p:spPr>
        <p:txBody>
          <a:bodyPr/>
          <a:lstStyle/>
          <a:p>
            <a:endParaRPr lang="en-CA"/>
          </a:p>
        </p:txBody>
      </p:sp>
      <p:sp>
        <p:nvSpPr>
          <p:cNvPr id="15368" name="Text Box 7"/>
          <p:cNvSpPr txBox="1">
            <a:spLocks noChangeArrowheads="1"/>
          </p:cNvSpPr>
          <p:nvPr/>
        </p:nvSpPr>
        <p:spPr bwMode="auto">
          <a:xfrm>
            <a:off x="1905000" y="4700588"/>
            <a:ext cx="98425" cy="212725"/>
          </a:xfrm>
          <a:prstGeom prst="rect">
            <a:avLst/>
          </a:prstGeom>
          <a:noFill/>
          <a:ln w="12700">
            <a:noFill/>
            <a:miter lim="800000"/>
            <a:headEnd/>
            <a:tailEnd/>
          </a:ln>
        </p:spPr>
        <p:txBody>
          <a:bodyPr wrap="none" lIns="0" tIns="0" rIns="0" bIns="0">
            <a:spAutoFit/>
          </a:bodyPr>
          <a:lstStyle/>
          <a:p>
            <a:pPr eaLnBrk="0" hangingPunct="0"/>
            <a:r>
              <a:rPr lang="en-US" sz="1400" b="1"/>
              <a:t>0</a:t>
            </a:r>
          </a:p>
        </p:txBody>
      </p:sp>
      <p:sp>
        <p:nvSpPr>
          <p:cNvPr id="15369" name="Text Box 8"/>
          <p:cNvSpPr txBox="1">
            <a:spLocks noChangeArrowheads="1"/>
          </p:cNvSpPr>
          <p:nvPr/>
        </p:nvSpPr>
        <p:spPr bwMode="auto">
          <a:xfrm>
            <a:off x="1658938" y="3521075"/>
            <a:ext cx="344487" cy="212725"/>
          </a:xfrm>
          <a:prstGeom prst="rect">
            <a:avLst/>
          </a:prstGeom>
          <a:noFill/>
          <a:ln w="12700">
            <a:noFill/>
            <a:miter lim="800000"/>
            <a:headEnd/>
            <a:tailEnd/>
          </a:ln>
        </p:spPr>
        <p:txBody>
          <a:bodyPr wrap="none" lIns="0" tIns="0" rIns="0" bIns="0">
            <a:spAutoFit/>
          </a:bodyPr>
          <a:lstStyle/>
          <a:p>
            <a:pPr algn="r" eaLnBrk="0" hangingPunct="0"/>
            <a:r>
              <a:rPr lang="en-US" sz="1400" b="1"/>
              <a:t>1.60</a:t>
            </a:r>
          </a:p>
        </p:txBody>
      </p:sp>
      <p:sp>
        <p:nvSpPr>
          <p:cNvPr id="17417" name="Text Box 9"/>
          <p:cNvSpPr txBox="1">
            <a:spLocks noChangeArrowheads="1"/>
          </p:cNvSpPr>
          <p:nvPr/>
        </p:nvSpPr>
        <p:spPr bwMode="auto">
          <a:xfrm>
            <a:off x="4171950" y="3495675"/>
            <a:ext cx="196850" cy="215900"/>
          </a:xfrm>
          <a:prstGeom prst="rect">
            <a:avLst/>
          </a:prstGeom>
          <a:noFill/>
          <a:ln w="12700">
            <a:noFill/>
            <a:miter lim="800000"/>
            <a:headEnd/>
            <a:tailEnd/>
          </a:ln>
        </p:spPr>
        <p:txBody>
          <a:bodyPr wrap="none" lIns="0" tIns="0" rIns="0" bIns="0">
            <a:spAutoFit/>
          </a:bodyPr>
          <a:lstStyle/>
          <a:p>
            <a:pPr algn="r" eaLnBrk="0" hangingPunct="0"/>
            <a:r>
              <a:rPr lang="en-US" sz="1400" b="1"/>
              <a:t>D</a:t>
            </a:r>
            <a:r>
              <a:rPr lang="en-US" sz="1400" b="1" baseline="-25000"/>
              <a:t>3</a:t>
            </a:r>
          </a:p>
        </p:txBody>
      </p:sp>
      <p:sp>
        <p:nvSpPr>
          <p:cNvPr id="17418" name="Line 10"/>
          <p:cNvSpPr>
            <a:spLocks noChangeShapeType="1"/>
          </p:cNvSpPr>
          <p:nvPr/>
        </p:nvSpPr>
        <p:spPr bwMode="auto">
          <a:xfrm>
            <a:off x="2143125" y="3600450"/>
            <a:ext cx="1971675" cy="0"/>
          </a:xfrm>
          <a:prstGeom prst="line">
            <a:avLst/>
          </a:prstGeom>
          <a:noFill/>
          <a:ln w="28575">
            <a:solidFill>
              <a:schemeClr val="accent1"/>
            </a:solidFill>
            <a:round/>
            <a:headEnd/>
            <a:tailEnd/>
          </a:ln>
        </p:spPr>
        <p:txBody>
          <a:bodyPr/>
          <a:lstStyle/>
          <a:p>
            <a:endParaRPr lang="en-CA"/>
          </a:p>
        </p:txBody>
      </p:sp>
      <p:sp>
        <p:nvSpPr>
          <p:cNvPr id="17419" name="Line 11"/>
          <p:cNvSpPr>
            <a:spLocks noChangeShapeType="1"/>
          </p:cNvSpPr>
          <p:nvPr/>
        </p:nvSpPr>
        <p:spPr bwMode="auto">
          <a:xfrm flipV="1">
            <a:off x="7239000" y="2762250"/>
            <a:ext cx="0" cy="1828800"/>
          </a:xfrm>
          <a:prstGeom prst="line">
            <a:avLst/>
          </a:prstGeom>
          <a:noFill/>
          <a:ln w="28575">
            <a:solidFill>
              <a:srgbClr val="0000FF"/>
            </a:solidFill>
            <a:round/>
            <a:headEnd/>
            <a:tailEnd/>
          </a:ln>
        </p:spPr>
        <p:txBody>
          <a:bodyPr/>
          <a:lstStyle/>
          <a:p>
            <a:endParaRPr lang="en-CA"/>
          </a:p>
        </p:txBody>
      </p:sp>
      <p:sp>
        <p:nvSpPr>
          <p:cNvPr id="15373" name="Text Box 12"/>
          <p:cNvSpPr txBox="1">
            <a:spLocks noChangeArrowheads="1"/>
          </p:cNvSpPr>
          <p:nvPr/>
        </p:nvSpPr>
        <p:spPr bwMode="auto">
          <a:xfrm>
            <a:off x="2209800" y="5105400"/>
            <a:ext cx="1673225" cy="425450"/>
          </a:xfrm>
          <a:prstGeom prst="rect">
            <a:avLst/>
          </a:prstGeom>
          <a:noFill/>
          <a:ln w="12700">
            <a:noFill/>
            <a:miter lim="800000"/>
            <a:headEnd/>
            <a:tailEnd/>
          </a:ln>
        </p:spPr>
        <p:txBody>
          <a:bodyPr wrap="none" lIns="0" tIns="0" rIns="0" bIns="0">
            <a:spAutoFit/>
          </a:bodyPr>
          <a:lstStyle/>
          <a:p>
            <a:pPr eaLnBrk="0" hangingPunct="0"/>
            <a:r>
              <a:rPr lang="en-US" sz="1400" b="1"/>
              <a:t>Quantity Demanded</a:t>
            </a:r>
          </a:p>
          <a:p>
            <a:pPr eaLnBrk="0" hangingPunct="0"/>
            <a:r>
              <a:rPr lang="en-US" sz="1400" b="1"/>
              <a:t>(tonnes)</a:t>
            </a:r>
          </a:p>
        </p:txBody>
      </p:sp>
      <p:sp>
        <p:nvSpPr>
          <p:cNvPr id="15374" name="Text Box 13"/>
          <p:cNvSpPr txBox="1">
            <a:spLocks noChangeArrowheads="1"/>
          </p:cNvSpPr>
          <p:nvPr/>
        </p:nvSpPr>
        <p:spPr bwMode="auto">
          <a:xfrm rot="-5400000">
            <a:off x="712788" y="3692525"/>
            <a:ext cx="1654175" cy="212725"/>
          </a:xfrm>
          <a:prstGeom prst="rect">
            <a:avLst/>
          </a:prstGeom>
          <a:noFill/>
          <a:ln w="12700">
            <a:noFill/>
            <a:miter lim="800000"/>
            <a:headEnd/>
            <a:tailEnd/>
          </a:ln>
        </p:spPr>
        <p:txBody>
          <a:bodyPr wrap="none" lIns="0" tIns="0" rIns="0" bIns="0">
            <a:spAutoFit/>
          </a:bodyPr>
          <a:lstStyle/>
          <a:p>
            <a:pPr eaLnBrk="0" hangingPunct="0"/>
            <a:r>
              <a:rPr lang="en-US" sz="1400" b="1"/>
              <a:t>Price ($ per tonnes)</a:t>
            </a:r>
          </a:p>
        </p:txBody>
      </p:sp>
      <p:sp>
        <p:nvSpPr>
          <p:cNvPr id="15375" name="Line 14"/>
          <p:cNvSpPr>
            <a:spLocks noChangeShapeType="1"/>
          </p:cNvSpPr>
          <p:nvPr/>
        </p:nvSpPr>
        <p:spPr bwMode="auto">
          <a:xfrm>
            <a:off x="5195888" y="2795588"/>
            <a:ext cx="0" cy="1905000"/>
          </a:xfrm>
          <a:prstGeom prst="line">
            <a:avLst/>
          </a:prstGeom>
          <a:noFill/>
          <a:ln w="12700">
            <a:solidFill>
              <a:schemeClr val="tx1"/>
            </a:solidFill>
            <a:round/>
            <a:headEnd/>
            <a:tailEnd/>
          </a:ln>
        </p:spPr>
        <p:txBody>
          <a:bodyPr/>
          <a:lstStyle/>
          <a:p>
            <a:endParaRPr lang="en-CA"/>
          </a:p>
        </p:txBody>
      </p:sp>
      <p:sp>
        <p:nvSpPr>
          <p:cNvPr id="15376" name="Line 15"/>
          <p:cNvSpPr>
            <a:spLocks noChangeShapeType="1"/>
          </p:cNvSpPr>
          <p:nvPr/>
        </p:nvSpPr>
        <p:spPr bwMode="auto">
          <a:xfrm>
            <a:off x="5105400" y="4591050"/>
            <a:ext cx="2362200" cy="0"/>
          </a:xfrm>
          <a:prstGeom prst="line">
            <a:avLst/>
          </a:prstGeom>
          <a:noFill/>
          <a:ln w="12700">
            <a:solidFill>
              <a:schemeClr val="tx1"/>
            </a:solidFill>
            <a:round/>
            <a:headEnd/>
            <a:tailEnd/>
          </a:ln>
        </p:spPr>
        <p:txBody>
          <a:bodyPr/>
          <a:lstStyle/>
          <a:p>
            <a:endParaRPr lang="en-CA"/>
          </a:p>
        </p:txBody>
      </p:sp>
      <p:sp>
        <p:nvSpPr>
          <p:cNvPr id="15377" name="Text Box 16"/>
          <p:cNvSpPr txBox="1">
            <a:spLocks noChangeArrowheads="1"/>
          </p:cNvSpPr>
          <p:nvPr/>
        </p:nvSpPr>
        <p:spPr bwMode="auto">
          <a:xfrm>
            <a:off x="5029200" y="1873250"/>
            <a:ext cx="1914525" cy="825500"/>
          </a:xfrm>
          <a:prstGeom prst="rect">
            <a:avLst/>
          </a:prstGeom>
          <a:noFill/>
          <a:ln w="12700">
            <a:noFill/>
            <a:miter lim="800000"/>
            <a:headEnd/>
            <a:tailEnd/>
          </a:ln>
        </p:spPr>
        <p:txBody>
          <a:bodyPr wrap="none">
            <a:spAutoFit/>
          </a:bodyPr>
          <a:lstStyle/>
          <a:p>
            <a:pPr eaLnBrk="0" hangingPunct="0"/>
            <a:r>
              <a:rPr lang="en-US" sz="1600" b="1"/>
              <a:t>Perfectly Inelastic</a:t>
            </a:r>
          </a:p>
          <a:p>
            <a:pPr eaLnBrk="0" hangingPunct="0"/>
            <a:r>
              <a:rPr lang="en-US" sz="1600" b="1"/>
              <a:t>Demand Curve</a:t>
            </a:r>
          </a:p>
          <a:p>
            <a:pPr eaLnBrk="0" hangingPunct="0"/>
            <a:r>
              <a:rPr lang="en-US" sz="1600" b="1"/>
              <a:t>for Insulin</a:t>
            </a:r>
          </a:p>
        </p:txBody>
      </p:sp>
      <p:sp>
        <p:nvSpPr>
          <p:cNvPr id="15378" name="Line 17"/>
          <p:cNvSpPr>
            <a:spLocks noChangeShapeType="1"/>
          </p:cNvSpPr>
          <p:nvPr/>
        </p:nvSpPr>
        <p:spPr bwMode="auto">
          <a:xfrm>
            <a:off x="7239000" y="4586288"/>
            <a:ext cx="0" cy="76200"/>
          </a:xfrm>
          <a:prstGeom prst="line">
            <a:avLst/>
          </a:prstGeom>
          <a:noFill/>
          <a:ln w="12700">
            <a:solidFill>
              <a:schemeClr val="tx1"/>
            </a:solidFill>
            <a:round/>
            <a:headEnd/>
            <a:tailEnd/>
          </a:ln>
        </p:spPr>
        <p:txBody>
          <a:bodyPr/>
          <a:lstStyle/>
          <a:p>
            <a:endParaRPr lang="en-CA"/>
          </a:p>
        </p:txBody>
      </p:sp>
      <p:sp>
        <p:nvSpPr>
          <p:cNvPr id="15379" name="Text Box 18"/>
          <p:cNvSpPr txBox="1">
            <a:spLocks noChangeArrowheads="1"/>
          </p:cNvSpPr>
          <p:nvPr/>
        </p:nvSpPr>
        <p:spPr bwMode="auto">
          <a:xfrm>
            <a:off x="5045075" y="4700588"/>
            <a:ext cx="98425" cy="212725"/>
          </a:xfrm>
          <a:prstGeom prst="rect">
            <a:avLst/>
          </a:prstGeom>
          <a:noFill/>
          <a:ln w="12700">
            <a:noFill/>
            <a:miter lim="800000"/>
            <a:headEnd/>
            <a:tailEnd/>
          </a:ln>
        </p:spPr>
        <p:txBody>
          <a:bodyPr wrap="none" lIns="0" tIns="0" rIns="0" bIns="0">
            <a:spAutoFit/>
          </a:bodyPr>
          <a:lstStyle/>
          <a:p>
            <a:pPr eaLnBrk="0" hangingPunct="0"/>
            <a:r>
              <a:rPr lang="en-US" sz="1400" b="1"/>
              <a:t>0</a:t>
            </a:r>
          </a:p>
        </p:txBody>
      </p:sp>
      <p:sp>
        <p:nvSpPr>
          <p:cNvPr id="15380" name="Text Box 19"/>
          <p:cNvSpPr txBox="1">
            <a:spLocks noChangeArrowheads="1"/>
          </p:cNvSpPr>
          <p:nvPr/>
        </p:nvSpPr>
        <p:spPr bwMode="auto">
          <a:xfrm>
            <a:off x="7073900" y="4700588"/>
            <a:ext cx="393700" cy="212725"/>
          </a:xfrm>
          <a:prstGeom prst="rect">
            <a:avLst/>
          </a:prstGeom>
          <a:noFill/>
          <a:ln w="12700">
            <a:noFill/>
            <a:miter lim="800000"/>
            <a:headEnd/>
            <a:tailEnd/>
          </a:ln>
        </p:spPr>
        <p:txBody>
          <a:bodyPr wrap="none" lIns="0" tIns="0" rIns="0" bIns="0">
            <a:spAutoFit/>
          </a:bodyPr>
          <a:lstStyle/>
          <a:p>
            <a:pPr eaLnBrk="0" hangingPunct="0"/>
            <a:r>
              <a:rPr lang="en-US" sz="1400" b="1"/>
              <a:t>1000</a:t>
            </a:r>
          </a:p>
        </p:txBody>
      </p:sp>
      <p:sp>
        <p:nvSpPr>
          <p:cNvPr id="15381" name="Text Box 20"/>
          <p:cNvSpPr txBox="1">
            <a:spLocks noChangeArrowheads="1"/>
          </p:cNvSpPr>
          <p:nvPr/>
        </p:nvSpPr>
        <p:spPr bwMode="auto">
          <a:xfrm>
            <a:off x="5565775" y="5105400"/>
            <a:ext cx="1673225" cy="425450"/>
          </a:xfrm>
          <a:prstGeom prst="rect">
            <a:avLst/>
          </a:prstGeom>
          <a:noFill/>
          <a:ln w="12700">
            <a:noFill/>
            <a:miter lim="800000"/>
            <a:headEnd/>
            <a:tailEnd/>
          </a:ln>
        </p:spPr>
        <p:txBody>
          <a:bodyPr wrap="none" lIns="0" tIns="0" rIns="0" bIns="0">
            <a:spAutoFit/>
          </a:bodyPr>
          <a:lstStyle/>
          <a:p>
            <a:pPr eaLnBrk="0" hangingPunct="0"/>
            <a:r>
              <a:rPr lang="en-US" sz="1400" b="1"/>
              <a:t>Quantity Demanded</a:t>
            </a:r>
          </a:p>
          <a:p>
            <a:pPr eaLnBrk="0" hangingPunct="0"/>
            <a:r>
              <a:rPr lang="en-US" sz="1400" b="1"/>
              <a:t>(litres)</a:t>
            </a:r>
          </a:p>
        </p:txBody>
      </p:sp>
      <p:sp>
        <p:nvSpPr>
          <p:cNvPr id="15382" name="Text Box 21"/>
          <p:cNvSpPr txBox="1">
            <a:spLocks noChangeArrowheads="1"/>
          </p:cNvSpPr>
          <p:nvPr/>
        </p:nvSpPr>
        <p:spPr bwMode="auto">
          <a:xfrm rot="-5400000">
            <a:off x="4068763" y="3692525"/>
            <a:ext cx="1654175" cy="212725"/>
          </a:xfrm>
          <a:prstGeom prst="rect">
            <a:avLst/>
          </a:prstGeom>
          <a:noFill/>
          <a:ln w="12700">
            <a:noFill/>
            <a:miter lim="800000"/>
            <a:headEnd/>
            <a:tailEnd/>
          </a:ln>
        </p:spPr>
        <p:txBody>
          <a:bodyPr wrap="none" lIns="0" tIns="0" rIns="0" bIns="0">
            <a:spAutoFit/>
          </a:bodyPr>
          <a:lstStyle/>
          <a:p>
            <a:pPr eaLnBrk="0" hangingPunct="0"/>
            <a:r>
              <a:rPr lang="en-US" sz="1400" b="1"/>
              <a:t>Price ($ per tonnes)</a:t>
            </a:r>
          </a:p>
        </p:txBody>
      </p:sp>
      <p:sp>
        <p:nvSpPr>
          <p:cNvPr id="17430" name="Text Box 22"/>
          <p:cNvSpPr txBox="1">
            <a:spLocks noChangeArrowheads="1"/>
          </p:cNvSpPr>
          <p:nvPr/>
        </p:nvSpPr>
        <p:spPr bwMode="auto">
          <a:xfrm>
            <a:off x="7151688" y="2509838"/>
            <a:ext cx="196850" cy="215900"/>
          </a:xfrm>
          <a:prstGeom prst="rect">
            <a:avLst/>
          </a:prstGeom>
          <a:noFill/>
          <a:ln w="12700">
            <a:noFill/>
            <a:miter lim="800000"/>
            <a:headEnd/>
            <a:tailEnd/>
          </a:ln>
        </p:spPr>
        <p:txBody>
          <a:bodyPr wrap="none" lIns="0" tIns="0" rIns="0" bIns="0">
            <a:spAutoFit/>
          </a:bodyPr>
          <a:lstStyle/>
          <a:p>
            <a:pPr algn="r" eaLnBrk="0" hangingPunct="0"/>
            <a:r>
              <a:rPr lang="en-US" sz="1400" b="1"/>
              <a:t>D</a:t>
            </a:r>
            <a:r>
              <a:rPr lang="en-US" sz="1400" b="1" baseline="-25000"/>
              <a:t>4</a:t>
            </a:r>
          </a:p>
        </p:txBody>
      </p:sp>
      <p:sp>
        <p:nvSpPr>
          <p:cNvPr id="2" name="Rectangle 1"/>
          <p:cNvSpPr/>
          <p:nvPr/>
        </p:nvSpPr>
        <p:spPr>
          <a:xfrm>
            <a:off x="609600" y="5740996"/>
            <a:ext cx="7924799" cy="923330"/>
          </a:xfrm>
          <a:prstGeom prst="rect">
            <a:avLst/>
          </a:prstGeom>
        </p:spPr>
        <p:txBody>
          <a:bodyPr wrap="square">
            <a:spAutoFit/>
          </a:bodyPr>
          <a:lstStyle/>
          <a:p>
            <a:r>
              <a:rPr lang="en-CA" altLang="en-US">
                <a:latin typeface="Arial" panose="020B0604020202020204" pitchFamily="34" charset="0"/>
              </a:rPr>
              <a:t>A single soybean farmer might face a perfectly elastic demand curve with a constant price.  A producer of insulin might face a vertical or perfectly inelastic demand curve with the quantity demanded constant.</a:t>
            </a:r>
          </a:p>
        </p:txBody>
      </p:sp>
    </p:spTree>
    <p:extLst>
      <p:ext uri="{BB962C8B-B14F-4D97-AF65-F5344CB8AC3E}">
        <p14:creationId xmlns:p14="http://schemas.microsoft.com/office/powerpoint/2010/main" val="34011059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8"/>
                                        </p:tgtEl>
                                        <p:attrNameLst>
                                          <p:attrName>style.visibility</p:attrName>
                                        </p:attrNameLst>
                                      </p:cBhvr>
                                      <p:to>
                                        <p:strVal val="visible"/>
                                      </p:to>
                                    </p:set>
                                    <p:animEffect transition="in" filter="wipe(left)">
                                      <p:cBhvr>
                                        <p:cTn id="7" dur="500"/>
                                        <p:tgtEl>
                                          <p:spTgt spid="1741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7417"/>
                                        </p:tgtEl>
                                        <p:attrNameLst>
                                          <p:attrName>style.visibility</p:attrName>
                                        </p:attrNameLst>
                                      </p:cBhvr>
                                      <p:to>
                                        <p:strVal val="visible"/>
                                      </p:to>
                                    </p:set>
                                    <p:animEffect transition="in" filter="wipe(down)">
                                      <p:cBhvr>
                                        <p:cTn id="11" dur="500"/>
                                        <p:tgtEl>
                                          <p:spTgt spid="17417"/>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7419"/>
                                        </p:tgtEl>
                                        <p:attrNameLst>
                                          <p:attrName>style.visibility</p:attrName>
                                        </p:attrNameLst>
                                      </p:cBhvr>
                                      <p:to>
                                        <p:strVal val="visible"/>
                                      </p:to>
                                    </p:set>
                                    <p:animEffect transition="in" filter="wipe(down)">
                                      <p:cBhvr>
                                        <p:cTn id="15" dur="1000"/>
                                        <p:tgtEl>
                                          <p:spTgt spid="17419"/>
                                        </p:tgtEl>
                                      </p:cBhvr>
                                    </p:animEffect>
                                  </p:childTnLst>
                                </p:cTn>
                              </p:par>
                            </p:childTnLst>
                          </p:cTn>
                        </p:par>
                        <p:par>
                          <p:cTn id="16" fill="hold">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17430"/>
                                        </p:tgtEl>
                                        <p:attrNameLst>
                                          <p:attrName>style.visibility</p:attrName>
                                        </p:attrNameLst>
                                      </p:cBhvr>
                                      <p:to>
                                        <p:strVal val="visible"/>
                                      </p:to>
                                    </p:set>
                                    <p:animEffect transition="in" filter="wipe(down)">
                                      <p:cBhvr>
                                        <p:cTn id="19" dur="500"/>
                                        <p:tgtEl>
                                          <p:spTgt spid="174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7" grpId="0"/>
      <p:bldP spid="17418" grpId="0" animBg="1"/>
      <p:bldP spid="17419" grpId="0" animBg="1"/>
      <p:bldP spid="174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Impact on Total Revenue</a:t>
            </a:r>
            <a:endParaRPr lang="en-CA"/>
          </a:p>
        </p:txBody>
      </p:sp>
      <p:sp>
        <p:nvSpPr>
          <p:cNvPr id="3" name="Content Placeholder 2"/>
          <p:cNvSpPr>
            <a:spLocks noGrp="1"/>
          </p:cNvSpPr>
          <p:nvPr>
            <p:ph idx="1"/>
          </p:nvPr>
        </p:nvSpPr>
        <p:spPr/>
        <p:txBody>
          <a:bodyPr/>
          <a:lstStyle/>
          <a:p>
            <a:pPr>
              <a:buSzPct val="60000"/>
            </a:pPr>
            <a:r>
              <a:rPr lang="en-US" sz="3600"/>
              <a:t>A </a:t>
            </a:r>
            <a:r>
              <a:rPr lang="en-US" sz="3600" u="sng"/>
              <a:t>price change </a:t>
            </a:r>
            <a:r>
              <a:rPr lang="en-US" sz="3600"/>
              <a:t>causes </a:t>
            </a:r>
            <a:r>
              <a:rPr lang="en-US" sz="3600" u="sng"/>
              <a:t>total revenue </a:t>
            </a:r>
            <a:r>
              <a:rPr lang="en-US" sz="3600"/>
              <a:t>to change in the </a:t>
            </a:r>
            <a:r>
              <a:rPr lang="en-US" sz="3600" u="sng"/>
              <a:t>opposite direction </a:t>
            </a:r>
            <a:r>
              <a:rPr lang="en-US" sz="3600"/>
              <a:t>when </a:t>
            </a:r>
            <a:r>
              <a:rPr lang="en-US" sz="3600" u="sng"/>
              <a:t>demand is elastic</a:t>
            </a:r>
            <a:r>
              <a:rPr lang="en-US" sz="3600"/>
              <a:t>.</a:t>
            </a:r>
          </a:p>
          <a:p>
            <a:pPr>
              <a:buSzPct val="60000"/>
            </a:pPr>
            <a:r>
              <a:rPr lang="en-US" sz="3600"/>
              <a:t>A </a:t>
            </a:r>
            <a:r>
              <a:rPr lang="en-US" sz="3600" u="sng"/>
              <a:t>price change </a:t>
            </a:r>
            <a:r>
              <a:rPr lang="en-US" sz="3600"/>
              <a:t>causes </a:t>
            </a:r>
            <a:r>
              <a:rPr lang="en-US" sz="3600" u="sng"/>
              <a:t>total revenue </a:t>
            </a:r>
            <a:r>
              <a:rPr lang="en-US" sz="3600"/>
              <a:t>to change in the </a:t>
            </a:r>
            <a:r>
              <a:rPr lang="en-US" sz="3600" u="sng"/>
              <a:t>same direction </a:t>
            </a:r>
            <a:r>
              <a:rPr lang="en-US" sz="3600"/>
              <a:t>when </a:t>
            </a:r>
            <a:r>
              <a:rPr lang="en-US" sz="3600" u="sng"/>
              <a:t>demand is inelastic</a:t>
            </a:r>
            <a:r>
              <a:rPr lang="en-US" sz="3600"/>
              <a:t>.</a:t>
            </a:r>
          </a:p>
          <a:p>
            <a:pPr>
              <a:buSzPct val="60000"/>
            </a:pPr>
            <a:r>
              <a:rPr lang="en-US" sz="3600"/>
              <a:t>A </a:t>
            </a:r>
            <a:r>
              <a:rPr lang="en-US" sz="3600" u="sng"/>
              <a:t>price change does not affect total revenue when demand is unit-elastic</a:t>
            </a:r>
            <a:r>
              <a:rPr lang="en-US" sz="3600"/>
              <a:t>.</a:t>
            </a:r>
          </a:p>
          <a:p>
            <a:endParaRPr lang="en-CA"/>
          </a:p>
        </p:txBody>
      </p:sp>
      <p:sp>
        <p:nvSpPr>
          <p:cNvPr id="4" name="Footer Placeholder 3"/>
          <p:cNvSpPr>
            <a:spLocks noGrp="1"/>
          </p:cNvSpPr>
          <p:nvPr>
            <p:ph type="ftr" sz="quarter" idx="11"/>
          </p:nvPr>
        </p:nvSpPr>
        <p:spPr/>
        <p:txBody>
          <a:bodyPr/>
          <a:lstStyle/>
          <a:p>
            <a:r>
              <a:rPr lang="en-US"/>
              <a:t>© 2015 by McGraw-Hill Ryerson Ltd.</a:t>
            </a:r>
          </a:p>
        </p:txBody>
      </p:sp>
      <p:sp>
        <p:nvSpPr>
          <p:cNvPr id="5" name="Slide Number Placeholder 4"/>
          <p:cNvSpPr>
            <a:spLocks noGrp="1"/>
          </p:cNvSpPr>
          <p:nvPr>
            <p:ph type="sldNum" sz="quarter" idx="12"/>
          </p:nvPr>
        </p:nvSpPr>
        <p:spPr/>
        <p:txBody>
          <a:bodyPr/>
          <a:lstStyle/>
          <a:p>
            <a:fld id="{CE305F03-1ED0-49DB-B297-4DFE5DE1419A}" type="slidenum">
              <a:rPr lang="en-CA" smtClean="0"/>
              <a:pPr/>
              <a:t>9</a:t>
            </a:fld>
            <a:endParaRPr lang="en-CA"/>
          </a:p>
        </p:txBody>
      </p:sp>
    </p:spTree>
    <p:extLst>
      <p:ext uri="{BB962C8B-B14F-4D97-AF65-F5344CB8AC3E}">
        <p14:creationId xmlns:p14="http://schemas.microsoft.com/office/powerpoint/2010/main" val="83014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60</Slides>
  <Notes>32</Notes>
  <HiddenSlides>0</HiddenSlides>
  <ScaleCrop>false</ScaleCrop>
  <HeadingPairs>
    <vt:vector size="4" baseType="variant">
      <vt:variant>
        <vt:lpstr>Theme</vt:lpstr>
      </vt:variant>
      <vt:variant>
        <vt:i4>2</vt:i4>
      </vt:variant>
      <vt:variant>
        <vt:lpstr>Slide Titles</vt:lpstr>
      </vt:variant>
      <vt:variant>
        <vt:i4>60</vt:i4>
      </vt:variant>
    </vt:vector>
  </HeadingPairs>
  <TitlesOfParts>
    <vt:vector size="62" baseType="lpstr">
      <vt:lpstr>Office Theme</vt:lpstr>
      <vt:lpstr>Custom Design</vt:lpstr>
      <vt:lpstr>PowerPoint Presentation</vt:lpstr>
      <vt:lpstr>Chapter 3 Elasticity</vt:lpstr>
      <vt:lpstr>Learning Objectives</vt:lpstr>
      <vt:lpstr>Elastic and Inelastic Demand</vt:lpstr>
      <vt:lpstr>Elastic and Inelastic Demand FIGURE 3.1</vt:lpstr>
      <vt:lpstr>INELASTIC</vt:lpstr>
      <vt:lpstr>Perfectly Elastic and Perfectly Inelastic Demand (a)</vt:lpstr>
      <vt:lpstr>Perfectly Elastic and Perfectly Inelastic Demand FIGURE 3.2</vt:lpstr>
      <vt:lpstr>Impact on Total Revenue</vt:lpstr>
      <vt:lpstr>Revenue Changes with Elastic Demand  Figure 3.3 Page 63</vt:lpstr>
      <vt:lpstr>Revenue Changes with Inelastic Demand  Figure 3.4 Page 64</vt:lpstr>
      <vt:lpstr>Total Revenue and Elasticity FIGURE 3.5</vt:lpstr>
      <vt:lpstr>Determinants of Demand Elasticity</vt:lpstr>
      <vt:lpstr>Calculating Demand Elasticity</vt:lpstr>
      <vt:lpstr>Elasticity and a Linear Demand Curve </vt:lpstr>
      <vt:lpstr>Elasticity and a Linear Demand Curve FIGURE 3.6</vt:lpstr>
      <vt:lpstr>Income Elasticity</vt:lpstr>
      <vt:lpstr>Cross-Price Elasticity</vt:lpstr>
      <vt:lpstr>Assignments</vt:lpstr>
      <vt:lpstr>Price Elasticity of Supply</vt:lpstr>
      <vt:lpstr>Elastic and Inelastic Supply FIGURE 3.7</vt:lpstr>
      <vt:lpstr>Perfectly Elastic and Perfectly Inelastic Supply</vt:lpstr>
      <vt:lpstr>Time and Supply Elasticity</vt:lpstr>
      <vt:lpstr>In the Immediate and Short Run FIGURE 3.8</vt:lpstr>
      <vt:lpstr>Constant Cost Industry</vt:lpstr>
      <vt:lpstr>Increasing Cost Industry</vt:lpstr>
      <vt:lpstr>Increasing and Constant Cost Industries</vt:lpstr>
      <vt:lpstr>Time and the Price Elasticity of Supply (b)  Figure 3.8, Page 63 (continued in part (e))</vt:lpstr>
      <vt:lpstr>Time and the Price Elasticity of Supply (e)  Figure 3.8, Page 71 (continued from part (b))</vt:lpstr>
      <vt:lpstr>Calculating Price Elasticity of Supply</vt:lpstr>
      <vt:lpstr>Assignments</vt:lpstr>
      <vt:lpstr>Excise Taxes</vt:lpstr>
      <vt:lpstr>The Impact of an Excise Tax FIGURE 7.8</vt:lpstr>
      <vt:lpstr>Explanation of Figure 7.8</vt:lpstr>
      <vt:lpstr>The Effect of Elasticity</vt:lpstr>
      <vt:lpstr>Excise Taxes and Demand Elasticity FIGURE 7.9 Page 184</vt:lpstr>
      <vt:lpstr>Explanation of Figure 7.9</vt:lpstr>
      <vt:lpstr>Excise Taxes and Supply Elasticity FIGURE 7.10 Page 185</vt:lpstr>
      <vt:lpstr>Explanation of Figure 7.10</vt:lpstr>
      <vt:lpstr>Price Controls</vt:lpstr>
      <vt:lpstr>Agricultural Price Supports</vt:lpstr>
      <vt:lpstr>Reasons for Price Supports Figure 3.12, page 69</vt:lpstr>
      <vt:lpstr>Effects of Price Supports Figure 3.14, page 71</vt:lpstr>
      <vt:lpstr>Rent Controls</vt:lpstr>
      <vt:lpstr>Effects of Rent Controls Figure 3.15, page 71</vt:lpstr>
      <vt:lpstr>Price Ceilings/Price Floors</vt:lpstr>
      <vt:lpstr>Prophet of Capitalism’s Doom</vt:lpstr>
      <vt:lpstr>Marx’s Theory of Exploitation Figure A, Page 78</vt:lpstr>
      <vt:lpstr>The Economic Role of Government</vt:lpstr>
      <vt:lpstr>Federal Spending </vt:lpstr>
      <vt:lpstr>Provincial and Territorial Spending</vt:lpstr>
      <vt:lpstr>Government Expenditures Figure A, Page 81</vt:lpstr>
      <vt:lpstr>Taxation (a)</vt:lpstr>
      <vt:lpstr>Taxation (b)</vt:lpstr>
      <vt:lpstr>Tax Revenues for All Levels of Government  (2005) Figure B, Page 81</vt:lpstr>
      <vt:lpstr>Government Taxes and the Canadian Economy   Figure C, Page 82</vt:lpstr>
      <vt:lpstr>Debates over Government’s Role (a)</vt:lpstr>
      <vt:lpstr>Debates Over Government’s Role (b)</vt:lpstr>
      <vt:lpstr>Prophet of Capitalism’s Doom</vt:lpstr>
      <vt:lpstr>Marx’s Theory of Exploitation FIGURE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7</cp:revision>
  <dcterms:modified xsi:type="dcterms:W3CDTF">2021-03-29T20:41:20Z</dcterms:modified>
</cp:coreProperties>
</file>