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9" r:id="rId1"/>
    <p:sldMasterId id="2147483951" r:id="rId2"/>
  </p:sldMasterIdLst>
  <p:notesMasterIdLst>
    <p:notesMasterId r:id="rId55"/>
  </p:notesMasterIdLst>
  <p:sldIdLst>
    <p:sldId id="309" r:id="rId3"/>
    <p:sldId id="259" r:id="rId4"/>
    <p:sldId id="375" r:id="rId5"/>
    <p:sldId id="432" r:id="rId6"/>
    <p:sldId id="434" r:id="rId7"/>
    <p:sldId id="435" r:id="rId8"/>
    <p:sldId id="436" r:id="rId9"/>
    <p:sldId id="437" r:id="rId10"/>
    <p:sldId id="409" r:id="rId11"/>
    <p:sldId id="438" r:id="rId12"/>
    <p:sldId id="410" r:id="rId13"/>
    <p:sldId id="429" r:id="rId14"/>
    <p:sldId id="439" r:id="rId15"/>
    <p:sldId id="440" r:id="rId16"/>
    <p:sldId id="442" r:id="rId17"/>
    <p:sldId id="443" r:id="rId18"/>
    <p:sldId id="444" r:id="rId19"/>
    <p:sldId id="445" r:id="rId20"/>
    <p:sldId id="430" r:id="rId21"/>
    <p:sldId id="446" r:id="rId22"/>
    <p:sldId id="447" r:id="rId23"/>
    <p:sldId id="448" r:id="rId24"/>
    <p:sldId id="449" r:id="rId25"/>
    <p:sldId id="450" r:id="rId26"/>
    <p:sldId id="451" r:id="rId27"/>
    <p:sldId id="452" r:id="rId28"/>
    <p:sldId id="453" r:id="rId29"/>
    <p:sldId id="454" r:id="rId30"/>
    <p:sldId id="455" r:id="rId31"/>
    <p:sldId id="413" r:id="rId32"/>
    <p:sldId id="456" r:id="rId33"/>
    <p:sldId id="457" r:id="rId34"/>
    <p:sldId id="458" r:id="rId35"/>
    <p:sldId id="427" r:id="rId36"/>
    <p:sldId id="459" r:id="rId37"/>
    <p:sldId id="428" r:id="rId38"/>
    <p:sldId id="426" r:id="rId39"/>
    <p:sldId id="425" r:id="rId40"/>
    <p:sldId id="460" r:id="rId41"/>
    <p:sldId id="461" r:id="rId42"/>
    <p:sldId id="462" r:id="rId43"/>
    <p:sldId id="424" r:id="rId44"/>
    <p:sldId id="419" r:id="rId45"/>
    <p:sldId id="463" r:id="rId46"/>
    <p:sldId id="464" r:id="rId47"/>
    <p:sldId id="418" r:id="rId48"/>
    <p:sldId id="465" r:id="rId49"/>
    <p:sldId id="416" r:id="rId50"/>
    <p:sldId id="417" r:id="rId51"/>
    <p:sldId id="415" r:id="rId52"/>
    <p:sldId id="431" r:id="rId53"/>
    <p:sldId id="466" r:id="rId5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6F57"/>
    <a:srgbClr val="A2988A"/>
    <a:srgbClr val="FFFFFF"/>
    <a:srgbClr val="643C6C"/>
    <a:srgbClr val="3333CC"/>
    <a:srgbClr val="FF6600"/>
    <a:srgbClr val="ED1F1F"/>
    <a:srgbClr val="3333FF"/>
    <a:srgbClr val="A32A1D"/>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94660"/>
  </p:normalViewPr>
  <p:slideViewPr>
    <p:cSldViewPr>
      <p:cViewPr varScale="1">
        <p:scale>
          <a:sx n="78" d="100"/>
          <a:sy n="78" d="100"/>
        </p:scale>
        <p:origin x="102" y="111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1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83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7E1AD80-6DAB-4601-832C-E2E8C1DEA5EA}" type="slidenum">
              <a:rPr lang="en-US"/>
              <a:pPr>
                <a:defRPr/>
              </a:pPr>
              <a:t>‹#›</a:t>
            </a:fld>
            <a:endParaRPr lang="en-US"/>
          </a:p>
        </p:txBody>
      </p:sp>
    </p:spTree>
    <p:extLst>
      <p:ext uri="{BB962C8B-B14F-4D97-AF65-F5344CB8AC3E}">
        <p14:creationId xmlns:p14="http://schemas.microsoft.com/office/powerpoint/2010/main" val="20510952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6C11EE4-B161-490B-8345-745F2B1B539B}" type="slidenum">
              <a:rPr lang="en-US" smtClean="0"/>
              <a:pPr/>
              <a:t>2</a:t>
            </a:fld>
            <a:endParaRPr lang="en-US"/>
          </a:p>
        </p:txBody>
      </p:sp>
      <p:sp>
        <p:nvSpPr>
          <p:cNvPr id="59395" name="Rectangle 2"/>
          <p:cNvSpPr>
            <a:spLocks noGrp="1" noRot="1" noChangeAspect="1" noChangeArrowheads="1" noTextEdit="1"/>
          </p:cNvSpPr>
          <p:nvPr>
            <p:ph type="sldImg"/>
          </p:nvPr>
        </p:nvSpPr>
        <p:spPr>
          <a:xfrm>
            <a:off x="1162050" y="698500"/>
            <a:ext cx="4535488" cy="3403600"/>
          </a:xfrm>
          <a:ln w="12700">
            <a:solidFill>
              <a:schemeClr val="tx1"/>
            </a:solidFill>
          </a:ln>
        </p:spPr>
      </p:sp>
      <p:sp>
        <p:nvSpPr>
          <p:cNvPr id="59396" name="Rectangle 3"/>
          <p:cNvSpPr>
            <a:spLocks noGrp="1" noChangeArrowheads="1"/>
          </p:cNvSpPr>
          <p:nvPr>
            <p:ph type="body" idx="1"/>
          </p:nvPr>
        </p:nvSpPr>
        <p:spPr>
          <a:xfrm>
            <a:off x="914400" y="4343400"/>
            <a:ext cx="5029200" cy="4114800"/>
          </a:xfrm>
          <a:noFill/>
          <a:ln/>
        </p:spPr>
        <p:txBody>
          <a:bodyPr lIns="90483" tIns="44448" rIns="90483" bIns="44448"/>
          <a:lstStyle/>
          <a:p>
            <a:pPr eaLnBrk="1" hangingPunct="1"/>
            <a:endParaRPr lang="en-CA"/>
          </a:p>
        </p:txBody>
      </p:sp>
    </p:spTree>
    <p:extLst>
      <p:ext uri="{BB962C8B-B14F-4D97-AF65-F5344CB8AC3E}">
        <p14:creationId xmlns:p14="http://schemas.microsoft.com/office/powerpoint/2010/main" val="5685284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xfrm>
            <a:off x="686421" y="4344025"/>
            <a:ext cx="5485158" cy="41144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a:p>
        </p:txBody>
      </p:sp>
    </p:spTree>
    <p:extLst>
      <p:ext uri="{BB962C8B-B14F-4D97-AF65-F5344CB8AC3E}">
        <p14:creationId xmlns:p14="http://schemas.microsoft.com/office/powerpoint/2010/main" val="17219685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F6A5C8C-C349-467D-AED0-980612D00193}" type="slidenum">
              <a:rPr lang="en-US" smtClean="0"/>
              <a:t>24</a:t>
            </a:fld>
            <a:endParaRPr lang="en-US"/>
          </a:p>
        </p:txBody>
      </p:sp>
    </p:spTree>
    <p:extLst>
      <p:ext uri="{BB962C8B-B14F-4D97-AF65-F5344CB8AC3E}">
        <p14:creationId xmlns:p14="http://schemas.microsoft.com/office/powerpoint/2010/main" val="37078516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F6A5C8C-C349-467D-AED0-980612D00193}" type="slidenum">
              <a:rPr lang="en-US" smtClean="0"/>
              <a:t>25</a:t>
            </a:fld>
            <a:endParaRPr lang="en-US"/>
          </a:p>
        </p:txBody>
      </p:sp>
    </p:spTree>
    <p:extLst>
      <p:ext uri="{BB962C8B-B14F-4D97-AF65-F5344CB8AC3E}">
        <p14:creationId xmlns:p14="http://schemas.microsoft.com/office/powerpoint/2010/main" val="30794616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F6A5C8C-C349-467D-AED0-980612D00193}" type="slidenum">
              <a:rPr lang="en-US" smtClean="0"/>
              <a:t>26</a:t>
            </a:fld>
            <a:endParaRPr lang="en-US"/>
          </a:p>
        </p:txBody>
      </p:sp>
    </p:spTree>
    <p:extLst>
      <p:ext uri="{BB962C8B-B14F-4D97-AF65-F5344CB8AC3E}">
        <p14:creationId xmlns:p14="http://schemas.microsoft.com/office/powerpoint/2010/main" val="74313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xfrm>
            <a:off x="686421" y="4344025"/>
            <a:ext cx="5485158" cy="41144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a:p>
        </p:txBody>
      </p:sp>
    </p:spTree>
    <p:extLst>
      <p:ext uri="{BB962C8B-B14F-4D97-AF65-F5344CB8AC3E}">
        <p14:creationId xmlns:p14="http://schemas.microsoft.com/office/powerpoint/2010/main" val="16021917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xfrm>
            <a:off x="686421" y="4344025"/>
            <a:ext cx="5485158" cy="41144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a:p>
        </p:txBody>
      </p:sp>
    </p:spTree>
    <p:extLst>
      <p:ext uri="{BB962C8B-B14F-4D97-AF65-F5344CB8AC3E}">
        <p14:creationId xmlns:p14="http://schemas.microsoft.com/office/powerpoint/2010/main" val="16440708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xfrm>
            <a:off x="686421" y="4344025"/>
            <a:ext cx="5485158" cy="41144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a:p>
        </p:txBody>
      </p:sp>
    </p:spTree>
    <p:extLst>
      <p:ext uri="{BB962C8B-B14F-4D97-AF65-F5344CB8AC3E}">
        <p14:creationId xmlns:p14="http://schemas.microsoft.com/office/powerpoint/2010/main" val="4483405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bwMode="auto">
          <a:xfrm>
            <a:off x="1198563" y="709613"/>
            <a:ext cx="4614862" cy="3460750"/>
          </a:xfrm>
          <a:prstGeom prst="rect">
            <a:avLst/>
          </a:prstGeom>
          <a:noFill/>
          <a:ln w="12700">
            <a:solidFill>
              <a:schemeClr val="tx1"/>
            </a:solidFill>
            <a:miter lim="800000"/>
            <a:headEnd/>
            <a:tailEnd/>
          </a:ln>
        </p:spPr>
      </p:sp>
      <p:sp>
        <p:nvSpPr>
          <p:cNvPr id="45059" name="Rectangle 3"/>
          <p:cNvSpPr>
            <a:spLocks noGrp="1" noChangeArrowheads="1"/>
          </p:cNvSpPr>
          <p:nvPr>
            <p:ph type="body" idx="1"/>
          </p:nvPr>
        </p:nvSpPr>
        <p:spPr bwMode="auto">
          <a:xfrm>
            <a:off x="935038" y="4416425"/>
            <a:ext cx="5140325" cy="4183063"/>
          </a:xfrm>
          <a:prstGeom prst="rect">
            <a:avLst/>
          </a:prstGeom>
          <a:noFill/>
          <a:ln w="12700">
            <a:miter lim="800000"/>
            <a:headEnd/>
            <a:tailEnd/>
          </a:ln>
        </p:spPr>
        <p:txBody>
          <a:bodyPr lIns="92207" tIns="45295" rIns="92207" bIns="45295"/>
          <a:lstStyle/>
          <a:p>
            <a:endParaRPr lang="en-CA"/>
          </a:p>
        </p:txBody>
      </p:sp>
    </p:spTree>
    <p:extLst>
      <p:ext uri="{BB962C8B-B14F-4D97-AF65-F5344CB8AC3E}">
        <p14:creationId xmlns:p14="http://schemas.microsoft.com/office/powerpoint/2010/main" val="3461262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bwMode="auto">
          <a:xfrm>
            <a:off x="1198563" y="709613"/>
            <a:ext cx="4614862" cy="3460750"/>
          </a:xfrm>
          <a:prstGeom prst="rect">
            <a:avLst/>
          </a:prstGeom>
          <a:noFill/>
          <a:ln w="12700">
            <a:solidFill>
              <a:schemeClr val="tx1"/>
            </a:solidFill>
            <a:miter lim="800000"/>
            <a:headEnd/>
            <a:tailEnd/>
          </a:ln>
        </p:spPr>
      </p:sp>
      <p:sp>
        <p:nvSpPr>
          <p:cNvPr id="46083" name="Rectangle 3"/>
          <p:cNvSpPr>
            <a:spLocks noGrp="1" noChangeArrowheads="1"/>
          </p:cNvSpPr>
          <p:nvPr>
            <p:ph type="body" idx="1"/>
          </p:nvPr>
        </p:nvSpPr>
        <p:spPr bwMode="auto">
          <a:xfrm>
            <a:off x="935038" y="4416425"/>
            <a:ext cx="5140325" cy="4183063"/>
          </a:xfrm>
          <a:prstGeom prst="rect">
            <a:avLst/>
          </a:prstGeom>
          <a:noFill/>
          <a:ln w="12700">
            <a:miter lim="800000"/>
            <a:headEnd/>
            <a:tailEnd/>
          </a:ln>
        </p:spPr>
        <p:txBody>
          <a:bodyPr lIns="92207" tIns="45295" rIns="92207" bIns="45295"/>
          <a:lstStyle/>
          <a:p>
            <a:endParaRPr lang="en-CA"/>
          </a:p>
        </p:txBody>
      </p:sp>
    </p:spTree>
    <p:extLst>
      <p:ext uri="{BB962C8B-B14F-4D97-AF65-F5344CB8AC3E}">
        <p14:creationId xmlns:p14="http://schemas.microsoft.com/office/powerpoint/2010/main" val="12588771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p:cNvSpPr>
            <a:spLocks noGrp="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a:p>
        </p:txBody>
      </p:sp>
    </p:spTree>
    <p:extLst>
      <p:ext uri="{BB962C8B-B14F-4D97-AF65-F5344CB8AC3E}">
        <p14:creationId xmlns:p14="http://schemas.microsoft.com/office/powerpoint/2010/main" val="1343296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F6A5C8C-C349-467D-AED0-980612D00193}" type="slidenum">
              <a:rPr lang="en-US" smtClean="0"/>
              <a:t>5</a:t>
            </a:fld>
            <a:endParaRPr lang="en-US"/>
          </a:p>
        </p:txBody>
      </p:sp>
    </p:spTree>
    <p:extLst>
      <p:ext uri="{BB962C8B-B14F-4D97-AF65-F5344CB8AC3E}">
        <p14:creationId xmlns:p14="http://schemas.microsoft.com/office/powerpoint/2010/main" val="3365979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F6A5C8C-C349-467D-AED0-980612D00193}" type="slidenum">
              <a:rPr lang="en-US" smtClean="0"/>
              <a:t>6</a:t>
            </a:fld>
            <a:endParaRPr lang="en-US"/>
          </a:p>
        </p:txBody>
      </p:sp>
    </p:spTree>
    <p:extLst>
      <p:ext uri="{BB962C8B-B14F-4D97-AF65-F5344CB8AC3E}">
        <p14:creationId xmlns:p14="http://schemas.microsoft.com/office/powerpoint/2010/main" val="14985155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xfrm>
            <a:off x="686421" y="4344025"/>
            <a:ext cx="5485158" cy="41144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a:p>
        </p:txBody>
      </p:sp>
    </p:spTree>
    <p:extLst>
      <p:ext uri="{BB962C8B-B14F-4D97-AF65-F5344CB8AC3E}">
        <p14:creationId xmlns:p14="http://schemas.microsoft.com/office/powerpoint/2010/main" val="441828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xfrm>
            <a:off x="686421" y="4344025"/>
            <a:ext cx="5485158" cy="41144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a:p>
        </p:txBody>
      </p:sp>
    </p:spTree>
    <p:extLst>
      <p:ext uri="{BB962C8B-B14F-4D97-AF65-F5344CB8AC3E}">
        <p14:creationId xmlns:p14="http://schemas.microsoft.com/office/powerpoint/2010/main" val="4083744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F6A5C8C-C349-467D-AED0-980612D00193}" type="slidenum">
              <a:rPr lang="en-US" smtClean="0"/>
              <a:t>10</a:t>
            </a:fld>
            <a:endParaRPr lang="en-US"/>
          </a:p>
        </p:txBody>
      </p:sp>
    </p:spTree>
    <p:extLst>
      <p:ext uri="{BB962C8B-B14F-4D97-AF65-F5344CB8AC3E}">
        <p14:creationId xmlns:p14="http://schemas.microsoft.com/office/powerpoint/2010/main" val="1949171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F6A5C8C-C349-467D-AED0-980612D00193}" type="slidenum">
              <a:rPr lang="en-US" smtClean="0"/>
              <a:t>13</a:t>
            </a:fld>
            <a:endParaRPr lang="en-US"/>
          </a:p>
        </p:txBody>
      </p:sp>
    </p:spTree>
    <p:extLst>
      <p:ext uri="{BB962C8B-B14F-4D97-AF65-F5344CB8AC3E}">
        <p14:creationId xmlns:p14="http://schemas.microsoft.com/office/powerpoint/2010/main" val="1078584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bwMode="auto">
          <a:xfrm>
            <a:off x="1162050" y="698500"/>
            <a:ext cx="4535488" cy="34036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63491" name="Rectangle 3"/>
          <p:cNvSpPr>
            <a:spLocks noGrp="1" noChangeArrowheads="1"/>
          </p:cNvSpPr>
          <p:nvPr>
            <p:ph type="body" idx="1"/>
          </p:nvPr>
        </p:nvSpPr>
        <p:spPr bwMode="auto">
          <a:xfrm>
            <a:off x="914712" y="4344025"/>
            <a:ext cx="5028579" cy="41144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69" tIns="44441" rIns="90469" bIns="44441"/>
          <a:lstStyle/>
          <a:p>
            <a:endParaRPr lang="en-CA" altLang="en-US"/>
          </a:p>
        </p:txBody>
      </p:sp>
    </p:spTree>
    <p:extLst>
      <p:ext uri="{BB962C8B-B14F-4D97-AF65-F5344CB8AC3E}">
        <p14:creationId xmlns:p14="http://schemas.microsoft.com/office/powerpoint/2010/main" val="17341546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xfrm>
            <a:off x="686421" y="4344025"/>
            <a:ext cx="5485158" cy="41144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a:p>
        </p:txBody>
      </p:sp>
    </p:spTree>
    <p:extLst>
      <p:ext uri="{BB962C8B-B14F-4D97-AF65-F5344CB8AC3E}">
        <p14:creationId xmlns:p14="http://schemas.microsoft.com/office/powerpoint/2010/main" val="3184663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CA"/>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729C9E3A-6827-4557-B7E3-AF9AF1AF1288}" type="datetime1">
              <a:rPr lang="en-CA" smtClean="0">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rPr>
              <a:t>2021-09-04</a:t>
            </a:fld>
            <a:endParaRPr lang="en-CA">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endParaRPr>
          </a:p>
        </p:txBody>
      </p:sp>
      <p:sp>
        <p:nvSpPr>
          <p:cNvPr id="5" name="Footer Placeholder 4"/>
          <p:cNvSpPr>
            <a:spLocks noGrp="1"/>
          </p:cNvSpPr>
          <p:nvPr>
            <p:ph type="ftr" sz="quarter" idx="11"/>
          </p:nvPr>
        </p:nvSpPr>
        <p:spPr/>
        <p:txBody>
          <a:bodyPr/>
          <a:lstStyle>
            <a:lvl1pPr>
              <a:defRPr lang="en-US" smtClean="0"/>
            </a:lvl1pPr>
          </a:lstStyle>
          <a:p>
            <a:r>
              <a:rPr lang="en-US"/>
              <a:t>© 2015 by McGraw-Hill Ryerson Ltd.</a:t>
            </a:r>
            <a:endParaRPr lang="en-US" dirty="0"/>
          </a:p>
        </p:txBody>
      </p:sp>
      <p:sp>
        <p:nvSpPr>
          <p:cNvPr id="6" name="Slide Number Placeholder 5"/>
          <p:cNvSpPr>
            <a:spLocks noGrp="1"/>
          </p:cNvSpPr>
          <p:nvPr>
            <p:ph type="sldNum" sz="quarter" idx="12"/>
          </p:nvPr>
        </p:nvSpPr>
        <p:spPr/>
        <p:txBody>
          <a:bodyPr/>
          <a:lstStyle>
            <a:lvl1pPr>
              <a:defRPr lang="en-CA" smtClean="0"/>
            </a:lvl1pPr>
          </a:lstStyle>
          <a:p>
            <a:fld id="{CE305F03-1ED0-49DB-B297-4DFE5DE1419A}" type="slidenum">
              <a:rPr lang="en-CA" smtClean="0"/>
              <a:pPr/>
              <a:t>‹#›</a:t>
            </a:fld>
            <a:endParaRPr lang="en-CA"/>
          </a:p>
        </p:txBody>
      </p:sp>
    </p:spTree>
    <p:extLst>
      <p:ext uri="{BB962C8B-B14F-4D97-AF65-F5344CB8AC3E}">
        <p14:creationId xmlns:p14="http://schemas.microsoft.com/office/powerpoint/2010/main" val="3752080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6A6B758A-365F-41AA-902B-5619F0A44F98}" type="datetime1">
              <a:rPr lang="en-CA" smtClean="0">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rPr>
              <a:t>2021-09-04</a:t>
            </a:fld>
            <a:endParaRPr lang="en-CA">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endParaRPr>
          </a:p>
        </p:txBody>
      </p:sp>
      <p:sp>
        <p:nvSpPr>
          <p:cNvPr id="5" name="Footer Placeholder 4"/>
          <p:cNvSpPr>
            <a:spLocks noGrp="1"/>
          </p:cNvSpPr>
          <p:nvPr>
            <p:ph type="ftr" sz="quarter" idx="11"/>
          </p:nvPr>
        </p:nvSpPr>
        <p:spPr/>
        <p:txBody>
          <a:bodyPr/>
          <a:lstStyle/>
          <a:p>
            <a:r>
              <a:rPr lang="en-US">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rPr>
              <a:t>© 2015 by McGraw-Hill Ryerson Ltd.</a:t>
            </a:r>
            <a:endParaRPr lang="en-CA">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endParaRPr>
          </a:p>
        </p:txBody>
      </p:sp>
      <p:sp>
        <p:nvSpPr>
          <p:cNvPr id="6" name="Slide Number Placeholder 5"/>
          <p:cNvSpPr>
            <a:spLocks noGrp="1"/>
          </p:cNvSpPr>
          <p:nvPr>
            <p:ph type="sldNum" sz="quarter" idx="12"/>
          </p:nvPr>
        </p:nvSpPr>
        <p:spPr/>
        <p:txBody>
          <a:bodyPr/>
          <a:lstStyle/>
          <a:p>
            <a:fld id="{CE305F03-1ED0-49DB-B297-4DFE5DE1419A}" type="slidenum">
              <a:rPr lang="en-CA" smtClean="0">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rPr>
              <a:pPr/>
              <a:t>‹#›</a:t>
            </a:fld>
            <a:endParaRPr lang="en-CA">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endParaRPr>
          </a:p>
        </p:txBody>
      </p:sp>
    </p:spTree>
    <p:extLst>
      <p:ext uri="{BB962C8B-B14F-4D97-AF65-F5344CB8AC3E}">
        <p14:creationId xmlns:p14="http://schemas.microsoft.com/office/powerpoint/2010/main" val="564644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A7D84C90-E82B-4D8B-AC90-6F39CFF50AA9}" type="datetime1">
              <a:rPr lang="en-CA" smtClean="0">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rPr>
              <a:t>2021-09-04</a:t>
            </a:fld>
            <a:endParaRPr lang="en-CA">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endParaRPr>
          </a:p>
        </p:txBody>
      </p:sp>
      <p:sp>
        <p:nvSpPr>
          <p:cNvPr id="5" name="Footer Placeholder 4"/>
          <p:cNvSpPr>
            <a:spLocks noGrp="1"/>
          </p:cNvSpPr>
          <p:nvPr>
            <p:ph type="ftr" sz="quarter" idx="11"/>
          </p:nvPr>
        </p:nvSpPr>
        <p:spPr/>
        <p:txBody>
          <a:bodyPr/>
          <a:lstStyle/>
          <a:p>
            <a:r>
              <a:rPr lang="en-US">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rPr>
              <a:t>© 2015 by McGraw-Hill Ryerson Ltd.</a:t>
            </a:r>
            <a:endParaRPr lang="en-CA">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endParaRPr>
          </a:p>
        </p:txBody>
      </p:sp>
      <p:sp>
        <p:nvSpPr>
          <p:cNvPr id="6" name="Slide Number Placeholder 5"/>
          <p:cNvSpPr>
            <a:spLocks noGrp="1"/>
          </p:cNvSpPr>
          <p:nvPr>
            <p:ph type="sldNum" sz="quarter" idx="12"/>
          </p:nvPr>
        </p:nvSpPr>
        <p:spPr/>
        <p:txBody>
          <a:bodyPr/>
          <a:lstStyle/>
          <a:p>
            <a:fld id="{CE305F03-1ED0-49DB-B297-4DFE5DE1419A}" type="slidenum">
              <a:rPr lang="en-CA" smtClean="0">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rPr>
              <a:pPr/>
              <a:t>‹#›</a:t>
            </a:fld>
            <a:endParaRPr lang="en-CA">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endParaRPr>
          </a:p>
        </p:txBody>
      </p:sp>
    </p:spTree>
    <p:extLst>
      <p:ext uri="{BB962C8B-B14F-4D97-AF65-F5344CB8AC3E}">
        <p14:creationId xmlns:p14="http://schemas.microsoft.com/office/powerpoint/2010/main" val="10992580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a:t>Click to edit Master title style</a:t>
            </a:r>
          </a:p>
        </p:txBody>
      </p:sp>
      <p:sp>
        <p:nvSpPr>
          <p:cNvPr id="3" name="Text Placeholder 2"/>
          <p:cNvSpPr>
            <a:spLocks noGrp="1"/>
          </p:cNvSpPr>
          <p:nvPr>
            <p:ph type="body" sz="half" idx="1"/>
          </p:nvPr>
        </p:nvSpPr>
        <p:spPr>
          <a:xfrm>
            <a:off x="1370013" y="1827213"/>
            <a:ext cx="3579812"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5102225" y="1827213"/>
            <a:ext cx="3581400" cy="4114800"/>
          </a:xfrm>
        </p:spPr>
        <p:txBody>
          <a:bodyPr>
            <a:normAutofit/>
          </a:bodyPr>
          <a:lstStyle/>
          <a:p>
            <a:pPr lvl="0"/>
            <a:endParaRPr lang="en-US" noProof="0"/>
          </a:p>
        </p:txBody>
      </p:sp>
      <p:sp>
        <p:nvSpPr>
          <p:cNvPr id="5" name="Date Placeholder 4"/>
          <p:cNvSpPr>
            <a:spLocks noGrp="1"/>
          </p:cNvSpPr>
          <p:nvPr>
            <p:ph type="dt" sz="half" idx="10"/>
          </p:nvPr>
        </p:nvSpPr>
        <p:spPr>
          <a:xfrm>
            <a:off x="457200" y="6248400"/>
            <a:ext cx="21336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1371600" y="6248400"/>
            <a:ext cx="7315200" cy="457200"/>
          </a:xfrm>
        </p:spPr>
        <p:txBody>
          <a:bodyPr/>
          <a:lstStyle>
            <a:lvl1pPr>
              <a:defRPr/>
            </a:lvl1pPr>
          </a:lstStyle>
          <a:p>
            <a:pPr>
              <a:defRPr/>
            </a:pPr>
            <a:r>
              <a:rPr lang="en-US"/>
              <a:t>Copyright © 2008 by McGraw-Hill Ryerson Limited. All rights reserved.</a:t>
            </a:r>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pPr>
              <a:defRPr/>
            </a:pPr>
            <a:fld id="{AD4CABD3-0865-40C6-A08A-130982938576}" type="slidenum">
              <a:rPr lang="en-US"/>
              <a:pPr>
                <a:defRPr/>
              </a:pPr>
              <a:t>‹#›</a:t>
            </a:fld>
            <a:endParaRPr lang="en-US"/>
          </a:p>
        </p:txBody>
      </p:sp>
    </p:spTree>
    <p:extLst>
      <p:ext uri="{BB962C8B-B14F-4D97-AF65-F5344CB8AC3E}">
        <p14:creationId xmlns:p14="http://schemas.microsoft.com/office/powerpoint/2010/main" val="1287900473"/>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EC85FFD6-92E6-4FD3-952B-6684E6B378D0}" type="datetime1">
              <a:rPr lang="en-CA" smtClean="0"/>
              <a:t>2021-09-04</a:t>
            </a:fld>
            <a:endParaRPr lang="en-CA"/>
          </a:p>
        </p:txBody>
      </p:sp>
      <p:sp>
        <p:nvSpPr>
          <p:cNvPr id="5" name="Footer Placeholder 4"/>
          <p:cNvSpPr>
            <a:spLocks noGrp="1"/>
          </p:cNvSpPr>
          <p:nvPr>
            <p:ph type="ftr" sz="quarter" idx="11"/>
          </p:nvPr>
        </p:nvSpPr>
        <p:spPr/>
        <p:txBody>
          <a:bodyPr/>
          <a:lstStyle/>
          <a:p>
            <a:r>
              <a:rPr lang="en-US"/>
              <a:t>© 2015 by McGraw-Hill Ryerson Ltd.</a:t>
            </a:r>
            <a:endParaRPr lang="en-CA"/>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122AF7D-3FDE-4160-A633-9D9CC1F7FE79}" type="slidenum">
              <a:rPr lang="en-CA" smtClean="0"/>
              <a:t>‹#›</a:t>
            </a:fld>
            <a:endParaRPr lang="en-CA"/>
          </a:p>
        </p:txBody>
      </p:sp>
    </p:spTree>
    <p:extLst>
      <p:ext uri="{BB962C8B-B14F-4D97-AF65-F5344CB8AC3E}">
        <p14:creationId xmlns:p14="http://schemas.microsoft.com/office/powerpoint/2010/main" val="13721305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F30DD0C-087D-4EED-BCC2-41CBB16170BB}" type="datetime1">
              <a:rPr lang="en-CA" smtClean="0"/>
              <a:t>2021-09-04</a:t>
            </a:fld>
            <a:endParaRPr lang="en-CA"/>
          </a:p>
        </p:txBody>
      </p:sp>
      <p:sp>
        <p:nvSpPr>
          <p:cNvPr id="5" name="Footer Placeholder 4"/>
          <p:cNvSpPr>
            <a:spLocks noGrp="1"/>
          </p:cNvSpPr>
          <p:nvPr>
            <p:ph type="ftr" sz="quarter" idx="11"/>
          </p:nvPr>
        </p:nvSpPr>
        <p:spPr/>
        <p:txBody>
          <a:bodyPr/>
          <a:lstStyle/>
          <a:p>
            <a:r>
              <a:rPr lang="en-US"/>
              <a:t>© 2015 by McGraw-Hill Ryerson Ltd.</a:t>
            </a:r>
            <a:endParaRPr lang="en-CA"/>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122AF7D-3FDE-4160-A633-9D9CC1F7FE79}" type="slidenum">
              <a:rPr lang="en-CA" smtClean="0"/>
              <a:t>‹#›</a:t>
            </a:fld>
            <a:endParaRPr lang="en-CA"/>
          </a:p>
        </p:txBody>
      </p:sp>
    </p:spTree>
    <p:extLst>
      <p:ext uri="{BB962C8B-B14F-4D97-AF65-F5344CB8AC3E}">
        <p14:creationId xmlns:p14="http://schemas.microsoft.com/office/powerpoint/2010/main" val="24907424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27AC3422-C50D-4BB1-A367-B0187B10B994}" type="datetime1">
              <a:rPr lang="en-CA" smtClean="0"/>
              <a:t>2021-09-04</a:t>
            </a:fld>
            <a:endParaRPr lang="en-CA"/>
          </a:p>
        </p:txBody>
      </p:sp>
      <p:sp>
        <p:nvSpPr>
          <p:cNvPr id="5" name="Footer Placeholder 4"/>
          <p:cNvSpPr>
            <a:spLocks noGrp="1"/>
          </p:cNvSpPr>
          <p:nvPr>
            <p:ph type="ftr" sz="quarter" idx="11"/>
          </p:nvPr>
        </p:nvSpPr>
        <p:spPr/>
        <p:txBody>
          <a:bodyPr/>
          <a:lstStyle/>
          <a:p>
            <a:r>
              <a:rPr lang="en-US"/>
              <a:t>© 2015 by McGraw-Hill Ryerson Ltd.</a:t>
            </a:r>
            <a:endParaRPr lang="en-CA"/>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122AF7D-3FDE-4160-A633-9D9CC1F7FE79}" type="slidenum">
              <a:rPr lang="en-CA" smtClean="0"/>
              <a:t>‹#›</a:t>
            </a:fld>
            <a:endParaRPr lang="en-CA"/>
          </a:p>
        </p:txBody>
      </p:sp>
    </p:spTree>
    <p:extLst>
      <p:ext uri="{BB962C8B-B14F-4D97-AF65-F5344CB8AC3E}">
        <p14:creationId xmlns:p14="http://schemas.microsoft.com/office/powerpoint/2010/main" val="27490105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28650" y="1825626"/>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825626"/>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6EA2C5D-9B51-4955-BC86-DCE9FEB37FA2}" type="datetime1">
              <a:rPr lang="en-CA" smtClean="0"/>
              <a:t>2021-09-04</a:t>
            </a:fld>
            <a:endParaRPr lang="en-CA"/>
          </a:p>
        </p:txBody>
      </p:sp>
      <p:sp>
        <p:nvSpPr>
          <p:cNvPr id="6" name="Footer Placeholder 5"/>
          <p:cNvSpPr>
            <a:spLocks noGrp="1"/>
          </p:cNvSpPr>
          <p:nvPr>
            <p:ph type="ftr" sz="quarter" idx="11"/>
          </p:nvPr>
        </p:nvSpPr>
        <p:spPr/>
        <p:txBody>
          <a:bodyPr/>
          <a:lstStyle/>
          <a:p>
            <a:r>
              <a:rPr lang="en-US"/>
              <a:t>© 2015 by McGraw-Hill Ryerson Ltd.</a:t>
            </a:r>
            <a:endParaRPr lang="en-CA"/>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122AF7D-3FDE-4160-A633-9D9CC1F7FE79}" type="slidenum">
              <a:rPr lang="en-CA" smtClean="0"/>
              <a:t>‹#›</a:t>
            </a:fld>
            <a:endParaRPr lang="en-CA"/>
          </a:p>
        </p:txBody>
      </p:sp>
    </p:spTree>
    <p:extLst>
      <p:ext uri="{BB962C8B-B14F-4D97-AF65-F5344CB8AC3E}">
        <p14:creationId xmlns:p14="http://schemas.microsoft.com/office/powerpoint/2010/main" val="9283591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6"/>
            <a:ext cx="78867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630240"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40" y="2505076"/>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6"/>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C8FBA697-6CA5-466F-B676-A4F762F06016}" type="datetime1">
              <a:rPr lang="en-CA" smtClean="0"/>
              <a:t>2021-09-04</a:t>
            </a:fld>
            <a:endParaRPr lang="en-CA"/>
          </a:p>
        </p:txBody>
      </p:sp>
      <p:sp>
        <p:nvSpPr>
          <p:cNvPr id="8" name="Footer Placeholder 7"/>
          <p:cNvSpPr>
            <a:spLocks noGrp="1"/>
          </p:cNvSpPr>
          <p:nvPr>
            <p:ph type="ftr" sz="quarter" idx="11"/>
          </p:nvPr>
        </p:nvSpPr>
        <p:spPr/>
        <p:txBody>
          <a:bodyPr/>
          <a:lstStyle/>
          <a:p>
            <a:r>
              <a:rPr lang="en-US"/>
              <a:t>© 2015 by McGraw-Hill Ryerson Ltd.</a:t>
            </a:r>
            <a:endParaRPr lang="en-CA"/>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122AF7D-3FDE-4160-A633-9D9CC1F7FE79}" type="slidenum">
              <a:rPr lang="en-CA" smtClean="0"/>
              <a:t>‹#›</a:t>
            </a:fld>
            <a:endParaRPr lang="en-CA"/>
          </a:p>
        </p:txBody>
      </p:sp>
    </p:spTree>
    <p:extLst>
      <p:ext uri="{BB962C8B-B14F-4D97-AF65-F5344CB8AC3E}">
        <p14:creationId xmlns:p14="http://schemas.microsoft.com/office/powerpoint/2010/main" val="41357105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8EB7916C-8EBA-4EBE-BEA0-B7BBA3764C26}" type="datetime1">
              <a:rPr lang="en-CA" smtClean="0"/>
              <a:t>2021-09-04</a:t>
            </a:fld>
            <a:endParaRPr lang="en-CA"/>
          </a:p>
        </p:txBody>
      </p:sp>
      <p:sp>
        <p:nvSpPr>
          <p:cNvPr id="4" name="Footer Placeholder 3"/>
          <p:cNvSpPr>
            <a:spLocks noGrp="1"/>
          </p:cNvSpPr>
          <p:nvPr>
            <p:ph type="ftr" sz="quarter" idx="11"/>
          </p:nvPr>
        </p:nvSpPr>
        <p:spPr/>
        <p:txBody>
          <a:bodyPr/>
          <a:lstStyle/>
          <a:p>
            <a:r>
              <a:rPr lang="en-US"/>
              <a:t>© 2015 by McGraw-Hill Ryerson Ltd.</a:t>
            </a:r>
            <a:endParaRPr lang="en-CA"/>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122AF7D-3FDE-4160-A633-9D9CC1F7FE79}" type="slidenum">
              <a:rPr lang="en-CA" smtClean="0"/>
              <a:t>‹#›</a:t>
            </a:fld>
            <a:endParaRPr lang="en-CA"/>
          </a:p>
        </p:txBody>
      </p:sp>
    </p:spTree>
    <p:extLst>
      <p:ext uri="{BB962C8B-B14F-4D97-AF65-F5344CB8AC3E}">
        <p14:creationId xmlns:p14="http://schemas.microsoft.com/office/powerpoint/2010/main" val="12326533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618A5870-0B34-4EFC-8DFA-60289EDC2AB8}" type="datetime1">
              <a:rPr lang="en-CA" smtClean="0"/>
              <a:t>2021-09-04</a:t>
            </a:fld>
            <a:endParaRPr lang="en-CA"/>
          </a:p>
        </p:txBody>
      </p:sp>
      <p:sp>
        <p:nvSpPr>
          <p:cNvPr id="3" name="Footer Placeholder 2"/>
          <p:cNvSpPr>
            <a:spLocks noGrp="1"/>
          </p:cNvSpPr>
          <p:nvPr>
            <p:ph type="ftr" sz="quarter" idx="11"/>
          </p:nvPr>
        </p:nvSpPr>
        <p:spPr/>
        <p:txBody>
          <a:bodyPr/>
          <a:lstStyle/>
          <a:p>
            <a:r>
              <a:rPr lang="en-US"/>
              <a:t>© 2015 by McGraw-Hill Ryerson Ltd.</a:t>
            </a:r>
            <a:endParaRPr lang="en-CA"/>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122AF7D-3FDE-4160-A633-9D9CC1F7FE79}" type="slidenum">
              <a:rPr lang="en-CA" smtClean="0"/>
              <a:t>‹#›</a:t>
            </a:fld>
            <a:endParaRPr lang="en-CA"/>
          </a:p>
        </p:txBody>
      </p:sp>
    </p:spTree>
    <p:extLst>
      <p:ext uri="{BB962C8B-B14F-4D97-AF65-F5344CB8AC3E}">
        <p14:creationId xmlns:p14="http://schemas.microsoft.com/office/powerpoint/2010/main" val="3447243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5000"/>
            </a:lvl1p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p:cNvSpPr>
            <a:spLocks noGrp="1"/>
          </p:cNvSpPr>
          <p:nvPr>
            <p:ph type="dt" sz="half" idx="10"/>
          </p:nvPr>
        </p:nvSpPr>
        <p:spPr/>
        <p:txBody>
          <a:bodyPr/>
          <a:lstStyle/>
          <a:p>
            <a:fld id="{EBB11F27-CD21-49E8-8AFD-482CDF2382D6}" type="datetime1">
              <a:rPr lang="en-CA" smtClean="0">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rPr>
              <a:t>2021-09-04</a:t>
            </a:fld>
            <a:endParaRPr lang="en-CA">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endParaRPr>
          </a:p>
        </p:txBody>
      </p:sp>
      <p:sp>
        <p:nvSpPr>
          <p:cNvPr id="5" name="Footer Placeholder 4"/>
          <p:cNvSpPr>
            <a:spLocks noGrp="1"/>
          </p:cNvSpPr>
          <p:nvPr>
            <p:ph type="ftr" sz="quarter" idx="11"/>
          </p:nvPr>
        </p:nvSpPr>
        <p:spPr/>
        <p:txBody>
          <a:bodyPr/>
          <a:lstStyle>
            <a:lvl1pPr>
              <a:defRPr lang="en-US" dirty="0" smtClean="0"/>
            </a:lvl1pPr>
          </a:lstStyle>
          <a:p>
            <a:r>
              <a:rPr lang="en-US"/>
              <a:t>© 2015 by McGraw-Hill Ryerson Ltd.</a:t>
            </a:r>
            <a:endParaRPr lang="en-US" dirty="0"/>
          </a:p>
        </p:txBody>
      </p:sp>
      <p:sp>
        <p:nvSpPr>
          <p:cNvPr id="6" name="Slide Number Placeholder 5"/>
          <p:cNvSpPr>
            <a:spLocks noGrp="1"/>
          </p:cNvSpPr>
          <p:nvPr>
            <p:ph type="sldNum" sz="quarter" idx="12"/>
          </p:nvPr>
        </p:nvSpPr>
        <p:spPr/>
        <p:txBody>
          <a:bodyPr/>
          <a:lstStyle>
            <a:lvl1pPr>
              <a:defRPr lang="en-CA" smtClean="0"/>
            </a:lvl1pPr>
          </a:lstStyle>
          <a:p>
            <a:fld id="{CE305F03-1ED0-49DB-B297-4DFE5DE1419A}" type="slidenum">
              <a:rPr lang="en-CA" smtClean="0"/>
              <a:pPr/>
              <a:t>‹#›</a:t>
            </a:fld>
            <a:endParaRPr lang="en-CA"/>
          </a:p>
        </p:txBody>
      </p:sp>
    </p:spTree>
    <p:extLst>
      <p:ext uri="{BB962C8B-B14F-4D97-AF65-F5344CB8AC3E}">
        <p14:creationId xmlns:p14="http://schemas.microsoft.com/office/powerpoint/2010/main" val="10378222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40" y="457200"/>
            <a:ext cx="2949575"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3887788"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ACFA150B-E994-4E12-BCA0-6F90260CFE13}" type="datetime1">
              <a:rPr lang="en-CA" smtClean="0"/>
              <a:t>2021-09-04</a:t>
            </a:fld>
            <a:endParaRPr lang="en-CA"/>
          </a:p>
        </p:txBody>
      </p:sp>
      <p:sp>
        <p:nvSpPr>
          <p:cNvPr id="6" name="Footer Placeholder 5"/>
          <p:cNvSpPr>
            <a:spLocks noGrp="1"/>
          </p:cNvSpPr>
          <p:nvPr>
            <p:ph type="ftr" sz="quarter" idx="11"/>
          </p:nvPr>
        </p:nvSpPr>
        <p:spPr/>
        <p:txBody>
          <a:bodyPr/>
          <a:lstStyle/>
          <a:p>
            <a:r>
              <a:rPr lang="en-US"/>
              <a:t>© 2015 by McGraw-Hill Ryerson Ltd.</a:t>
            </a:r>
            <a:endParaRPr lang="en-CA"/>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122AF7D-3FDE-4160-A633-9D9CC1F7FE79}" type="slidenum">
              <a:rPr lang="en-CA" smtClean="0"/>
              <a:t>‹#›</a:t>
            </a:fld>
            <a:endParaRPr lang="en-CA"/>
          </a:p>
        </p:txBody>
      </p:sp>
    </p:spTree>
    <p:extLst>
      <p:ext uri="{BB962C8B-B14F-4D97-AF65-F5344CB8AC3E}">
        <p14:creationId xmlns:p14="http://schemas.microsoft.com/office/powerpoint/2010/main" val="40950251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40" y="457200"/>
            <a:ext cx="2949575"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3887788"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593F8C73-799D-4D1A-BA1E-495D332F38BC}" type="datetime1">
              <a:rPr lang="en-CA" smtClean="0"/>
              <a:t>2021-09-04</a:t>
            </a:fld>
            <a:endParaRPr lang="en-CA"/>
          </a:p>
        </p:txBody>
      </p:sp>
      <p:sp>
        <p:nvSpPr>
          <p:cNvPr id="6" name="Footer Placeholder 5"/>
          <p:cNvSpPr>
            <a:spLocks noGrp="1"/>
          </p:cNvSpPr>
          <p:nvPr>
            <p:ph type="ftr" sz="quarter" idx="11"/>
          </p:nvPr>
        </p:nvSpPr>
        <p:spPr/>
        <p:txBody>
          <a:bodyPr/>
          <a:lstStyle/>
          <a:p>
            <a:r>
              <a:rPr lang="en-US"/>
              <a:t>© 2015 by McGraw-Hill Ryerson Ltd.</a:t>
            </a:r>
            <a:endParaRPr lang="en-CA"/>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122AF7D-3FDE-4160-A633-9D9CC1F7FE79}" type="slidenum">
              <a:rPr lang="en-CA" smtClean="0"/>
              <a:t>‹#›</a:t>
            </a:fld>
            <a:endParaRPr lang="en-CA"/>
          </a:p>
        </p:txBody>
      </p:sp>
    </p:spTree>
    <p:extLst>
      <p:ext uri="{BB962C8B-B14F-4D97-AF65-F5344CB8AC3E}">
        <p14:creationId xmlns:p14="http://schemas.microsoft.com/office/powerpoint/2010/main" val="28127487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407BEB9B-04B9-463F-885C-A75F261A32FC}" type="datetime1">
              <a:rPr lang="en-CA" smtClean="0"/>
              <a:t>2021-09-04</a:t>
            </a:fld>
            <a:endParaRPr lang="en-CA"/>
          </a:p>
        </p:txBody>
      </p:sp>
      <p:sp>
        <p:nvSpPr>
          <p:cNvPr id="5" name="Footer Placeholder 4"/>
          <p:cNvSpPr>
            <a:spLocks noGrp="1"/>
          </p:cNvSpPr>
          <p:nvPr>
            <p:ph type="ftr" sz="quarter" idx="11"/>
          </p:nvPr>
        </p:nvSpPr>
        <p:spPr/>
        <p:txBody>
          <a:bodyPr/>
          <a:lstStyle/>
          <a:p>
            <a:r>
              <a:rPr lang="en-US"/>
              <a:t>© 2015 by McGraw-Hill Ryerson Ltd.</a:t>
            </a:r>
            <a:endParaRPr lang="en-CA"/>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122AF7D-3FDE-4160-A633-9D9CC1F7FE79}" type="slidenum">
              <a:rPr lang="en-CA" smtClean="0"/>
              <a:t>‹#›</a:t>
            </a:fld>
            <a:endParaRPr lang="en-CA"/>
          </a:p>
        </p:txBody>
      </p:sp>
    </p:spTree>
    <p:extLst>
      <p:ext uri="{BB962C8B-B14F-4D97-AF65-F5344CB8AC3E}">
        <p14:creationId xmlns:p14="http://schemas.microsoft.com/office/powerpoint/2010/main" val="37066382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28652"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E563FE5-EF67-4112-B94F-93C388724E23}" type="datetime1">
              <a:rPr lang="en-CA" smtClean="0"/>
              <a:t>2021-09-04</a:t>
            </a:fld>
            <a:endParaRPr lang="en-CA"/>
          </a:p>
        </p:txBody>
      </p:sp>
      <p:sp>
        <p:nvSpPr>
          <p:cNvPr id="5" name="Footer Placeholder 4"/>
          <p:cNvSpPr>
            <a:spLocks noGrp="1"/>
          </p:cNvSpPr>
          <p:nvPr>
            <p:ph type="ftr" sz="quarter" idx="11"/>
          </p:nvPr>
        </p:nvSpPr>
        <p:spPr/>
        <p:txBody>
          <a:bodyPr/>
          <a:lstStyle/>
          <a:p>
            <a:r>
              <a:rPr lang="en-US"/>
              <a:t>© 2015 by McGraw-Hill Ryerson Ltd.</a:t>
            </a:r>
            <a:endParaRPr lang="en-CA"/>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122AF7D-3FDE-4160-A633-9D9CC1F7FE79}" type="slidenum">
              <a:rPr lang="en-CA" smtClean="0"/>
              <a:t>‹#›</a:t>
            </a:fld>
            <a:endParaRPr lang="en-CA"/>
          </a:p>
        </p:txBody>
      </p:sp>
    </p:spTree>
    <p:extLst>
      <p:ext uri="{BB962C8B-B14F-4D97-AF65-F5344CB8AC3E}">
        <p14:creationId xmlns:p14="http://schemas.microsoft.com/office/powerpoint/2010/main" val="3119879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CA"/>
          </a:p>
        </p:txBody>
      </p:sp>
      <p:sp>
        <p:nvSpPr>
          <p:cNvPr id="3" name="Text Placeholder 2"/>
          <p:cNvSpPr>
            <a:spLocks noGrp="1"/>
          </p:cNvSpPr>
          <p:nvPr>
            <p:ph type="body" idx="1"/>
          </p:nvPr>
        </p:nvSpPr>
        <p:spPr>
          <a:xfrm>
            <a:off x="623888" y="4589465"/>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B2D029-8B35-40E2-A202-08833A865C49}" type="datetime1">
              <a:rPr lang="en-CA" smtClean="0">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rPr>
              <a:t>2021-09-04</a:t>
            </a:fld>
            <a:endParaRPr lang="en-CA">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endParaRPr>
          </a:p>
        </p:txBody>
      </p:sp>
      <p:sp>
        <p:nvSpPr>
          <p:cNvPr id="5" name="Footer Placeholder 4"/>
          <p:cNvSpPr>
            <a:spLocks noGrp="1"/>
          </p:cNvSpPr>
          <p:nvPr>
            <p:ph type="ftr" sz="quarter" idx="11"/>
          </p:nvPr>
        </p:nvSpPr>
        <p:spPr/>
        <p:txBody>
          <a:bodyPr/>
          <a:lstStyle>
            <a:lvl1pPr>
              <a:defRPr lang="en-US" smtClean="0"/>
            </a:lvl1pPr>
          </a:lstStyle>
          <a:p>
            <a:r>
              <a:rPr lang="en-US"/>
              <a:t>© 2015 by McGraw-Hill Ryerson Ltd.</a:t>
            </a:r>
            <a:endParaRPr lang="en-US" dirty="0"/>
          </a:p>
        </p:txBody>
      </p:sp>
      <p:sp>
        <p:nvSpPr>
          <p:cNvPr id="6" name="Slide Number Placeholder 5"/>
          <p:cNvSpPr>
            <a:spLocks noGrp="1"/>
          </p:cNvSpPr>
          <p:nvPr>
            <p:ph type="sldNum" sz="quarter" idx="12"/>
          </p:nvPr>
        </p:nvSpPr>
        <p:spPr/>
        <p:txBody>
          <a:bodyPr/>
          <a:lstStyle>
            <a:lvl1pPr>
              <a:defRPr lang="en-CA" smtClean="0"/>
            </a:lvl1pPr>
          </a:lstStyle>
          <a:p>
            <a:fld id="{CE305F03-1ED0-49DB-B297-4DFE5DE1419A}" type="slidenum">
              <a:rPr lang="en-CA" smtClean="0"/>
              <a:pPr/>
              <a:t>‹#›</a:t>
            </a:fld>
            <a:endParaRPr lang="en-CA"/>
          </a:p>
        </p:txBody>
      </p:sp>
    </p:spTree>
    <p:extLst>
      <p:ext uri="{BB962C8B-B14F-4D97-AF65-F5344CB8AC3E}">
        <p14:creationId xmlns:p14="http://schemas.microsoft.com/office/powerpoint/2010/main" val="925226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28650" y="1825626"/>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29150" y="1825626"/>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8AEA624C-D027-46F8-BADC-210F428588E6}" type="datetime1">
              <a:rPr lang="en-CA" smtClean="0">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rPr>
              <a:t>2021-09-04</a:t>
            </a:fld>
            <a:endParaRPr lang="en-CA">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lvl1pPr>
              <a:defRPr lang="en-US" smtClean="0"/>
            </a:lvl1pPr>
          </a:lstStyle>
          <a:p>
            <a:r>
              <a:rPr lang="en-US"/>
              <a:t>© 2015 by McGraw-Hill Ryerson Ltd.</a:t>
            </a:r>
            <a:endParaRPr lang="en-US" dirty="0"/>
          </a:p>
        </p:txBody>
      </p:sp>
      <p:sp>
        <p:nvSpPr>
          <p:cNvPr id="7" name="Slide Number Placeholder 6"/>
          <p:cNvSpPr>
            <a:spLocks noGrp="1"/>
          </p:cNvSpPr>
          <p:nvPr>
            <p:ph type="sldNum" sz="quarter" idx="12"/>
          </p:nvPr>
        </p:nvSpPr>
        <p:spPr/>
        <p:txBody>
          <a:bodyPr/>
          <a:lstStyle>
            <a:lvl1pPr>
              <a:defRPr lang="en-CA" smtClean="0"/>
            </a:lvl1pPr>
          </a:lstStyle>
          <a:p>
            <a:fld id="{CE305F03-1ED0-49DB-B297-4DFE5DE1419A}" type="slidenum">
              <a:rPr lang="en-CA" smtClean="0"/>
              <a:pPr/>
              <a:t>‹#›</a:t>
            </a:fld>
            <a:endParaRPr lang="en-CA" dirty="0"/>
          </a:p>
        </p:txBody>
      </p:sp>
    </p:spTree>
    <p:extLst>
      <p:ext uri="{BB962C8B-B14F-4D97-AF65-F5344CB8AC3E}">
        <p14:creationId xmlns:p14="http://schemas.microsoft.com/office/powerpoint/2010/main" val="1658888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7"/>
            <a:ext cx="78867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6"/>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2" y="2505076"/>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509F2866-F0FA-4D76-A0B6-EA109A9373B1}" type="datetime1">
              <a:rPr lang="en-CA" smtClean="0">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rPr>
              <a:t>2021-09-04</a:t>
            </a:fld>
            <a:endParaRPr lang="en-CA">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endParaRPr>
          </a:p>
        </p:txBody>
      </p:sp>
      <p:sp>
        <p:nvSpPr>
          <p:cNvPr id="8" name="Footer Placeholder 7"/>
          <p:cNvSpPr>
            <a:spLocks noGrp="1"/>
          </p:cNvSpPr>
          <p:nvPr>
            <p:ph type="ftr" sz="quarter" idx="11"/>
          </p:nvPr>
        </p:nvSpPr>
        <p:spPr/>
        <p:txBody>
          <a:bodyPr/>
          <a:lstStyle>
            <a:lvl1pPr>
              <a:defRPr lang="en-US" smtClean="0"/>
            </a:lvl1pPr>
          </a:lstStyle>
          <a:p>
            <a:r>
              <a:rPr lang="en-US"/>
              <a:t>© 2015 by McGraw-Hill Ryerson Ltd.</a:t>
            </a:r>
            <a:endParaRPr lang="en-US" dirty="0"/>
          </a:p>
        </p:txBody>
      </p:sp>
      <p:sp>
        <p:nvSpPr>
          <p:cNvPr id="9" name="Slide Number Placeholder 8"/>
          <p:cNvSpPr>
            <a:spLocks noGrp="1"/>
          </p:cNvSpPr>
          <p:nvPr>
            <p:ph type="sldNum" sz="quarter" idx="12"/>
          </p:nvPr>
        </p:nvSpPr>
        <p:spPr/>
        <p:txBody>
          <a:bodyPr/>
          <a:lstStyle>
            <a:lvl1pPr>
              <a:defRPr lang="en-CA" smtClean="0"/>
            </a:lvl1pPr>
          </a:lstStyle>
          <a:p>
            <a:fld id="{CE305F03-1ED0-49DB-B297-4DFE5DE1419A}" type="slidenum">
              <a:rPr lang="en-CA" smtClean="0"/>
              <a:pPr/>
              <a:t>‹#›</a:t>
            </a:fld>
            <a:endParaRPr lang="en-CA"/>
          </a:p>
        </p:txBody>
      </p:sp>
    </p:spTree>
    <p:extLst>
      <p:ext uri="{BB962C8B-B14F-4D97-AF65-F5344CB8AC3E}">
        <p14:creationId xmlns:p14="http://schemas.microsoft.com/office/powerpoint/2010/main" val="1376342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3110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DB635C-A775-4600-96E8-777144359DD9}" type="datetime1">
              <a:rPr lang="en-CA" smtClean="0"/>
              <a:t>2021-09-04</a:t>
            </a:fld>
            <a:endParaRPr lang="en-CA"/>
          </a:p>
        </p:txBody>
      </p:sp>
      <p:sp>
        <p:nvSpPr>
          <p:cNvPr id="3" name="Footer Placeholder 2"/>
          <p:cNvSpPr>
            <a:spLocks noGrp="1"/>
          </p:cNvSpPr>
          <p:nvPr>
            <p:ph type="ftr" sz="quarter" idx="11"/>
          </p:nvPr>
        </p:nvSpPr>
        <p:spPr/>
        <p:txBody>
          <a:bodyPr/>
          <a:lstStyle/>
          <a:p>
            <a:r>
              <a:rPr lang="en-US"/>
              <a:t>© 2015 by McGraw-Hill Ryerson Ltd.</a:t>
            </a:r>
            <a:endParaRPr lang="en-US" dirty="0"/>
          </a:p>
        </p:txBody>
      </p:sp>
      <p:sp>
        <p:nvSpPr>
          <p:cNvPr id="4" name="Slide Number Placeholder 3"/>
          <p:cNvSpPr>
            <a:spLocks noGrp="1"/>
          </p:cNvSpPr>
          <p:nvPr>
            <p:ph type="sldNum" sz="quarter" idx="12"/>
          </p:nvPr>
        </p:nvSpPr>
        <p:spPr/>
        <p:txBody>
          <a:bodyPr/>
          <a:lstStyle/>
          <a:p>
            <a:fld id="{53FAC124-D427-4974-94C9-EE75BB4A156D}" type="slidenum">
              <a:rPr lang="en-CA" smtClean="0"/>
              <a:t>‹#›</a:t>
            </a:fld>
            <a:endParaRPr lang="en-CA"/>
          </a:p>
        </p:txBody>
      </p:sp>
    </p:spTree>
    <p:extLst>
      <p:ext uri="{BB962C8B-B14F-4D97-AF65-F5344CB8AC3E}">
        <p14:creationId xmlns:p14="http://schemas.microsoft.com/office/powerpoint/2010/main" val="258658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CA"/>
          </a:p>
        </p:txBody>
      </p:sp>
      <p:sp>
        <p:nvSpPr>
          <p:cNvPr id="3" name="Content Placeholder 2"/>
          <p:cNvSpPr>
            <a:spLocks noGrp="1"/>
          </p:cNvSpPr>
          <p:nvPr>
            <p:ph idx="1"/>
          </p:nvPr>
        </p:nvSpPr>
        <p:spPr>
          <a:xfrm>
            <a:off x="3887391" y="987427"/>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E438FCD-BA3B-4D53-81C1-AFD7715A51CD}" type="datetime1">
              <a:rPr lang="en-CA" smtClean="0">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rPr>
              <a:t>2021-09-04</a:t>
            </a:fld>
            <a:endParaRPr lang="en-CA">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lvl1pPr>
              <a:defRPr lang="en-US" dirty="0" smtClean="0"/>
            </a:lvl1pPr>
          </a:lstStyle>
          <a:p>
            <a:r>
              <a:rPr lang="en-US"/>
              <a:t>© 2015 by McGraw-Hill Ryerson Ltd.</a:t>
            </a:r>
          </a:p>
        </p:txBody>
      </p:sp>
      <p:sp>
        <p:nvSpPr>
          <p:cNvPr id="7" name="Slide Number Placeholder 6"/>
          <p:cNvSpPr>
            <a:spLocks noGrp="1"/>
          </p:cNvSpPr>
          <p:nvPr>
            <p:ph type="sldNum" sz="quarter" idx="12"/>
          </p:nvPr>
        </p:nvSpPr>
        <p:spPr/>
        <p:txBody>
          <a:bodyPr/>
          <a:lstStyle>
            <a:lvl1pPr>
              <a:defRPr lang="en-CA" smtClean="0"/>
            </a:lvl1pPr>
          </a:lstStyle>
          <a:p>
            <a:fld id="{CE305F03-1ED0-49DB-B297-4DFE5DE1419A}" type="slidenum">
              <a:rPr lang="en-CA" smtClean="0"/>
              <a:pPr/>
              <a:t>‹#›</a:t>
            </a:fld>
            <a:endParaRPr lang="en-CA"/>
          </a:p>
        </p:txBody>
      </p:sp>
    </p:spTree>
    <p:extLst>
      <p:ext uri="{BB962C8B-B14F-4D97-AF65-F5344CB8AC3E}">
        <p14:creationId xmlns:p14="http://schemas.microsoft.com/office/powerpoint/2010/main" val="3242745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CA"/>
          </a:p>
        </p:txBody>
      </p:sp>
      <p:sp>
        <p:nvSpPr>
          <p:cNvPr id="3" name="Picture Placeholder 2"/>
          <p:cNvSpPr>
            <a:spLocks noGrp="1"/>
          </p:cNvSpPr>
          <p:nvPr>
            <p:ph type="pic" idx="1"/>
          </p:nvPr>
        </p:nvSpPr>
        <p:spPr>
          <a:xfrm>
            <a:off x="3887391" y="987427"/>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C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B8895B0-34F0-440A-B4CA-BDE2882EEE9F}" type="datetime1">
              <a:rPr lang="en-CA" smtClean="0">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rPr>
              <a:t>2021-09-04</a:t>
            </a:fld>
            <a:endParaRPr lang="en-CA">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lvl1pPr>
              <a:defRPr lang="en-US" smtClean="0"/>
            </a:lvl1pPr>
          </a:lstStyle>
          <a:p>
            <a:r>
              <a:rPr lang="en-US"/>
              <a:t>© 2015 by McGraw-Hill Ryerson Ltd.</a:t>
            </a:r>
            <a:endParaRPr lang="en-US" dirty="0"/>
          </a:p>
        </p:txBody>
      </p:sp>
      <p:sp>
        <p:nvSpPr>
          <p:cNvPr id="7" name="Slide Number Placeholder 6"/>
          <p:cNvSpPr>
            <a:spLocks noGrp="1"/>
          </p:cNvSpPr>
          <p:nvPr>
            <p:ph type="sldNum" sz="quarter" idx="12"/>
          </p:nvPr>
        </p:nvSpPr>
        <p:spPr/>
        <p:txBody>
          <a:bodyPr/>
          <a:lstStyle>
            <a:lvl1pPr>
              <a:defRPr lang="en-CA" smtClean="0"/>
            </a:lvl1pPr>
          </a:lstStyle>
          <a:p>
            <a:fld id="{CE305F03-1ED0-49DB-B297-4DFE5DE1419A}" type="slidenum">
              <a:rPr lang="en-CA" smtClean="0"/>
              <a:pPr/>
              <a:t>‹#›</a:t>
            </a:fld>
            <a:endParaRPr lang="en-CA"/>
          </a:p>
        </p:txBody>
      </p:sp>
    </p:spTree>
    <p:extLst>
      <p:ext uri="{BB962C8B-B14F-4D97-AF65-F5344CB8AC3E}">
        <p14:creationId xmlns:p14="http://schemas.microsoft.com/office/powerpoint/2010/main" val="294892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365127"/>
            <a:ext cx="9144000" cy="1325563"/>
          </a:xfrm>
          <a:prstGeom prst="rect">
            <a:avLst/>
          </a:prstGeom>
          <a:solidFill>
            <a:srgbClr val="A2988A"/>
          </a:solidFill>
        </p:spPr>
        <p:txBody>
          <a:bodyPr vert="horz" lIns="91440" tIns="45720" rIns="91440" bIns="45720" rtlCol="0" anchor="ctr">
            <a:normAutofit/>
          </a:bodyPr>
          <a:lstStyle/>
          <a:p>
            <a:r>
              <a:rPr lang="en-US" dirty="0"/>
              <a:t>Click to edit Master title style</a:t>
            </a:r>
            <a:endParaRPr lang="en-CA" dirty="0"/>
          </a:p>
        </p:txBody>
      </p:sp>
      <p:sp>
        <p:nvSpPr>
          <p:cNvPr id="3" name="Text Placeholder 2"/>
          <p:cNvSpPr>
            <a:spLocks noGrp="1"/>
          </p:cNvSpPr>
          <p:nvPr>
            <p:ph type="body" idx="1"/>
          </p:nvPr>
        </p:nvSpPr>
        <p:spPr>
          <a:xfrm>
            <a:off x="628650" y="1825626"/>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auto">
              <a:spcBef>
                <a:spcPts val="0"/>
              </a:spcBef>
              <a:spcAft>
                <a:spcPts val="0"/>
              </a:spcAft>
            </a:pPr>
            <a:fld id="{B4F1D433-B34B-46A0-B176-9DCB8BFFA3D9}" type="datetime1">
              <a:rPr lang="en-CA" smtClean="0">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latin typeface="Corbel" panose="020B0503020204020204"/>
              </a:rPr>
              <a:t>2021-09-04</a:t>
            </a:fld>
            <a:endParaRPr lang="en-CA">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latin typeface="Corbel" panose="020B0503020204020204"/>
            </a:endParaRPr>
          </a:p>
        </p:txBody>
      </p:sp>
      <p:sp>
        <p:nvSpPr>
          <p:cNvPr id="6" name="Slide Number Placeholder 5"/>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lang="en-CA" sz="900" smtClean="0"/>
            </a:lvl1pPr>
          </a:lstStyle>
          <a:p>
            <a:pPr fontAlgn="auto">
              <a:spcBef>
                <a:spcPts val="0"/>
              </a:spcBef>
              <a:spcAft>
                <a:spcPts val="0"/>
              </a:spcAft>
            </a:pPr>
            <a:fld id="{CE305F03-1ED0-49DB-B297-4DFE5DE1419A}" type="slidenum">
              <a:rPr lang="en-CA" smtClean="0"/>
              <a:pPr fontAlgn="auto">
                <a:spcBef>
                  <a:spcPts val="0"/>
                </a:spcBef>
                <a:spcAft>
                  <a:spcPts val="0"/>
                </a:spcAft>
              </a:pPr>
              <a:t>‹#›</a:t>
            </a:fld>
            <a:endParaRPr lang="en-CA"/>
          </a:p>
        </p:txBody>
      </p:sp>
      <p:sp>
        <p:nvSpPr>
          <p:cNvPr id="5" name="Footer Placeholder 4"/>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a:defRPr lang="en-US" sz="900" dirty="0" smtClean="0"/>
            </a:lvl1pPr>
          </a:lstStyle>
          <a:p>
            <a:pPr fontAlgn="auto">
              <a:spcBef>
                <a:spcPts val="0"/>
              </a:spcBef>
              <a:spcAft>
                <a:spcPts val="0"/>
              </a:spcAft>
            </a:pPr>
            <a:r>
              <a:rPr lang="en-US"/>
              <a:t>© 2015 by McGraw-Hill Ryerson Ltd.</a:t>
            </a:r>
            <a:endParaRPr lang="en-US" dirty="0"/>
          </a:p>
        </p:txBody>
      </p:sp>
    </p:spTree>
    <p:extLst>
      <p:ext uri="{BB962C8B-B14F-4D97-AF65-F5344CB8AC3E}">
        <p14:creationId xmlns:p14="http://schemas.microsoft.com/office/powerpoint/2010/main" val="267604349"/>
      </p:ext>
    </p:extLst>
  </p:cSld>
  <p:clrMap bg1="lt1" tx1="dk1" bg2="lt2" tx2="dk2" accent1="accent1" accent2="accent2" accent3="accent3" accent4="accent4" accent5="accent5" accent6="accent6" hlink="hlink" folHlink="folHlink"/>
  <p:sldLayoutIdLst>
    <p:sldLayoutId id="2147483940" r:id="rId1"/>
    <p:sldLayoutId id="2147483941" r:id="rId2"/>
    <p:sldLayoutId id="2147483942" r:id="rId3"/>
    <p:sldLayoutId id="2147483943" r:id="rId4"/>
    <p:sldLayoutId id="2147483944" r:id="rId5"/>
    <p:sldLayoutId id="2147483945" r:id="rId6"/>
    <p:sldLayoutId id="2147483946" r:id="rId7"/>
    <p:sldLayoutId id="2147483947" r:id="rId8"/>
    <p:sldLayoutId id="2147483948" r:id="rId9"/>
    <p:sldLayoutId id="2147483949" r:id="rId10"/>
    <p:sldLayoutId id="2147483950" r:id="rId11"/>
    <p:sldLayoutId id="2147483964" r:id="rId12"/>
  </p:sldLayoutIdLst>
  <p:hf hdr="0" dt="0"/>
  <p:txStyles>
    <p:titleStyle>
      <a:lvl1pPr marL="274320" algn="l" defTabSz="685800" rtl="0" eaLnBrk="1" latinLnBrk="0" hangingPunct="1">
        <a:lnSpc>
          <a:spcPct val="90000"/>
        </a:lnSpc>
        <a:spcBef>
          <a:spcPct val="0"/>
        </a:spcBef>
        <a:buNone/>
        <a:defRPr sz="5000" kern="1200">
          <a:solidFill>
            <a:srgbClr val="FFFFFF"/>
          </a:solidFill>
          <a:latin typeface="+mn-lt"/>
          <a:ea typeface="+mj-ea"/>
          <a:cs typeface="+mj-cs"/>
        </a:defRPr>
      </a:lvl1pPr>
    </p:titleStyle>
    <p:bodyStyle>
      <a:lvl1pPr marL="171450" indent="-171450" algn="l" defTabSz="685800" rtl="0" eaLnBrk="1" latinLnBrk="0" hangingPunct="1">
        <a:lnSpc>
          <a:spcPct val="90000"/>
        </a:lnSpc>
        <a:spcBef>
          <a:spcPts val="750"/>
        </a:spcBef>
        <a:buClr>
          <a:srgbClr val="643C6C"/>
        </a:buClr>
        <a:buFont typeface="Wingdings" panose="05000000000000000000" pitchFamily="2"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Clr>
          <a:srgbClr val="643C6C"/>
        </a:buClr>
        <a:buFont typeface="Wingdings" panose="05000000000000000000" pitchFamily="2"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Clr>
          <a:srgbClr val="643C6C"/>
        </a:buClr>
        <a:buFont typeface="Wingdings" panose="05000000000000000000" pitchFamily="2"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Clr>
          <a:srgbClr val="643C6C"/>
        </a:buClr>
        <a:buFont typeface="Wingdings" panose="05000000000000000000" pitchFamily="2"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Clr>
          <a:srgbClr val="643C6C"/>
        </a:buClr>
        <a:buFont typeface="Wingdings" panose="05000000000000000000" pitchFamily="2" charset="2"/>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628650" y="1825626"/>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2015 by McGraw-Hill Ryerson Ltd.</a:t>
            </a:r>
            <a:endParaRPr lang="en-CA"/>
          </a:p>
        </p:txBody>
      </p:sp>
    </p:spTree>
    <p:extLst>
      <p:ext uri="{BB962C8B-B14F-4D97-AF65-F5344CB8AC3E}">
        <p14:creationId xmlns:p14="http://schemas.microsoft.com/office/powerpoint/2010/main" val="2223269103"/>
      </p:ext>
    </p:extLst>
  </p:cSld>
  <p:clrMap bg1="lt1" tx1="dk1" bg2="lt2" tx2="dk2" accent1="accent1" accent2="accent2" accent3="accent3" accent4="accent4" accent5="accent5" accent6="accent6" hlink="hlink" folHlink="folHlink"/>
  <p:sldLayoutIdLst>
    <p:sldLayoutId id="2147483952" r:id="rId1"/>
    <p:sldLayoutId id="2147483953" r:id="rId2"/>
    <p:sldLayoutId id="2147483954" r:id="rId3"/>
    <p:sldLayoutId id="2147483955" r:id="rId4"/>
    <p:sldLayoutId id="2147483956" r:id="rId5"/>
    <p:sldLayoutId id="2147483957" r:id="rId6"/>
    <p:sldLayoutId id="2147483958" r:id="rId7"/>
    <p:sldLayoutId id="2147483959" r:id="rId8"/>
    <p:sldLayoutId id="2147483960" r:id="rId9"/>
    <p:sldLayoutId id="2147483961" r:id="rId10"/>
    <p:sldLayoutId id="2147483962"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yadayadayadaecon.com/clip/47/"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youtube.com/watch?v=-0od0t45oeY"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nvestopedia.com/terms/m/microeconomics.asp?utm_source=term-of-the-day&amp;utm_medium=email&amp;utm_campaign=TOD-5/31/2015"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nvestopedia.com/terms/m/macroeconomics.asp"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dictionary.reference.com/browse/ceteris-paribu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www.youtube.com/watch?v=_PKH2wtDT3E"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www.stlouisfed.org/education_resources/economic-lowdown-video-companion-series/episode-6-circular-flow/"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 2020 by McGraw-Hill Education Ltd.</a:t>
            </a:r>
          </a:p>
        </p:txBody>
      </p:sp>
      <p:sp>
        <p:nvSpPr>
          <p:cNvPr id="6" name="Slide Number Placeholder 5"/>
          <p:cNvSpPr>
            <a:spLocks noGrp="1"/>
          </p:cNvSpPr>
          <p:nvPr>
            <p:ph type="sldNum" sz="quarter" idx="12"/>
          </p:nvPr>
        </p:nvSpPr>
        <p:spPr/>
        <p:txBody>
          <a:bodyPr/>
          <a:lstStyle/>
          <a:p>
            <a:fld id="{53FAC124-D427-4974-94C9-EE75BB4A156D}" type="slidenum">
              <a:rPr lang="en-CA" smtClean="0"/>
              <a:t>1</a:t>
            </a:fld>
            <a:endParaRPr lang="en-CA"/>
          </a:p>
        </p:txBody>
      </p:sp>
      <p:pic>
        <p:nvPicPr>
          <p:cNvPr id="2" name="Picture 1"/>
          <p:cNvPicPr>
            <a:picLocks noChangeAspect="1"/>
          </p:cNvPicPr>
          <p:nvPr/>
        </p:nvPicPr>
        <p:blipFill>
          <a:blip r:embed="rId2"/>
          <a:stretch>
            <a:fillRect/>
          </a:stretch>
        </p:blipFill>
        <p:spPr>
          <a:xfrm>
            <a:off x="2123811" y="0"/>
            <a:ext cx="4896377" cy="6356352"/>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Economic Problem</a:t>
            </a:r>
          </a:p>
        </p:txBody>
      </p:sp>
      <p:sp>
        <p:nvSpPr>
          <p:cNvPr id="3" name="Content Placeholder 2"/>
          <p:cNvSpPr>
            <a:spLocks noGrp="1"/>
          </p:cNvSpPr>
          <p:nvPr>
            <p:ph idx="1"/>
          </p:nvPr>
        </p:nvSpPr>
        <p:spPr/>
        <p:txBody>
          <a:bodyPr/>
          <a:lstStyle/>
          <a:p>
            <a:r>
              <a:rPr lang="en-US" dirty="0"/>
              <a:t>Unlimited needs and wants but finite (limited) economic resources</a:t>
            </a:r>
          </a:p>
          <a:p>
            <a:r>
              <a:rPr lang="en-US" dirty="0"/>
              <a:t>We face scarcity in economic resources and can only have limited goods and services</a:t>
            </a:r>
          </a:p>
          <a:p>
            <a:r>
              <a:rPr lang="en-US" dirty="0">
                <a:hlinkClick r:id="rId3"/>
              </a:rPr>
              <a:t>http://yadayadayadaecon.com/clip/47/</a:t>
            </a:r>
            <a:r>
              <a:rPr lang="en-US" dirty="0"/>
              <a:t> (Seinfeld)</a:t>
            </a:r>
          </a:p>
          <a:p>
            <a:r>
              <a:rPr lang="en-US" dirty="0">
                <a:hlinkClick r:id="rId4"/>
              </a:rPr>
              <a:t>https://www.youtube.com/watch?v=-</a:t>
            </a:r>
            <a:r>
              <a:rPr lang="en-US" dirty="0" smtClean="0">
                <a:hlinkClick r:id="rId4"/>
              </a:rPr>
              <a:t>0od0t45oeY</a:t>
            </a:r>
            <a:r>
              <a:rPr lang="en-US" dirty="0"/>
              <a:t> </a:t>
            </a:r>
            <a:r>
              <a:rPr lang="en-US" dirty="0" smtClean="0"/>
              <a:t>(scarcity </a:t>
            </a:r>
            <a:r>
              <a:rPr lang="en-US" dirty="0"/>
              <a:t>and choice)</a:t>
            </a:r>
          </a:p>
          <a:p>
            <a:pPr marL="114300" indent="0">
              <a:buNone/>
            </a:pPr>
            <a:endParaRPr lang="en-US" dirty="0"/>
          </a:p>
        </p:txBody>
      </p:sp>
    </p:spTree>
    <p:extLst>
      <p:ext uri="{BB962C8B-B14F-4D97-AF65-F5344CB8AC3E}">
        <p14:creationId xmlns:p14="http://schemas.microsoft.com/office/powerpoint/2010/main" val="3303520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CA" dirty="0"/>
              <a:t>Economic Resources</a:t>
            </a:r>
          </a:p>
        </p:txBody>
      </p:sp>
      <p:sp>
        <p:nvSpPr>
          <p:cNvPr id="3" name="Content Placeholder 2"/>
          <p:cNvSpPr>
            <a:spLocks noGrp="1"/>
          </p:cNvSpPr>
          <p:nvPr>
            <p:ph idx="1"/>
          </p:nvPr>
        </p:nvSpPr>
        <p:spPr/>
        <p:txBody>
          <a:bodyPr/>
          <a:lstStyle/>
          <a:p>
            <a:pPr marL="0" indent="0">
              <a:buSzPct val="60000"/>
              <a:buNone/>
            </a:pPr>
            <a:r>
              <a:rPr lang="en-US" sz="3600" dirty="0"/>
              <a:t>Economic resources include:</a:t>
            </a:r>
          </a:p>
          <a:p>
            <a:pPr lvl="1">
              <a:buSzPct val="60000"/>
            </a:pPr>
            <a:r>
              <a:rPr lang="en-US" sz="3200" b="1" dirty="0"/>
              <a:t>natural resources</a:t>
            </a:r>
            <a:r>
              <a:rPr lang="en-US" sz="3200" dirty="0"/>
              <a:t>, or nature’s contribution to production</a:t>
            </a:r>
          </a:p>
          <a:p>
            <a:pPr lvl="1">
              <a:buSzPct val="60000"/>
            </a:pPr>
            <a:r>
              <a:rPr lang="en-US" sz="3200" b="1" dirty="0"/>
              <a:t>capital resources</a:t>
            </a:r>
            <a:r>
              <a:rPr lang="en-US" sz="3200" dirty="0"/>
              <a:t>, or the processed materials, equipment, and buildings used in production</a:t>
            </a:r>
          </a:p>
          <a:p>
            <a:pPr lvl="1">
              <a:buSzPct val="60000"/>
            </a:pPr>
            <a:r>
              <a:rPr lang="en-US" sz="3200" b="1" dirty="0"/>
              <a:t>human resources</a:t>
            </a:r>
            <a:r>
              <a:rPr lang="en-US" sz="3200" dirty="0"/>
              <a:t>, which include both labour and entrepreneurship</a:t>
            </a:r>
          </a:p>
          <a:p>
            <a:endParaRPr lang="en-CA" dirty="0"/>
          </a:p>
        </p:txBody>
      </p:sp>
      <p:sp>
        <p:nvSpPr>
          <p:cNvPr id="4" name="Footer Placeholder 3"/>
          <p:cNvSpPr>
            <a:spLocks noGrp="1"/>
          </p:cNvSpPr>
          <p:nvPr>
            <p:ph type="ftr" sz="quarter" idx="11"/>
          </p:nvPr>
        </p:nvSpPr>
        <p:spPr/>
        <p:txBody>
          <a:bodyPr/>
          <a:lstStyle/>
          <a:p>
            <a:r>
              <a:rPr lang="en-US" dirty="0"/>
              <a:t>© 2020 by McGraw-Hill Education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11</a:t>
            </a:fld>
            <a:endParaRPr lang="en-CA"/>
          </a:p>
        </p:txBody>
      </p:sp>
    </p:spTree>
    <p:extLst>
      <p:ext uri="{BB962C8B-B14F-4D97-AF65-F5344CB8AC3E}">
        <p14:creationId xmlns:p14="http://schemas.microsoft.com/office/powerpoint/2010/main" val="875073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CA" dirty="0"/>
              <a:t>Economics Defined</a:t>
            </a:r>
          </a:p>
        </p:txBody>
      </p:sp>
      <p:sp>
        <p:nvSpPr>
          <p:cNvPr id="3" name="Content Placeholder 2"/>
          <p:cNvSpPr>
            <a:spLocks noGrp="1"/>
          </p:cNvSpPr>
          <p:nvPr>
            <p:ph idx="1"/>
          </p:nvPr>
        </p:nvSpPr>
        <p:spPr/>
        <p:txBody>
          <a:bodyPr>
            <a:normAutofit fontScale="85000" lnSpcReduction="20000"/>
          </a:bodyPr>
          <a:lstStyle/>
          <a:p>
            <a:pPr marL="0" indent="0">
              <a:buSzPct val="60000"/>
              <a:buNone/>
            </a:pPr>
            <a:r>
              <a:rPr lang="en-US" sz="3600" b="1" u="sng" dirty="0"/>
              <a:t>Economics</a:t>
            </a:r>
            <a:r>
              <a:rPr lang="en-US" sz="3600" b="1" dirty="0"/>
              <a:t>:  </a:t>
            </a:r>
            <a:r>
              <a:rPr lang="en-US" sz="3600" dirty="0"/>
              <a:t>the study of how to distribute scarce resources to make choices</a:t>
            </a:r>
          </a:p>
          <a:p>
            <a:pPr marL="0" indent="0">
              <a:buSzPct val="60000"/>
              <a:buNone/>
            </a:pPr>
            <a:endParaRPr lang="en-US" sz="3600" dirty="0" smtClean="0"/>
          </a:p>
          <a:p>
            <a:pPr marL="0" indent="0">
              <a:buSzPct val="60000"/>
              <a:buNone/>
            </a:pPr>
            <a:r>
              <a:rPr lang="en-US" sz="3600" dirty="0" smtClean="0"/>
              <a:t>Economics </a:t>
            </a:r>
            <a:r>
              <a:rPr lang="en-US" sz="3600" dirty="0"/>
              <a:t>is divided into two branches: </a:t>
            </a:r>
          </a:p>
          <a:p>
            <a:pPr>
              <a:buSzPct val="60000"/>
            </a:pPr>
            <a:r>
              <a:rPr lang="en-US" sz="3600" b="1" dirty="0"/>
              <a:t>Microeconomics </a:t>
            </a:r>
            <a:r>
              <a:rPr lang="en-US" sz="3600" dirty="0"/>
              <a:t>focuses on how consumers decide on the quantity of a product to consume or the quantity of the product businesses will produce.</a:t>
            </a:r>
          </a:p>
          <a:p>
            <a:pPr>
              <a:buSzPct val="60000"/>
            </a:pPr>
            <a:r>
              <a:rPr lang="en-US" sz="3600" b="1" dirty="0"/>
              <a:t>Macroeconomics </a:t>
            </a:r>
            <a:r>
              <a:rPr lang="en-US" sz="3600" dirty="0"/>
              <a:t>focuses on the production within a country and opportunities of trade with other countries.</a:t>
            </a:r>
            <a:endParaRPr lang="en-US" sz="3200" b="1" dirty="0"/>
          </a:p>
          <a:p>
            <a:endParaRPr lang="en-CA" dirty="0"/>
          </a:p>
        </p:txBody>
      </p:sp>
      <p:sp>
        <p:nvSpPr>
          <p:cNvPr id="4" name="Footer Placeholder 3"/>
          <p:cNvSpPr>
            <a:spLocks noGrp="1"/>
          </p:cNvSpPr>
          <p:nvPr>
            <p:ph type="ftr" sz="quarter" idx="11"/>
          </p:nvPr>
        </p:nvSpPr>
        <p:spPr/>
        <p:txBody>
          <a:bodyPr/>
          <a:lstStyle/>
          <a:p>
            <a:r>
              <a:rPr lang="en-US" dirty="0"/>
              <a:t>© 2020 by McGraw-Hill Education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12</a:t>
            </a:fld>
            <a:endParaRPr lang="en-CA"/>
          </a:p>
        </p:txBody>
      </p:sp>
    </p:spTree>
    <p:extLst>
      <p:ext uri="{BB962C8B-B14F-4D97-AF65-F5344CB8AC3E}">
        <p14:creationId xmlns:p14="http://schemas.microsoft.com/office/powerpoint/2010/main" val="3463699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Microeconomics</a:t>
            </a:r>
          </a:p>
        </p:txBody>
      </p:sp>
      <p:sp>
        <p:nvSpPr>
          <p:cNvPr id="3" name="Content Placeholder 2"/>
          <p:cNvSpPr>
            <a:spLocks noGrp="1"/>
          </p:cNvSpPr>
          <p:nvPr>
            <p:ph idx="1"/>
          </p:nvPr>
        </p:nvSpPr>
        <p:spPr/>
        <p:txBody>
          <a:bodyPr vert="horz" lIns="91440" tIns="45720" rIns="91440" bIns="45720" rtlCol="0" anchor="t">
            <a:normAutofit/>
          </a:bodyPr>
          <a:lstStyle/>
          <a:p>
            <a:r>
              <a:rPr lang="en-CA"/>
              <a:t>The branch of economics that analyzes the market behavior of individual consumers and firms in an attempt to understand the decision-making process of firms and households. </a:t>
            </a:r>
          </a:p>
          <a:p>
            <a:r>
              <a:rPr lang="en-CA"/>
              <a:t>It is concerned with the interaction between individual buyers and sellers and the factors that influence the choices made by buyers and sellers. </a:t>
            </a:r>
          </a:p>
          <a:p>
            <a:r>
              <a:rPr lang="en-CA"/>
              <a:t>In particular, microeconomics focuses on patterns of supply and demand and the determination of price and output in individual markets (e.g. coffee industry).</a:t>
            </a:r>
          </a:p>
          <a:p>
            <a:r>
              <a:rPr lang="en-CA">
                <a:hlinkClick r:id="rId3"/>
              </a:rPr>
              <a:t>h</a:t>
            </a:r>
            <a:r>
              <a:rPr lang="en-CA" sz="1600">
                <a:hlinkClick r:id="rId3"/>
              </a:rPr>
              <a:t>ttp://www.investopedia.com/terms/m/microeconomics.asp?utm_source=term-of-the-day&amp;utm_medium=email&amp;utm_campaign=TOD-5/31/2015</a:t>
            </a:r>
            <a:r>
              <a:rPr lang="en-CA" sz="1600"/>
              <a:t> (use in Chapter 2)</a:t>
            </a:r>
          </a:p>
          <a:p>
            <a:pPr marL="114300" indent="0">
              <a:buNone/>
            </a:pPr>
            <a:endParaRPr lang="en-CA"/>
          </a:p>
        </p:txBody>
      </p:sp>
    </p:spTree>
    <p:extLst>
      <p:ext uri="{BB962C8B-B14F-4D97-AF65-F5344CB8AC3E}">
        <p14:creationId xmlns:p14="http://schemas.microsoft.com/office/powerpoint/2010/main" val="447713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noFill/>
        </p:spPr>
        <p:txBody>
          <a:bodyPr lIns="90488" tIns="44450" rIns="90488" bIns="44450" anchor="ctr"/>
          <a:lstStyle/>
          <a:p>
            <a:pPr eaLnBrk="1" hangingPunct="1"/>
            <a:r>
              <a:rPr lang="en-US" altLang="en-US"/>
              <a:t>Macroeconomics</a:t>
            </a:r>
          </a:p>
        </p:txBody>
      </p:sp>
      <p:sp>
        <p:nvSpPr>
          <p:cNvPr id="4099" name="Rectangle 3"/>
          <p:cNvSpPr>
            <a:spLocks noGrp="1" noChangeArrowheads="1"/>
          </p:cNvSpPr>
          <p:nvPr>
            <p:ph idx="1"/>
          </p:nvPr>
        </p:nvSpPr>
        <p:spPr>
          <a:noFill/>
        </p:spPr>
        <p:txBody>
          <a:bodyPr lIns="90488" tIns="44450" rIns="90488" bIns="44450">
            <a:normAutofit fontScale="92500"/>
          </a:bodyPr>
          <a:lstStyle/>
          <a:p>
            <a:pPr lvl="1"/>
            <a:r>
              <a:rPr lang="en-CA" sz="2400"/>
              <a:t>The field of economics that studies the behavior of the aggregate (whole) economy. </a:t>
            </a:r>
          </a:p>
          <a:p>
            <a:pPr lvl="1"/>
            <a:r>
              <a:rPr lang="en-CA" sz="2400"/>
              <a:t>Macroeconomics examines economy-wide phenomena such as changes in unemployment, national income, rate of growth, gross domestic product, inflation and price levels.</a:t>
            </a:r>
            <a:br>
              <a:rPr lang="en-CA" sz="2400"/>
            </a:br>
            <a:r>
              <a:rPr lang="en-CA" sz="2400">
                <a:hlinkClick r:id="rId3"/>
              </a:rPr>
              <a:t>http://www.investopedia.com/terms/m/macroeconomics.asp</a:t>
            </a:r>
            <a:endParaRPr lang="en-CA" sz="2400"/>
          </a:p>
          <a:p>
            <a:pPr lvl="1"/>
            <a:r>
              <a:rPr lang="en-CA" sz="2400"/>
              <a:t>The factors that are studied by macro and micro will often influence each other, such as the current level of unemployment in the economy as a whole will affect the supply of workers which an oil company can hire from, for example.</a:t>
            </a:r>
            <a:br>
              <a:rPr lang="en-CA" sz="2400"/>
            </a:br>
            <a:r>
              <a:rPr lang="en-CA" sz="2400"/>
              <a:t/>
            </a:r>
            <a:br>
              <a:rPr lang="en-CA" sz="2400"/>
            </a:br>
            <a:endParaRPr lang="en-CA" sz="2400"/>
          </a:p>
          <a:p>
            <a:pPr marL="411480" lvl="1" indent="0">
              <a:buNone/>
            </a:pPr>
            <a:endParaRPr lang="en-CA" sz="2400"/>
          </a:p>
        </p:txBody>
      </p:sp>
      <p:sp>
        <p:nvSpPr>
          <p:cNvPr id="4" name="Title 1"/>
          <p:cNvSpPr txBox="1">
            <a:spLocks/>
          </p:cNvSpPr>
          <p:nvPr/>
        </p:nvSpPr>
        <p:spPr>
          <a:xfrm>
            <a:off x="30480" y="228600"/>
            <a:ext cx="9144000" cy="1325563"/>
          </a:xfrm>
          <a:prstGeom prst="rect">
            <a:avLst/>
          </a:prstGeom>
          <a:solidFill>
            <a:srgbClr val="A2988A"/>
          </a:solidFill>
        </p:spPr>
        <p:txBody>
          <a:bodyPr vert="horz" lIns="91440" tIns="45720" rIns="91440" bIns="45720" rtlCol="0" anchor="ctr">
            <a:normAutofit/>
          </a:bodyPr>
          <a:lstStyle>
            <a:lvl1pPr marL="274320" algn="l" defTabSz="685800" rtl="0" eaLnBrk="1" latinLnBrk="0" hangingPunct="1">
              <a:lnSpc>
                <a:spcPct val="90000"/>
              </a:lnSpc>
              <a:spcBef>
                <a:spcPct val="0"/>
              </a:spcBef>
              <a:buNone/>
              <a:defRPr sz="5000" kern="1200">
                <a:solidFill>
                  <a:srgbClr val="FFFFFF"/>
                </a:solidFill>
                <a:latin typeface="+mn-lt"/>
                <a:ea typeface="+mj-ea"/>
                <a:cs typeface="+mj-cs"/>
              </a:defRPr>
            </a:lvl1pPr>
          </a:lstStyle>
          <a:p>
            <a:pPr fontAlgn="auto">
              <a:spcAft>
                <a:spcPts val="0"/>
              </a:spcAft>
            </a:pPr>
            <a:r>
              <a:rPr lang="en-CA"/>
              <a:t>Macroeconomics</a:t>
            </a:r>
          </a:p>
        </p:txBody>
      </p:sp>
    </p:spTree>
    <p:extLst>
      <p:ext uri="{BB962C8B-B14F-4D97-AF65-F5344CB8AC3E}">
        <p14:creationId xmlns:p14="http://schemas.microsoft.com/office/powerpoint/2010/main" val="4154446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linds(horizontal)">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blinds(horizontal)">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blinds(horizontal)">
                                      <p:cBhvr>
                                        <p:cTn id="17"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Economic Models</a:t>
            </a:r>
          </a:p>
        </p:txBody>
      </p:sp>
      <p:sp>
        <p:nvSpPr>
          <p:cNvPr id="3" name="Content Placeholder 2"/>
          <p:cNvSpPr>
            <a:spLocks noGrp="1"/>
          </p:cNvSpPr>
          <p:nvPr>
            <p:ph idx="1"/>
          </p:nvPr>
        </p:nvSpPr>
        <p:spPr/>
        <p:txBody>
          <a:bodyPr>
            <a:normAutofit/>
          </a:bodyPr>
          <a:lstStyle/>
          <a:p>
            <a:pPr marL="0" indent="0">
              <a:buSzPct val="60000"/>
              <a:buNone/>
            </a:pPr>
            <a:r>
              <a:rPr lang="en-US" sz="3600" u="sng" dirty="0"/>
              <a:t>Economic models</a:t>
            </a:r>
            <a:r>
              <a:rPr lang="en-US" sz="3600" dirty="0"/>
              <a:t>:  </a:t>
            </a:r>
            <a:r>
              <a:rPr lang="en-US" sz="3200" dirty="0"/>
              <a:t>simplify economic reality</a:t>
            </a:r>
          </a:p>
          <a:p>
            <a:pPr lvl="1">
              <a:buSzPct val="60000"/>
            </a:pPr>
            <a:r>
              <a:rPr lang="en-US" sz="3200" u="sng" dirty="0"/>
              <a:t>Variables</a:t>
            </a:r>
            <a:r>
              <a:rPr lang="en-US" sz="3200" dirty="0"/>
              <a:t>:  factors that have measurable values</a:t>
            </a:r>
          </a:p>
          <a:p>
            <a:pPr lvl="1">
              <a:buSzPct val="60000"/>
            </a:pPr>
            <a:r>
              <a:rPr lang="en-US" sz="3200" dirty="0"/>
              <a:t>show how </a:t>
            </a:r>
            <a:r>
              <a:rPr lang="en-US" sz="3200" u="sng" dirty="0"/>
              <a:t>dependent variables</a:t>
            </a:r>
            <a:r>
              <a:rPr lang="en-US" sz="3200" dirty="0"/>
              <a:t>:  the variable in a causal relationship that is affected by another variable are affected by </a:t>
            </a:r>
            <a:r>
              <a:rPr lang="en-US" sz="3200" u="sng" dirty="0"/>
              <a:t>independent variables</a:t>
            </a:r>
            <a:r>
              <a:rPr lang="en-US" sz="3200" dirty="0"/>
              <a:t>:  the variable in a causal relationship that causes change in another variable</a:t>
            </a:r>
          </a:p>
          <a:p>
            <a:endParaRPr lang="en-CA" dirty="0"/>
          </a:p>
        </p:txBody>
      </p:sp>
      <p:sp>
        <p:nvSpPr>
          <p:cNvPr id="4" name="Footer Placeholder 3"/>
          <p:cNvSpPr>
            <a:spLocks noGrp="1"/>
          </p:cNvSpPr>
          <p:nvPr>
            <p:ph type="ftr" sz="quarter" idx="11"/>
          </p:nvPr>
        </p:nvSpPr>
        <p:spPr/>
        <p:txBody>
          <a:bodyPr/>
          <a:lstStyle/>
          <a:p>
            <a:r>
              <a:rPr lang="en-US"/>
              <a:t>© 2015 by McGraw-Hill Ryerson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15</a:t>
            </a:fld>
            <a:endParaRPr lang="en-CA"/>
          </a:p>
        </p:txBody>
      </p:sp>
    </p:spTree>
    <p:extLst>
      <p:ext uri="{BB962C8B-B14F-4D97-AF65-F5344CB8AC3E}">
        <p14:creationId xmlns:p14="http://schemas.microsoft.com/office/powerpoint/2010/main" val="4122208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Economic Models</a:t>
            </a:r>
          </a:p>
        </p:txBody>
      </p:sp>
      <p:sp>
        <p:nvSpPr>
          <p:cNvPr id="3" name="Content Placeholder 2"/>
          <p:cNvSpPr>
            <a:spLocks noGrp="1"/>
          </p:cNvSpPr>
          <p:nvPr>
            <p:ph idx="1"/>
          </p:nvPr>
        </p:nvSpPr>
        <p:spPr/>
        <p:txBody>
          <a:bodyPr>
            <a:normAutofit/>
          </a:bodyPr>
          <a:lstStyle/>
          <a:p>
            <a:pPr lvl="1">
              <a:buSzPct val="60000"/>
            </a:pPr>
            <a:r>
              <a:rPr lang="en-US" sz="3200"/>
              <a:t>Relationships:</a:t>
            </a:r>
          </a:p>
          <a:p>
            <a:pPr lvl="2">
              <a:buSzPct val="60000"/>
            </a:pPr>
            <a:r>
              <a:rPr lang="en-US" sz="2900"/>
              <a:t>include </a:t>
            </a:r>
            <a:r>
              <a:rPr lang="en-US" sz="2900" u="sng"/>
              <a:t>inverse</a:t>
            </a:r>
            <a:r>
              <a:rPr lang="en-US" sz="2900"/>
              <a:t>:  a change in the independent variable causes a change in the opposite direction of the dependent variable and/or </a:t>
            </a:r>
            <a:r>
              <a:rPr lang="en-US" sz="2900" u="sng"/>
              <a:t>direct relationships</a:t>
            </a:r>
            <a:r>
              <a:rPr lang="en-US" sz="2900"/>
              <a:t>:  a change in the independent variable causes a change in the same direction of the dependent variable</a:t>
            </a:r>
          </a:p>
          <a:p>
            <a:pPr lvl="1">
              <a:buSzPct val="60000"/>
            </a:pPr>
            <a:r>
              <a:rPr lang="en-US" sz="3200"/>
              <a:t>are classified as part of either positive economics or normative economics</a:t>
            </a:r>
          </a:p>
          <a:p>
            <a:endParaRPr lang="en-US"/>
          </a:p>
        </p:txBody>
      </p:sp>
      <p:sp>
        <p:nvSpPr>
          <p:cNvPr id="4" name="Footer Placeholder 3"/>
          <p:cNvSpPr>
            <a:spLocks noGrp="1"/>
          </p:cNvSpPr>
          <p:nvPr>
            <p:ph type="ftr" sz="quarter" idx="11"/>
          </p:nvPr>
        </p:nvSpPr>
        <p:spPr/>
        <p:txBody>
          <a:bodyPr/>
          <a:lstStyle/>
          <a:p>
            <a:r>
              <a:rPr lang="en-US"/>
              <a:t>© 2015 by McGraw-Hill Ryerson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16</a:t>
            </a:fld>
            <a:endParaRPr lang="en-CA"/>
          </a:p>
        </p:txBody>
      </p:sp>
    </p:spTree>
    <p:extLst>
      <p:ext uri="{BB962C8B-B14F-4D97-AF65-F5344CB8AC3E}">
        <p14:creationId xmlns:p14="http://schemas.microsoft.com/office/powerpoint/2010/main" val="720028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Economic Models</a:t>
            </a:r>
          </a:p>
        </p:txBody>
      </p:sp>
      <p:sp>
        <p:nvSpPr>
          <p:cNvPr id="3" name="Content Placeholder 2"/>
          <p:cNvSpPr>
            <a:spLocks noGrp="1"/>
          </p:cNvSpPr>
          <p:nvPr>
            <p:ph idx="1"/>
          </p:nvPr>
        </p:nvSpPr>
        <p:spPr/>
        <p:txBody>
          <a:bodyPr>
            <a:normAutofit/>
          </a:bodyPr>
          <a:lstStyle/>
          <a:p>
            <a:r>
              <a:rPr lang="en-US" sz="3600"/>
              <a:t>Assumptions:</a:t>
            </a:r>
          </a:p>
          <a:p>
            <a:pPr lvl="1"/>
            <a:r>
              <a:rPr lang="en-US" sz="3300" u="sng">
                <a:hlinkClick r:id="rId2"/>
              </a:rPr>
              <a:t>Ceteris paribus</a:t>
            </a:r>
            <a:r>
              <a:rPr lang="en-US" sz="3300"/>
              <a:t>:  the assumption that all other things remain the same </a:t>
            </a:r>
          </a:p>
        </p:txBody>
      </p:sp>
      <p:sp>
        <p:nvSpPr>
          <p:cNvPr id="4" name="Footer Placeholder 3"/>
          <p:cNvSpPr>
            <a:spLocks noGrp="1"/>
          </p:cNvSpPr>
          <p:nvPr>
            <p:ph type="ftr" sz="quarter" idx="11"/>
          </p:nvPr>
        </p:nvSpPr>
        <p:spPr/>
        <p:txBody>
          <a:bodyPr/>
          <a:lstStyle/>
          <a:p>
            <a:r>
              <a:rPr lang="en-US"/>
              <a:t>© 2015 by McGraw-Hill Ryerson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17</a:t>
            </a:fld>
            <a:endParaRPr lang="en-CA"/>
          </a:p>
        </p:txBody>
      </p:sp>
    </p:spTree>
    <p:extLst>
      <p:ext uri="{BB962C8B-B14F-4D97-AF65-F5344CB8AC3E}">
        <p14:creationId xmlns:p14="http://schemas.microsoft.com/office/powerpoint/2010/main" val="2228765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Economic Models</a:t>
            </a:r>
          </a:p>
        </p:txBody>
      </p:sp>
      <p:sp>
        <p:nvSpPr>
          <p:cNvPr id="3" name="Content Placeholder 2"/>
          <p:cNvSpPr>
            <a:spLocks noGrp="1"/>
          </p:cNvSpPr>
          <p:nvPr>
            <p:ph idx="1"/>
          </p:nvPr>
        </p:nvSpPr>
        <p:spPr/>
        <p:txBody>
          <a:bodyPr>
            <a:normAutofit/>
          </a:bodyPr>
          <a:lstStyle/>
          <a:p>
            <a:r>
              <a:rPr lang="en-US" sz="3600" u="sng"/>
              <a:t>Positive economics</a:t>
            </a:r>
            <a:r>
              <a:rPr lang="en-US" sz="3600"/>
              <a:t>:  the study of economic facts and why the economy operates as it does</a:t>
            </a:r>
          </a:p>
          <a:p>
            <a:r>
              <a:rPr lang="en-US" sz="3600" u="sng"/>
              <a:t>Normative economics</a:t>
            </a:r>
            <a:r>
              <a:rPr lang="en-US" sz="3600"/>
              <a:t>:  the study of how the economy ought to operate</a:t>
            </a:r>
          </a:p>
        </p:txBody>
      </p:sp>
      <p:sp>
        <p:nvSpPr>
          <p:cNvPr id="4" name="Footer Placeholder 3"/>
          <p:cNvSpPr>
            <a:spLocks noGrp="1"/>
          </p:cNvSpPr>
          <p:nvPr>
            <p:ph type="ftr" sz="quarter" idx="11"/>
          </p:nvPr>
        </p:nvSpPr>
        <p:spPr/>
        <p:txBody>
          <a:bodyPr/>
          <a:lstStyle/>
          <a:p>
            <a:r>
              <a:rPr lang="en-US"/>
              <a:t>© 2015 by McGraw-Hill Ryerson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18</a:t>
            </a:fld>
            <a:endParaRPr lang="en-CA"/>
          </a:p>
        </p:txBody>
      </p:sp>
    </p:spTree>
    <p:extLst>
      <p:ext uri="{BB962C8B-B14F-4D97-AF65-F5344CB8AC3E}">
        <p14:creationId xmlns:p14="http://schemas.microsoft.com/office/powerpoint/2010/main" val="31236647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CA" dirty="0"/>
              <a:t>Positive and Normative Economics</a:t>
            </a:r>
          </a:p>
        </p:txBody>
      </p:sp>
      <p:sp>
        <p:nvSpPr>
          <p:cNvPr id="3" name="Content Placeholder 2"/>
          <p:cNvSpPr>
            <a:spLocks noGrp="1"/>
          </p:cNvSpPr>
          <p:nvPr>
            <p:ph idx="1"/>
          </p:nvPr>
        </p:nvSpPr>
        <p:spPr/>
        <p:txBody>
          <a:bodyPr/>
          <a:lstStyle/>
          <a:p>
            <a:pPr>
              <a:buSzPct val="60000"/>
            </a:pPr>
            <a:r>
              <a:rPr lang="en-US" sz="3600" dirty="0"/>
              <a:t>A positive statement is provable- “Canadians bought five million high definition televisions last year”.</a:t>
            </a:r>
          </a:p>
          <a:p>
            <a:pPr>
              <a:buSzPct val="60000"/>
            </a:pPr>
            <a:r>
              <a:rPr lang="en-US" sz="3600" dirty="0"/>
              <a:t>A normative statement is opinion-based- “We should reduce taxes”.</a:t>
            </a:r>
            <a:endParaRPr lang="en-CA" dirty="0"/>
          </a:p>
        </p:txBody>
      </p:sp>
      <p:sp>
        <p:nvSpPr>
          <p:cNvPr id="4" name="Footer Placeholder 3"/>
          <p:cNvSpPr>
            <a:spLocks noGrp="1"/>
          </p:cNvSpPr>
          <p:nvPr>
            <p:ph type="ftr" sz="quarter" idx="11"/>
          </p:nvPr>
        </p:nvSpPr>
        <p:spPr/>
        <p:txBody>
          <a:bodyPr/>
          <a:lstStyle/>
          <a:p>
            <a:r>
              <a:rPr lang="en-US" dirty="0"/>
              <a:t>© 2020 by McGraw-Hill Education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19</a:t>
            </a:fld>
            <a:endParaRPr lang="en-CA" dirty="0"/>
          </a:p>
        </p:txBody>
      </p:sp>
    </p:spTree>
    <p:extLst>
      <p:ext uri="{BB962C8B-B14F-4D97-AF65-F5344CB8AC3E}">
        <p14:creationId xmlns:p14="http://schemas.microsoft.com/office/powerpoint/2010/main" val="3707788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117766"/>
            <a:ext cx="6858000" cy="17018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sz="5000" b="1" dirty="0"/>
              <a:t>Chapter 1</a:t>
            </a:r>
            <a:r>
              <a:rPr lang="en-US" sz="5000" dirty="0"/>
              <a:t/>
            </a:r>
            <a:br>
              <a:rPr lang="en-US" sz="5000" dirty="0"/>
            </a:br>
            <a:r>
              <a:rPr lang="en-US" sz="5000" b="1" dirty="0"/>
              <a:t>The Economic Problem</a:t>
            </a:r>
            <a:endParaRPr lang="en-CA" sz="5000" dirty="0"/>
          </a:p>
        </p:txBody>
      </p:sp>
      <p:sp>
        <p:nvSpPr>
          <p:cNvPr id="10" name="Footer Placeholder 9"/>
          <p:cNvSpPr>
            <a:spLocks noGrp="1"/>
          </p:cNvSpPr>
          <p:nvPr>
            <p:ph type="ftr" sz="quarter" idx="11"/>
          </p:nvPr>
        </p:nvSpPr>
        <p:spPr>
          <a:xfrm>
            <a:off x="3028950" y="6356352"/>
            <a:ext cx="3086100" cy="365125"/>
          </a:xfrm>
        </p:spPr>
        <p:txBody>
          <a:bodyPr/>
          <a:lstStyle/>
          <a:p>
            <a:r>
              <a:rPr lang="en-US"/>
              <a:t>© 2020 by McGraw-Hill Education Ltd.</a:t>
            </a:r>
            <a:endParaRPr lang="en-US" dirty="0"/>
          </a:p>
        </p:txBody>
      </p:sp>
      <p:sp>
        <p:nvSpPr>
          <p:cNvPr id="11" name="Slide Number Placeholder 10"/>
          <p:cNvSpPr>
            <a:spLocks noGrp="1"/>
          </p:cNvSpPr>
          <p:nvPr>
            <p:ph type="sldNum" sz="quarter" idx="12"/>
          </p:nvPr>
        </p:nvSpPr>
        <p:spPr/>
        <p:txBody>
          <a:bodyPr/>
          <a:lstStyle/>
          <a:p>
            <a:fld id="{CE305F03-1ED0-49DB-B297-4DFE5DE1419A}" type="slidenum">
              <a:rPr lang="en-CA" smtClean="0"/>
              <a:pPr/>
              <a:t>2</a:t>
            </a:fld>
            <a:endParaRPr lang="en-CA"/>
          </a:p>
        </p:txBody>
      </p:sp>
      <p:sp>
        <p:nvSpPr>
          <p:cNvPr id="7" name="Footer Placeholder 9">
            <a:extLst>
              <a:ext uri="{FF2B5EF4-FFF2-40B4-BE49-F238E27FC236}">
                <a16:creationId xmlns:a16="http://schemas.microsoft.com/office/drawing/2014/main" id="{021CF7A2-2A77-4AA0-AEAF-B6537218F3FE}"/>
              </a:ext>
            </a:extLst>
          </p:cNvPr>
          <p:cNvSpPr txBox="1">
            <a:spLocks/>
          </p:cNvSpPr>
          <p:nvPr/>
        </p:nvSpPr>
        <p:spPr>
          <a:xfrm>
            <a:off x="2057253" y="5755043"/>
            <a:ext cx="5334293" cy="608343"/>
          </a:xfrm>
          <a:prstGeom prst="rect">
            <a:avLst/>
          </a:prstGeom>
        </p:spPr>
        <p:txBody>
          <a:bodyPr vert="horz" lIns="91440" tIns="45720" rIns="91440" bIns="45720" rtlCol="0" anchor="ctr"/>
          <a:lstStyle>
            <a:defPPr>
              <a:defRPr lang="en-US"/>
            </a:defPPr>
            <a:lvl1pPr algn="ctr" rtl="0" fontAlgn="base">
              <a:spcBef>
                <a:spcPct val="0"/>
              </a:spcBef>
              <a:spcAft>
                <a:spcPct val="0"/>
              </a:spcAft>
              <a:defRPr lang="en-US" sz="900" kern="1200" smtClean="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1600" dirty="0"/>
              <a:t>Prepared by </a:t>
            </a:r>
            <a:r>
              <a:rPr lang="en-US" sz="1600" i="1" dirty="0"/>
              <a:t>Murray Davidson</a:t>
            </a:r>
            <a:r>
              <a:rPr lang="en-US" sz="1600" dirty="0"/>
              <a:t>, Centennial College.</a:t>
            </a:r>
          </a:p>
        </p:txBody>
      </p:sp>
      <p:pic>
        <p:nvPicPr>
          <p:cNvPr id="3" name="Picture 2"/>
          <p:cNvPicPr>
            <a:picLocks noChangeAspect="1"/>
          </p:cNvPicPr>
          <p:nvPr/>
        </p:nvPicPr>
        <p:blipFill>
          <a:blip r:embed="rId3"/>
          <a:stretch>
            <a:fillRect/>
          </a:stretch>
        </p:blipFill>
        <p:spPr>
          <a:xfrm>
            <a:off x="3018270" y="1819566"/>
            <a:ext cx="3096780" cy="4020161"/>
          </a:xfrm>
          <a:prstGeom prst="rect">
            <a:avLst/>
          </a:prstGeom>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371600" y="76200"/>
            <a:ext cx="7313613" cy="1143000"/>
          </a:xfrm>
        </p:spPr>
        <p:txBody>
          <a:bodyPr/>
          <a:lstStyle/>
          <a:p>
            <a:r>
              <a:rPr lang="en-CA" altLang="en-US"/>
              <a:t>1.1 Practice Question</a:t>
            </a:r>
          </a:p>
        </p:txBody>
      </p:sp>
      <p:sp>
        <p:nvSpPr>
          <p:cNvPr id="20483" name="Content Placeholder 2"/>
          <p:cNvSpPr>
            <a:spLocks noGrp="1"/>
          </p:cNvSpPr>
          <p:nvPr>
            <p:ph idx="1"/>
          </p:nvPr>
        </p:nvSpPr>
        <p:spPr>
          <a:xfrm>
            <a:off x="304800" y="1447800"/>
            <a:ext cx="7921625" cy="5181600"/>
          </a:xfrm>
        </p:spPr>
        <p:txBody>
          <a:bodyPr/>
          <a:lstStyle/>
          <a:p>
            <a:r>
              <a:rPr lang="en-CA" altLang="en-US"/>
              <a:t>Analyze the following statement:  “</a:t>
            </a:r>
            <a:r>
              <a:rPr lang="en-CA" altLang="en-US" b="1" i="1"/>
              <a:t>The economic welfare of a country’s citizen falls if there is a reduction in the quantity of the country’s economic resources</a:t>
            </a:r>
            <a:r>
              <a:rPr lang="en-CA" altLang="en-US"/>
              <a:t>.”</a:t>
            </a:r>
          </a:p>
          <a:p>
            <a:r>
              <a:rPr lang="en-CA" altLang="en-US" sz="2000"/>
              <a:t>The statement refers to two variables.  What are they?</a:t>
            </a:r>
          </a:p>
          <a:p>
            <a:r>
              <a:rPr lang="en-CA" altLang="en-US" sz="2000"/>
              <a:t>Which variable is independent and which is dependent?</a:t>
            </a:r>
          </a:p>
          <a:p>
            <a:r>
              <a:rPr lang="en-CA" altLang="en-US" sz="2000"/>
              <a:t>Is the relationship between these variables direct or inverse?</a:t>
            </a:r>
          </a:p>
          <a:p>
            <a:r>
              <a:rPr lang="en-CA" altLang="en-US" sz="2000"/>
              <a:t>Is the statement positive or normative?</a:t>
            </a:r>
          </a:p>
          <a:p>
            <a:r>
              <a:rPr lang="en-CA" altLang="en-US" sz="2000"/>
              <a:t>How is the statement related to the economic problem?</a:t>
            </a:r>
          </a:p>
        </p:txBody>
      </p:sp>
    </p:spTree>
    <p:extLst>
      <p:ext uri="{BB962C8B-B14F-4D97-AF65-F5344CB8AC3E}">
        <p14:creationId xmlns:p14="http://schemas.microsoft.com/office/powerpoint/2010/main" val="1567362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a:t>Answer to Practice Question 1.1</a:t>
            </a:r>
          </a:p>
        </p:txBody>
      </p:sp>
      <p:sp>
        <p:nvSpPr>
          <p:cNvPr id="21507" name="Content Placeholder 2"/>
          <p:cNvSpPr>
            <a:spLocks noGrp="1"/>
          </p:cNvSpPr>
          <p:nvPr>
            <p:ph idx="1"/>
          </p:nvPr>
        </p:nvSpPr>
        <p:spPr/>
        <p:txBody>
          <a:bodyPr/>
          <a:lstStyle/>
          <a:p>
            <a:r>
              <a:rPr lang="en-US" altLang="en-US" sz="1800" dirty="0"/>
              <a:t>a. The two variables are (</a:t>
            </a:r>
            <a:r>
              <a:rPr lang="en-US" altLang="en-US" sz="1800" dirty="0" err="1"/>
              <a:t>i</a:t>
            </a:r>
            <a:r>
              <a:rPr lang="en-US" altLang="en-US" sz="1800" dirty="0"/>
              <a:t>) the economic welfare of the country's citizens, and (ii) the quantity of the country's economic resources. </a:t>
            </a:r>
          </a:p>
          <a:p>
            <a:r>
              <a:rPr lang="en-US" altLang="en-US" sz="1800" dirty="0"/>
              <a:t>b. The quantity of the country's economic resources is the independent variable (since it is the cause) and the economic welfare of the country's citizens is the dependent variable (since it is the effect).</a:t>
            </a:r>
          </a:p>
          <a:p>
            <a:r>
              <a:rPr lang="en-US" altLang="en-US" sz="1800" dirty="0"/>
              <a:t>c. The relationship is direct, because a movement in the independent variable's value leads to a movement of the dependent variable's value in the same direction.</a:t>
            </a:r>
          </a:p>
          <a:p>
            <a:r>
              <a:rPr lang="en-US" altLang="en-US" sz="1800" dirty="0"/>
              <a:t>d. The statement is positive, since it is a description of reality that does not depend on value judgments.</a:t>
            </a:r>
          </a:p>
          <a:p>
            <a:r>
              <a:rPr lang="en-US" altLang="en-US" sz="1800" dirty="0"/>
              <a:t>e. For the country described in the statement, the economic problem of scarcity has become more severe.</a:t>
            </a:r>
          </a:p>
          <a:p>
            <a:pPr marL="0" indent="0">
              <a:buNone/>
            </a:pPr>
            <a:endParaRPr lang="en-US" altLang="en-US" dirty="0"/>
          </a:p>
        </p:txBody>
      </p:sp>
    </p:spTree>
    <p:extLst>
      <p:ext uri="{BB962C8B-B14F-4D97-AF65-F5344CB8AC3E}">
        <p14:creationId xmlns:p14="http://schemas.microsoft.com/office/powerpoint/2010/main" val="25213705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1.2 Economic Choice</a:t>
            </a:r>
          </a:p>
        </p:txBody>
      </p:sp>
      <p:sp>
        <p:nvSpPr>
          <p:cNvPr id="3" name="Content Placeholder 2"/>
          <p:cNvSpPr>
            <a:spLocks noGrp="1"/>
          </p:cNvSpPr>
          <p:nvPr>
            <p:ph idx="1"/>
          </p:nvPr>
        </p:nvSpPr>
        <p:spPr/>
        <p:txBody>
          <a:bodyPr>
            <a:normAutofit/>
          </a:bodyPr>
          <a:lstStyle/>
          <a:p>
            <a:pPr marL="0" indent="0">
              <a:buSzPct val="60000"/>
              <a:buNone/>
            </a:pPr>
            <a:r>
              <a:rPr lang="en-US" sz="3600"/>
              <a:t>Economists assume that economic decision-makers maximize their own </a:t>
            </a:r>
            <a:r>
              <a:rPr lang="en-US" sz="3600" u="sng"/>
              <a:t>utility</a:t>
            </a:r>
            <a:r>
              <a:rPr lang="en-US" sz="3600"/>
              <a:t>:  the satisfaction gained from any action</a:t>
            </a:r>
          </a:p>
          <a:p>
            <a:pPr marL="0" indent="0">
              <a:buSzPct val="60000"/>
              <a:buNone/>
            </a:pPr>
            <a:r>
              <a:rPr lang="en-US" sz="3600" u="sng"/>
              <a:t>Self-interest motive</a:t>
            </a:r>
            <a:r>
              <a:rPr lang="en-US" sz="3600"/>
              <a:t>:  the assumption that people act to maximize their own welfare</a:t>
            </a:r>
          </a:p>
          <a:p>
            <a:endParaRPr lang="en-CA"/>
          </a:p>
        </p:txBody>
      </p:sp>
      <p:sp>
        <p:nvSpPr>
          <p:cNvPr id="4" name="Footer Placeholder 3"/>
          <p:cNvSpPr>
            <a:spLocks noGrp="1"/>
          </p:cNvSpPr>
          <p:nvPr>
            <p:ph type="ftr" sz="quarter" idx="11"/>
          </p:nvPr>
        </p:nvSpPr>
        <p:spPr/>
        <p:txBody>
          <a:bodyPr/>
          <a:lstStyle/>
          <a:p>
            <a:r>
              <a:rPr lang="en-US"/>
              <a:t>© 2015 by McGraw-Hill Ryerson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22</a:t>
            </a:fld>
            <a:endParaRPr lang="en-CA"/>
          </a:p>
        </p:txBody>
      </p:sp>
    </p:spTree>
    <p:extLst>
      <p:ext uri="{BB962C8B-B14F-4D97-AF65-F5344CB8AC3E}">
        <p14:creationId xmlns:p14="http://schemas.microsoft.com/office/powerpoint/2010/main" val="1440556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Opportunity Cost</a:t>
            </a:r>
          </a:p>
        </p:txBody>
      </p:sp>
      <p:sp>
        <p:nvSpPr>
          <p:cNvPr id="3" name="Content Placeholder 2"/>
          <p:cNvSpPr>
            <a:spLocks noGrp="1"/>
          </p:cNvSpPr>
          <p:nvPr>
            <p:ph idx="1"/>
          </p:nvPr>
        </p:nvSpPr>
        <p:spPr/>
        <p:txBody>
          <a:bodyPr>
            <a:normAutofit/>
          </a:bodyPr>
          <a:lstStyle/>
          <a:p>
            <a:r>
              <a:rPr lang="en-US" sz="3600"/>
              <a:t>The utility that could have been gained by choosing an action’s best alternative</a:t>
            </a:r>
          </a:p>
        </p:txBody>
      </p:sp>
      <p:sp>
        <p:nvSpPr>
          <p:cNvPr id="4" name="Footer Placeholder 3"/>
          <p:cNvSpPr>
            <a:spLocks noGrp="1"/>
          </p:cNvSpPr>
          <p:nvPr>
            <p:ph type="ftr" sz="quarter" idx="11"/>
          </p:nvPr>
        </p:nvSpPr>
        <p:spPr/>
        <p:txBody>
          <a:bodyPr/>
          <a:lstStyle/>
          <a:p>
            <a:r>
              <a:rPr lang="en-US"/>
              <a:t>© 2015 by McGraw-Hill Ryerson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23</a:t>
            </a:fld>
            <a:endParaRPr lang="en-CA"/>
          </a:p>
        </p:txBody>
      </p:sp>
    </p:spTree>
    <p:extLst>
      <p:ext uri="{BB962C8B-B14F-4D97-AF65-F5344CB8AC3E}">
        <p14:creationId xmlns:p14="http://schemas.microsoft.com/office/powerpoint/2010/main" val="28222240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Opportunity Cost</a:t>
            </a:r>
          </a:p>
        </p:txBody>
      </p:sp>
      <p:sp>
        <p:nvSpPr>
          <p:cNvPr id="3" name="Content Placeholder 2"/>
          <p:cNvSpPr>
            <a:spLocks noGrp="1"/>
          </p:cNvSpPr>
          <p:nvPr>
            <p:ph idx="1"/>
          </p:nvPr>
        </p:nvSpPr>
        <p:spPr/>
        <p:txBody>
          <a:bodyPr/>
          <a:lstStyle/>
          <a:p>
            <a:r>
              <a:rPr lang="en-US"/>
              <a:t>We must decide what we will have to forgo (give up)</a:t>
            </a:r>
          </a:p>
          <a:p>
            <a:r>
              <a:rPr lang="en-US"/>
              <a:t>Making choices is difficult because it means giving up something we want</a:t>
            </a:r>
          </a:p>
          <a:p>
            <a:r>
              <a:rPr lang="en-US"/>
              <a:t>There is a cost to every choice we make—”opportunity cost”</a:t>
            </a:r>
          </a:p>
          <a:p>
            <a:r>
              <a:rPr lang="en-US"/>
              <a:t>“There’s no such thing as a free lunch”</a:t>
            </a:r>
          </a:p>
        </p:txBody>
      </p:sp>
    </p:spTree>
    <p:extLst>
      <p:ext uri="{BB962C8B-B14F-4D97-AF65-F5344CB8AC3E}">
        <p14:creationId xmlns:p14="http://schemas.microsoft.com/office/powerpoint/2010/main" val="23933920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Opportunity Cost</a:t>
            </a:r>
          </a:p>
        </p:txBody>
      </p:sp>
      <p:sp>
        <p:nvSpPr>
          <p:cNvPr id="3" name="Content Placeholder 2"/>
          <p:cNvSpPr>
            <a:spLocks noGrp="1"/>
          </p:cNvSpPr>
          <p:nvPr>
            <p:ph idx="1"/>
          </p:nvPr>
        </p:nvSpPr>
        <p:spPr/>
        <p:txBody>
          <a:bodyPr/>
          <a:lstStyle/>
          <a:p>
            <a:r>
              <a:rPr lang="en-US"/>
              <a:t>The opportunity cost of taking an action is the value of the best alternative forgone (given up) due to the action taken</a:t>
            </a:r>
          </a:p>
          <a:p>
            <a:r>
              <a:rPr lang="en-US"/>
              <a:t>What did you give up to be in this class?</a:t>
            </a:r>
          </a:p>
          <a:p>
            <a:r>
              <a:rPr lang="en-US"/>
              <a:t>What would you be doing if you weren’t in the class right now?</a:t>
            </a:r>
          </a:p>
          <a:p>
            <a:r>
              <a:rPr lang="en-US"/>
              <a:t>It’s important to note that everyone’s opportunity cost will be different</a:t>
            </a:r>
          </a:p>
        </p:txBody>
      </p:sp>
    </p:spTree>
    <p:extLst>
      <p:ext uri="{BB962C8B-B14F-4D97-AF65-F5344CB8AC3E}">
        <p14:creationId xmlns:p14="http://schemas.microsoft.com/office/powerpoint/2010/main" val="14495383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152400"/>
            <a:ext cx="9144000" cy="1325563"/>
          </a:xfrm>
        </p:spPr>
        <p:txBody>
          <a:bodyPr>
            <a:normAutofit fontScale="90000"/>
          </a:bodyPr>
          <a:lstStyle/>
          <a:p>
            <a:r>
              <a:rPr lang="en-US" b="1"/>
              <a:t>Real World Examples</a:t>
            </a:r>
            <a:br>
              <a:rPr lang="en-US" b="1"/>
            </a:br>
            <a:endParaRPr lang="en-US"/>
          </a:p>
        </p:txBody>
      </p:sp>
      <p:sp>
        <p:nvSpPr>
          <p:cNvPr id="3" name="Content Placeholder 2"/>
          <p:cNvSpPr>
            <a:spLocks noGrp="1"/>
          </p:cNvSpPr>
          <p:nvPr>
            <p:ph idx="1"/>
          </p:nvPr>
        </p:nvSpPr>
        <p:spPr>
          <a:xfrm>
            <a:off x="457200" y="1447800"/>
            <a:ext cx="8458200" cy="5257800"/>
          </a:xfrm>
        </p:spPr>
        <p:txBody>
          <a:bodyPr>
            <a:normAutofit/>
          </a:bodyPr>
          <a:lstStyle/>
          <a:p>
            <a:pPr marL="114300" indent="0">
              <a:buNone/>
            </a:pPr>
            <a:r>
              <a:rPr lang="en-US" b="1"/>
              <a:t>Pizza or wings?</a:t>
            </a:r>
          </a:p>
          <a:p>
            <a:r>
              <a:rPr lang="en-US" sz="1800"/>
              <a:t>Imagine a two-good economy, which produces pizza and wings. </a:t>
            </a:r>
          </a:p>
          <a:p>
            <a:pPr lvl="1"/>
            <a:r>
              <a:rPr lang="en-US" sz="1500"/>
              <a:t>Now make the further assumption that this economy has only two people. </a:t>
            </a:r>
          </a:p>
          <a:p>
            <a:pPr lvl="1"/>
            <a:r>
              <a:rPr lang="en-US" sz="1500"/>
              <a:t>One person is good at making pizzas and the other is better at making wings.  </a:t>
            </a:r>
          </a:p>
          <a:p>
            <a:r>
              <a:rPr lang="en-US" sz="1800"/>
              <a:t>When this is the case, the potential gains from trade are clear.</a:t>
            </a:r>
          </a:p>
          <a:p>
            <a:pPr lvl="1"/>
            <a:r>
              <a:rPr lang="en-US" sz="1500"/>
              <a:t> Each person will specialize in what he or she is good at producing and trade in order to acquire some of the other good being produced.</a:t>
            </a:r>
          </a:p>
          <a:p>
            <a:r>
              <a:rPr lang="en-US" sz="1800"/>
              <a:t>There are two people in our economy:  Debra Winger and Mike Piazza. </a:t>
            </a:r>
          </a:p>
          <a:p>
            <a:pPr lvl="1"/>
            <a:r>
              <a:rPr lang="en-US" sz="1500"/>
              <a:t>If Debra devotes all of her work time to making pizzas, she can produce 60 pizzas. I</a:t>
            </a:r>
          </a:p>
          <a:p>
            <a:pPr lvl="1"/>
            <a:r>
              <a:rPr lang="en-US" sz="1500"/>
              <a:t>f she does not spend any time on pizzas, she can make 120 wings. </a:t>
            </a:r>
          </a:p>
          <a:p>
            <a:pPr lvl="1"/>
            <a:r>
              <a:rPr lang="en-US" sz="1500"/>
              <a:t>On the other hand, Mike can spend all his time on pizzas and produce 24 pizzas or all his time on wings and produce 72 wings.</a:t>
            </a:r>
          </a:p>
          <a:p>
            <a:pPr marL="114300" indent="0">
              <a:buNone/>
            </a:pPr>
            <a:endParaRPr lang="en-US"/>
          </a:p>
          <a:p>
            <a:pPr marL="114300" indent="0">
              <a:buNone/>
            </a:pPr>
            <a:r>
              <a:rPr lang="en-US"/>
              <a:t> </a:t>
            </a:r>
          </a:p>
          <a:p>
            <a:endParaRPr lang="en-US"/>
          </a:p>
        </p:txBody>
      </p:sp>
      <p:graphicFrame>
        <p:nvGraphicFramePr>
          <p:cNvPr id="4" name="Table 3"/>
          <p:cNvGraphicFramePr>
            <a:graphicFrameLocks noGrp="1"/>
          </p:cNvGraphicFramePr>
          <p:nvPr>
            <p:extLst/>
          </p:nvPr>
        </p:nvGraphicFramePr>
        <p:xfrm>
          <a:off x="6172200" y="4953000"/>
          <a:ext cx="2438400" cy="1714500"/>
        </p:xfrm>
        <a:graphic>
          <a:graphicData uri="http://schemas.openxmlformats.org/drawingml/2006/table">
            <a:tbl>
              <a:tblPr firstRow="1" bandRow="1">
                <a:tableStyleId>{5C22544A-7EE6-4342-B048-85BDC9FD1C3A}</a:tableStyleId>
              </a:tblPr>
              <a:tblGrid>
                <a:gridCol w="812800">
                  <a:extLst>
                    <a:ext uri="{9D8B030D-6E8A-4147-A177-3AD203B41FA5}">
                      <a16:colId xmlns:a16="http://schemas.microsoft.com/office/drawing/2014/main" val="20000"/>
                    </a:ext>
                  </a:extLst>
                </a:gridCol>
                <a:gridCol w="812800">
                  <a:extLst>
                    <a:ext uri="{9D8B030D-6E8A-4147-A177-3AD203B41FA5}">
                      <a16:colId xmlns:a16="http://schemas.microsoft.com/office/drawing/2014/main" val="20001"/>
                    </a:ext>
                  </a:extLst>
                </a:gridCol>
                <a:gridCol w="812800">
                  <a:extLst>
                    <a:ext uri="{9D8B030D-6E8A-4147-A177-3AD203B41FA5}">
                      <a16:colId xmlns:a16="http://schemas.microsoft.com/office/drawing/2014/main" val="20002"/>
                    </a:ext>
                  </a:extLst>
                </a:gridCol>
              </a:tblGrid>
              <a:tr h="402336">
                <a:tc>
                  <a:txBody>
                    <a:bodyPr/>
                    <a:lstStyle/>
                    <a:p>
                      <a:endParaRPr lang="en-CA"/>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a:t>pizzas</a:t>
                      </a:r>
                    </a:p>
                    <a:p>
                      <a:endParaRPr lang="en-CA"/>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a:t>wings</a:t>
                      </a:r>
                    </a:p>
                    <a:p>
                      <a:endParaRPr lang="en-CA"/>
                    </a:p>
                  </a:txBody>
                  <a:tcPr/>
                </a:tc>
                <a:extLst>
                  <a:ext uri="{0D108BD9-81ED-4DB2-BD59-A6C34878D82A}">
                    <a16:rowId xmlns:a16="http://schemas.microsoft.com/office/drawing/2014/main" val="10000"/>
                  </a:ext>
                </a:extLst>
              </a:tr>
              <a:tr h="5669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a:t>Debra</a:t>
                      </a:r>
                      <a:r>
                        <a:rPr lang="en-CA" baseline="0"/>
                        <a:t> Winger</a:t>
                      </a:r>
                      <a:endParaRPr lang="en-CA"/>
                    </a:p>
                    <a:p>
                      <a:endParaRPr lang="en-CA"/>
                    </a:p>
                  </a:txBody>
                  <a:tcPr/>
                </a:tc>
                <a:tc>
                  <a:txBody>
                    <a:bodyPr/>
                    <a:lstStyle/>
                    <a:p>
                      <a:r>
                        <a:rPr lang="en-CA"/>
                        <a:t>60</a:t>
                      </a:r>
                    </a:p>
                    <a:p>
                      <a:r>
                        <a:rPr lang="en-CA"/>
                        <a:t>0</a:t>
                      </a:r>
                    </a:p>
                  </a:txBody>
                  <a:tcPr/>
                </a:tc>
                <a:tc>
                  <a:txBody>
                    <a:bodyPr/>
                    <a:lstStyle/>
                    <a:p>
                      <a:r>
                        <a:rPr lang="en-CA"/>
                        <a:t>0 </a:t>
                      </a:r>
                    </a:p>
                    <a:p>
                      <a:r>
                        <a:rPr lang="en-CA"/>
                        <a:t>120</a:t>
                      </a:r>
                    </a:p>
                  </a:txBody>
                  <a:tcPr/>
                </a:tc>
                <a:extLst>
                  <a:ext uri="{0D108BD9-81ED-4DB2-BD59-A6C34878D82A}">
                    <a16:rowId xmlns:a16="http://schemas.microsoft.com/office/drawing/2014/main" val="10001"/>
                  </a:ext>
                </a:extLst>
              </a:tr>
              <a:tr h="402336">
                <a:tc>
                  <a:txBody>
                    <a:bodyPr/>
                    <a:lstStyle/>
                    <a:p>
                      <a:r>
                        <a:rPr lang="en-CA"/>
                        <a:t>Mike Piazza</a:t>
                      </a:r>
                    </a:p>
                  </a:txBody>
                  <a:tcPr/>
                </a:tc>
                <a:tc>
                  <a:txBody>
                    <a:bodyPr/>
                    <a:lstStyle/>
                    <a:p>
                      <a:r>
                        <a:rPr lang="en-CA"/>
                        <a:t>24</a:t>
                      </a:r>
                    </a:p>
                    <a:p>
                      <a:r>
                        <a:rPr lang="en-CA"/>
                        <a:t>0</a:t>
                      </a:r>
                    </a:p>
                  </a:txBody>
                  <a:tcPr/>
                </a:tc>
                <a:tc>
                  <a:txBody>
                    <a:bodyPr/>
                    <a:lstStyle/>
                    <a:p>
                      <a:r>
                        <a:rPr lang="en-CA"/>
                        <a:t>0</a:t>
                      </a:r>
                    </a:p>
                    <a:p>
                      <a:r>
                        <a:rPr lang="en-CA"/>
                        <a:t>72</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2307093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CA" altLang="en-US"/>
              <a:t>Activity—Step 1</a:t>
            </a:r>
          </a:p>
        </p:txBody>
      </p:sp>
      <p:sp>
        <p:nvSpPr>
          <p:cNvPr id="22531" name="Content Placeholder 2"/>
          <p:cNvSpPr>
            <a:spLocks noGrp="1"/>
          </p:cNvSpPr>
          <p:nvPr>
            <p:ph idx="1"/>
          </p:nvPr>
        </p:nvSpPr>
        <p:spPr>
          <a:xfrm>
            <a:off x="304800" y="1828800"/>
            <a:ext cx="7921625" cy="4421187"/>
          </a:xfrm>
        </p:spPr>
        <p:txBody>
          <a:bodyPr/>
          <a:lstStyle/>
          <a:p>
            <a:r>
              <a:rPr lang="en-CA" altLang="en-US"/>
              <a:t>How many of you never seem to have enough time to do all the things you want to do?</a:t>
            </a:r>
          </a:p>
          <a:p>
            <a:r>
              <a:rPr lang="en-CA" altLang="en-US"/>
              <a:t>Imagine you find yourself with an hour of free time tonight that you did not expect to have</a:t>
            </a:r>
          </a:p>
          <a:p>
            <a:r>
              <a:rPr lang="en-CA" altLang="en-US"/>
              <a:t>What might you like to do with this hour of free time?</a:t>
            </a:r>
          </a:p>
        </p:txBody>
      </p:sp>
    </p:spTree>
    <p:extLst>
      <p:ext uri="{BB962C8B-B14F-4D97-AF65-F5344CB8AC3E}">
        <p14:creationId xmlns:p14="http://schemas.microsoft.com/office/powerpoint/2010/main" val="9944165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CA" altLang="en-US"/>
              <a:t>Activity—Step 2</a:t>
            </a:r>
          </a:p>
        </p:txBody>
      </p:sp>
      <p:sp>
        <p:nvSpPr>
          <p:cNvPr id="23555" name="Content Placeholder 2"/>
          <p:cNvSpPr>
            <a:spLocks noGrp="1"/>
          </p:cNvSpPr>
          <p:nvPr>
            <p:ph idx="1"/>
          </p:nvPr>
        </p:nvSpPr>
        <p:spPr/>
        <p:txBody>
          <a:bodyPr/>
          <a:lstStyle/>
          <a:p>
            <a:r>
              <a:rPr lang="en-CA" altLang="en-US"/>
              <a:t>Why can’t you do all of the things listed?</a:t>
            </a:r>
          </a:p>
          <a:p>
            <a:r>
              <a:rPr lang="en-CA" altLang="en-US"/>
              <a:t>Write down four or five activities you would most like to do with one hour of free time</a:t>
            </a:r>
          </a:p>
        </p:txBody>
      </p:sp>
    </p:spTree>
    <p:extLst>
      <p:ext uri="{BB962C8B-B14F-4D97-AF65-F5344CB8AC3E}">
        <p14:creationId xmlns:p14="http://schemas.microsoft.com/office/powerpoint/2010/main" val="42536146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0" y="152400"/>
            <a:ext cx="9144000" cy="1325563"/>
          </a:xfrm>
        </p:spPr>
        <p:txBody>
          <a:bodyPr/>
          <a:lstStyle/>
          <a:p>
            <a:r>
              <a:rPr lang="en-US" altLang="en-US"/>
              <a:t>Opportunity Cost</a:t>
            </a:r>
          </a:p>
        </p:txBody>
      </p:sp>
      <p:sp>
        <p:nvSpPr>
          <p:cNvPr id="25603" name="Content Placeholder 2"/>
          <p:cNvSpPr>
            <a:spLocks noGrp="1"/>
          </p:cNvSpPr>
          <p:nvPr>
            <p:ph idx="1"/>
          </p:nvPr>
        </p:nvSpPr>
        <p:spPr>
          <a:xfrm>
            <a:off x="152400" y="1600200"/>
            <a:ext cx="7924800" cy="4725987"/>
          </a:xfrm>
        </p:spPr>
        <p:txBody>
          <a:bodyPr/>
          <a:lstStyle/>
          <a:p>
            <a:pPr>
              <a:defRPr/>
            </a:pPr>
            <a:r>
              <a:rPr lang="en-US" altLang="en-US" sz="2000"/>
              <a:t>The idea of opportunity cost involves more than money.</a:t>
            </a:r>
          </a:p>
          <a:p>
            <a:pPr>
              <a:defRPr/>
            </a:pPr>
            <a:r>
              <a:rPr lang="en-US" altLang="en-US" sz="2000"/>
              <a:t>The person who spends $2 to buy a pizza slice at the fast-food restaurant faces an opportunity cost equal to the utility that could have been gained by eating a low-calorie veggie burger instead</a:t>
            </a:r>
          </a:p>
          <a:p>
            <a:pPr>
              <a:defRPr/>
            </a:pPr>
            <a:r>
              <a:rPr lang="en-US" altLang="en-US" sz="2000"/>
              <a:t>If the person chooses the veggie burger, the </a:t>
            </a:r>
            <a:r>
              <a:rPr lang="en-US" altLang="en-US" sz="2000" u="sng"/>
              <a:t>opportunity cost </a:t>
            </a:r>
            <a:r>
              <a:rPr lang="en-US" altLang="en-US" sz="2000"/>
              <a:t>is the sacrificed pleasure of eating a slice of pizza</a:t>
            </a:r>
          </a:p>
          <a:p>
            <a:pPr>
              <a:defRPr/>
            </a:pPr>
            <a:r>
              <a:rPr lang="en-US" altLang="en-US" sz="2000"/>
              <a:t>For a weight-conscious consumer, the </a:t>
            </a:r>
            <a:r>
              <a:rPr lang="en-US" altLang="en-US" sz="2000" u="sng"/>
              <a:t>utility</a:t>
            </a:r>
            <a:r>
              <a:rPr lang="en-US" altLang="en-US" sz="2000"/>
              <a:t> gained from eating the veggie burger probably outweighs the pleasure from eating the slice of pizza</a:t>
            </a:r>
          </a:p>
          <a:p>
            <a:pPr>
              <a:defRPr/>
            </a:pPr>
            <a:r>
              <a:rPr lang="en-US" altLang="en-US" sz="2000"/>
              <a:t>The veggie burger’s opportunity cost is lower than the opportunity cost of the pizza slice (even though both have the same monetary price), making the veggie burger the preferred choice for this individual</a:t>
            </a:r>
          </a:p>
          <a:p>
            <a:pPr marL="0" indent="0">
              <a:buFont typeface="Wingdings" pitchFamily="2" charset="2"/>
              <a:buNone/>
              <a:defRPr/>
            </a:pPr>
            <a:endParaRPr lang="en-US" altLang="en-US" sz="2000"/>
          </a:p>
        </p:txBody>
      </p:sp>
    </p:spTree>
    <p:extLst>
      <p:ext uri="{BB962C8B-B14F-4D97-AF65-F5344CB8AC3E}">
        <p14:creationId xmlns:p14="http://schemas.microsoft.com/office/powerpoint/2010/main" val="2976709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CA" dirty="0"/>
              <a:t>Learning Objectives</a:t>
            </a:r>
          </a:p>
        </p:txBody>
      </p:sp>
      <p:sp>
        <p:nvSpPr>
          <p:cNvPr id="3" name="Content Placeholder 2"/>
          <p:cNvSpPr>
            <a:spLocks noGrp="1"/>
          </p:cNvSpPr>
          <p:nvPr>
            <p:ph idx="1"/>
          </p:nvPr>
        </p:nvSpPr>
        <p:spPr>
          <a:xfrm>
            <a:off x="628650" y="1825626"/>
            <a:ext cx="7886700" cy="4530726"/>
          </a:xfrm>
        </p:spPr>
        <p:txBody>
          <a:bodyPr>
            <a:normAutofit fontScale="92500" lnSpcReduction="20000"/>
          </a:bodyPr>
          <a:lstStyle/>
          <a:p>
            <a:pPr marL="0" indent="0">
              <a:buSzPct val="60000"/>
              <a:buNone/>
            </a:pPr>
            <a:r>
              <a:rPr lang="en-US" sz="3600" dirty="0"/>
              <a:t>After this chapter you will be able to:</a:t>
            </a:r>
          </a:p>
          <a:p>
            <a:pPr marL="0" indent="0">
              <a:buSzPct val="60000"/>
              <a:buNone/>
            </a:pPr>
            <a:r>
              <a:rPr lang="en-US" sz="3200" b="1" dirty="0"/>
              <a:t>LO1  </a:t>
            </a:r>
            <a:r>
              <a:rPr lang="en-US" sz="3200" dirty="0"/>
              <a:t>describe the economic problem – the 		      	 problem of having unlimited wants, but    	        	 limited resources – that underlies the 		      	 definition of economics</a:t>
            </a:r>
          </a:p>
          <a:p>
            <a:pPr marL="0" indent="0">
              <a:buSzPct val="60000"/>
              <a:buNone/>
            </a:pPr>
            <a:r>
              <a:rPr lang="en-US" sz="3200" b="1" dirty="0"/>
              <a:t>LO2  </a:t>
            </a:r>
            <a:r>
              <a:rPr lang="en-US" sz="3200" dirty="0"/>
              <a:t>explain how economists specify economic 	       	 choice, including the production choices                 	 an entire economy faces, as demonstrated 	 	 by the production possibilities model</a:t>
            </a:r>
          </a:p>
          <a:p>
            <a:pPr marL="0" indent="0">
              <a:buSzPct val="60000"/>
              <a:buNone/>
            </a:pPr>
            <a:r>
              <a:rPr lang="en-US" sz="3200" b="1"/>
              <a:t>LO3  </a:t>
            </a:r>
            <a:r>
              <a:rPr lang="en-US" sz="3200"/>
              <a:t>identify </a:t>
            </a:r>
            <a:r>
              <a:rPr lang="en-US" sz="3200" dirty="0"/>
              <a:t>the three basic economic questions 	 and how various economic systems answer 	  	 them</a:t>
            </a:r>
          </a:p>
          <a:p>
            <a:pPr marL="971550" lvl="1" indent="-514350">
              <a:buClr>
                <a:schemeClr val="tx2"/>
              </a:buClr>
              <a:buSzPct val="60000"/>
              <a:buFont typeface="+mj-lt"/>
              <a:buAutoNum type="arabicPeriod"/>
            </a:pPr>
            <a:endParaRPr lang="en-US" sz="3200" dirty="0"/>
          </a:p>
          <a:p>
            <a:endParaRPr lang="en-CA" dirty="0"/>
          </a:p>
        </p:txBody>
      </p:sp>
      <p:sp>
        <p:nvSpPr>
          <p:cNvPr id="4" name="Footer Placeholder 3"/>
          <p:cNvSpPr>
            <a:spLocks noGrp="1"/>
          </p:cNvSpPr>
          <p:nvPr>
            <p:ph type="ftr" sz="quarter" idx="11"/>
          </p:nvPr>
        </p:nvSpPr>
        <p:spPr/>
        <p:txBody>
          <a:bodyPr/>
          <a:lstStyle/>
          <a:p>
            <a:r>
              <a:rPr lang="en-US" dirty="0"/>
              <a:t>© 2020 by McGraw-Hill Education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3</a:t>
            </a:fld>
            <a:endParaRPr lang="en-CA"/>
          </a:p>
        </p:txBody>
      </p:sp>
    </p:spTree>
    <p:extLst>
      <p:ext uri="{BB962C8B-B14F-4D97-AF65-F5344CB8AC3E}">
        <p14:creationId xmlns:p14="http://schemas.microsoft.com/office/powerpoint/2010/main" val="1060172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Autofit/>
          </a:bodyPr>
          <a:lstStyle/>
          <a:p>
            <a:r>
              <a:rPr lang="en-CA" dirty="0"/>
              <a:t>The Production Possibilities Model</a:t>
            </a:r>
          </a:p>
        </p:txBody>
      </p:sp>
      <p:sp>
        <p:nvSpPr>
          <p:cNvPr id="3" name="Content Placeholder 2"/>
          <p:cNvSpPr>
            <a:spLocks noGrp="1"/>
          </p:cNvSpPr>
          <p:nvPr>
            <p:ph idx="1"/>
          </p:nvPr>
        </p:nvSpPr>
        <p:spPr/>
        <p:txBody>
          <a:bodyPr/>
          <a:lstStyle/>
          <a:p>
            <a:pPr marL="0" indent="0">
              <a:buSzPct val="60000"/>
              <a:buNone/>
            </a:pPr>
            <a:r>
              <a:rPr lang="en-US" sz="3600" dirty="0"/>
              <a:t>The production possibilities model is based on </a:t>
            </a:r>
            <a:r>
              <a:rPr lang="en-US" sz="3600" b="1" dirty="0"/>
              <a:t>three assumptions</a:t>
            </a:r>
            <a:r>
              <a:rPr lang="en-US" sz="3600" dirty="0"/>
              <a:t>:</a:t>
            </a:r>
          </a:p>
          <a:p>
            <a:pPr lvl="1">
              <a:buSzPct val="60000"/>
            </a:pPr>
            <a:r>
              <a:rPr lang="en-US" sz="3200" dirty="0"/>
              <a:t>an economy makes </a:t>
            </a:r>
            <a:r>
              <a:rPr lang="en-US" sz="3200" b="1" dirty="0"/>
              <a:t>only two products</a:t>
            </a:r>
          </a:p>
          <a:p>
            <a:pPr lvl="1">
              <a:buSzPct val="60000"/>
            </a:pPr>
            <a:r>
              <a:rPr lang="en-US" sz="3200" b="1" dirty="0"/>
              <a:t>resources and technology are fixed</a:t>
            </a:r>
          </a:p>
          <a:p>
            <a:pPr lvl="1">
              <a:buSzPct val="60000"/>
            </a:pPr>
            <a:r>
              <a:rPr lang="en-US" sz="3200" dirty="0"/>
              <a:t>all </a:t>
            </a:r>
            <a:r>
              <a:rPr lang="en-US" sz="3200" b="1" dirty="0"/>
              <a:t>resources are employed to their fullest capacity</a:t>
            </a:r>
          </a:p>
          <a:p>
            <a:endParaRPr lang="en-CA" dirty="0"/>
          </a:p>
        </p:txBody>
      </p:sp>
      <p:sp>
        <p:nvSpPr>
          <p:cNvPr id="4" name="Footer Placeholder 3"/>
          <p:cNvSpPr>
            <a:spLocks noGrp="1"/>
          </p:cNvSpPr>
          <p:nvPr>
            <p:ph type="ftr" sz="quarter" idx="11"/>
          </p:nvPr>
        </p:nvSpPr>
        <p:spPr/>
        <p:txBody>
          <a:bodyPr/>
          <a:lstStyle/>
          <a:p>
            <a:r>
              <a:rPr lang="en-US" dirty="0"/>
              <a:t>© 2020 by McGraw-Hill Education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30</a:t>
            </a:fld>
            <a:endParaRPr lang="en-CA"/>
          </a:p>
        </p:txBody>
      </p:sp>
    </p:spTree>
    <p:extLst>
      <p:ext uri="{BB962C8B-B14F-4D97-AF65-F5344CB8AC3E}">
        <p14:creationId xmlns:p14="http://schemas.microsoft.com/office/powerpoint/2010/main" val="3853937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a:t>The Production Possibilities Schedule and Curve (a)</a:t>
            </a:r>
          </a:p>
        </p:txBody>
      </p:sp>
      <p:sp>
        <p:nvSpPr>
          <p:cNvPr id="3" name="Content Placeholder 2"/>
          <p:cNvSpPr>
            <a:spLocks noGrp="1"/>
          </p:cNvSpPr>
          <p:nvPr>
            <p:ph idx="1"/>
          </p:nvPr>
        </p:nvSpPr>
        <p:spPr/>
        <p:txBody>
          <a:bodyPr>
            <a:normAutofit fontScale="92500" lnSpcReduction="20000"/>
          </a:bodyPr>
          <a:lstStyle/>
          <a:p>
            <a:pPr marL="0" indent="0">
              <a:buSzPct val="60000"/>
              <a:buNone/>
            </a:pPr>
            <a:r>
              <a:rPr lang="en-US" sz="3600"/>
              <a:t>The </a:t>
            </a:r>
            <a:r>
              <a:rPr lang="en-US" sz="3600" u="sng"/>
              <a:t>production possibilities schedule</a:t>
            </a:r>
            <a:r>
              <a:rPr lang="en-US" sz="3600"/>
              <a:t>:  a table that shows the possible output combinations for an economy</a:t>
            </a:r>
          </a:p>
          <a:p>
            <a:pPr marL="0" indent="0">
              <a:buSzPct val="60000"/>
              <a:buNone/>
            </a:pPr>
            <a:r>
              <a:rPr lang="en-US" sz="3600"/>
              <a:t>The </a:t>
            </a:r>
            <a:r>
              <a:rPr lang="en-US" sz="3600" u="sng"/>
              <a:t>production possibilities curve</a:t>
            </a:r>
            <a:r>
              <a:rPr lang="en-US" sz="3600"/>
              <a:t>: shows a range of possible output combinations for an economy.</a:t>
            </a:r>
          </a:p>
          <a:p>
            <a:pPr lvl="1">
              <a:buSzPct val="60000"/>
            </a:pPr>
            <a:r>
              <a:rPr lang="en-US" sz="3200"/>
              <a:t>It highlights the scarcity of resources.</a:t>
            </a:r>
          </a:p>
          <a:p>
            <a:pPr lvl="1">
              <a:buSzPct val="60000"/>
            </a:pPr>
            <a:r>
              <a:rPr lang="en-US" sz="3200"/>
              <a:t>It has a </a:t>
            </a:r>
            <a:r>
              <a:rPr lang="en-US" sz="3200" u="sng"/>
              <a:t>concave shape</a:t>
            </a:r>
            <a:r>
              <a:rPr lang="en-US" sz="3200"/>
              <a:t> (bows out), which reflects the </a:t>
            </a:r>
            <a:r>
              <a:rPr lang="en-US" sz="3200" u="sng"/>
              <a:t>law of increasing opportunity costs</a:t>
            </a:r>
            <a:r>
              <a:rPr lang="en-US" sz="3200"/>
              <a:t>:  the concept that as more of one item is produced by an economy, the opportunity cost of additional units of that product rises</a:t>
            </a:r>
          </a:p>
          <a:p>
            <a:endParaRPr lang="en-CA"/>
          </a:p>
        </p:txBody>
      </p:sp>
      <p:sp>
        <p:nvSpPr>
          <p:cNvPr id="4" name="Footer Placeholder 3"/>
          <p:cNvSpPr>
            <a:spLocks noGrp="1"/>
          </p:cNvSpPr>
          <p:nvPr>
            <p:ph type="ftr" sz="quarter" idx="11"/>
          </p:nvPr>
        </p:nvSpPr>
        <p:spPr/>
        <p:txBody>
          <a:bodyPr/>
          <a:lstStyle/>
          <a:p>
            <a:r>
              <a:rPr lang="en-US"/>
              <a:t>© 2015 by McGraw-Hill Ryerson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31</a:t>
            </a:fld>
            <a:endParaRPr lang="en-CA"/>
          </a:p>
        </p:txBody>
      </p:sp>
    </p:spTree>
    <p:extLst>
      <p:ext uri="{BB962C8B-B14F-4D97-AF65-F5344CB8AC3E}">
        <p14:creationId xmlns:p14="http://schemas.microsoft.com/office/powerpoint/2010/main" val="376109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8" name="Rectangle 5"/>
          <p:cNvSpPr>
            <a:spLocks noGrp="1" noChangeArrowheads="1"/>
          </p:cNvSpPr>
          <p:nvPr>
            <p:ph type="body" sz="half" idx="1"/>
          </p:nvPr>
        </p:nvSpPr>
        <p:spPr>
          <a:noFill/>
        </p:spPr>
        <p:txBody>
          <a:bodyPr lIns="90488" tIns="44450" rIns="90488" bIns="44450"/>
          <a:lstStyle/>
          <a:p>
            <a:pPr eaLnBrk="1" hangingPunct="1">
              <a:buFont typeface="Wingdings" pitchFamily="2" charset="2"/>
              <a:buNone/>
            </a:pPr>
            <a:r>
              <a:rPr lang="en-US" sz="2400"/>
              <a:t> </a:t>
            </a:r>
          </a:p>
        </p:txBody>
      </p:sp>
      <p:graphicFrame>
        <p:nvGraphicFramePr>
          <p:cNvPr id="1026" name="Object 8"/>
          <p:cNvGraphicFramePr>
            <a:graphicFrameLocks noGrp="1" noChangeAspect="1"/>
          </p:cNvGraphicFramePr>
          <p:nvPr>
            <p:ph type="chart" sz="half" idx="2"/>
          </p:nvPr>
        </p:nvGraphicFramePr>
        <p:xfrm>
          <a:off x="5027613" y="5942013"/>
          <a:ext cx="74612" cy="85725"/>
        </p:xfrm>
        <a:graphic>
          <a:graphicData uri="http://schemas.openxmlformats.org/presentationml/2006/ole">
            <mc:AlternateContent xmlns:mc="http://schemas.openxmlformats.org/markup-compatibility/2006">
              <mc:Choice xmlns:v="urn:schemas-microsoft-com:vml" Requires="v">
                <p:oleObj spid="_x0000_s5123" name="Chart" r:id="rId4" imgW="3581341" imgH="4114800" progId="MSGraph.Chart.8">
                  <p:embed followColorScheme="full"/>
                </p:oleObj>
              </mc:Choice>
              <mc:Fallback>
                <p:oleObj name="Chart" r:id="rId4" imgW="3581341" imgH="4114800" progId="MSGraph.Chart.8">
                  <p:embed followColorScheme="full"/>
                  <p:pic>
                    <p:nvPicPr>
                      <p:cNvPr id="1026" name="Object 8"/>
                      <p:cNvPicPr>
                        <a:picLocks noChangeAspect="1" noChangeArrowheads="1"/>
                      </p:cNvPicPr>
                      <p:nvPr/>
                    </p:nvPicPr>
                    <p:blipFill>
                      <a:blip r:embed="rId5"/>
                      <a:srcRect/>
                      <a:stretch>
                        <a:fillRect/>
                      </a:stretch>
                    </p:blipFill>
                    <p:spPr bwMode="auto">
                      <a:xfrm>
                        <a:off x="5027613" y="5942013"/>
                        <a:ext cx="74612" cy="85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2" name="Footer Placeholder 5"/>
          <p:cNvSpPr>
            <a:spLocks noGrp="1"/>
          </p:cNvSpPr>
          <p:nvPr>
            <p:ph type="ftr" sz="quarter" idx="11"/>
          </p:nvPr>
        </p:nvSpPr>
        <p:spPr>
          <a:xfrm>
            <a:off x="3429000" y="6400800"/>
            <a:ext cx="2819400" cy="304799"/>
          </a:xfrm>
        </p:spPr>
        <p:txBody>
          <a:bodyPr/>
          <a:lstStyle/>
          <a:p>
            <a:pPr>
              <a:defRPr/>
            </a:pPr>
            <a:r>
              <a:rPr lang="en-US"/>
              <a:t>© 2015 by McGraw-Hill Ryerson.</a:t>
            </a:r>
          </a:p>
        </p:txBody>
      </p:sp>
      <p:sp>
        <p:nvSpPr>
          <p:cNvPr id="1030" name="Text Box 7"/>
          <p:cNvSpPr txBox="1">
            <a:spLocks noChangeArrowheads="1"/>
          </p:cNvSpPr>
          <p:nvPr/>
        </p:nvSpPr>
        <p:spPr bwMode="auto">
          <a:xfrm>
            <a:off x="1066800" y="2133600"/>
            <a:ext cx="3352800" cy="1325563"/>
          </a:xfrm>
          <a:prstGeom prst="rect">
            <a:avLst/>
          </a:prstGeom>
          <a:noFill/>
          <a:ln w="12700">
            <a:noFill/>
            <a:miter lim="800000"/>
            <a:headEnd/>
            <a:tailEnd/>
          </a:ln>
        </p:spPr>
        <p:txBody>
          <a:bodyPr lIns="0" tIns="0" rIns="0" bIns="0">
            <a:spAutoFit/>
          </a:bodyPr>
          <a:lstStyle/>
          <a:p>
            <a:pPr algn="ctr" eaLnBrk="0" hangingPunct="0">
              <a:spcBef>
                <a:spcPct val="0"/>
              </a:spcBef>
              <a:buClrTx/>
              <a:buSzTx/>
              <a:buFontTx/>
              <a:buNone/>
            </a:pPr>
            <a:r>
              <a:rPr lang="en-US" sz="2000">
                <a:latin typeface="Tahoma" pitchFamily="34" charset="0"/>
              </a:rPr>
              <a:t>Production Possibilities Schedule</a:t>
            </a:r>
          </a:p>
          <a:p>
            <a:pPr eaLnBrk="0" hangingPunct="0">
              <a:spcBef>
                <a:spcPct val="0"/>
              </a:spcBef>
              <a:buClrTx/>
              <a:buSzTx/>
              <a:buFontTx/>
              <a:buNone/>
            </a:pPr>
            <a:endParaRPr lang="en-US" sz="2000">
              <a:latin typeface="Tahoma" pitchFamily="34" charset="0"/>
            </a:endParaRPr>
          </a:p>
          <a:p>
            <a:pPr eaLnBrk="0" hangingPunct="0">
              <a:spcBef>
                <a:spcPct val="0"/>
              </a:spcBef>
              <a:buClrTx/>
              <a:buSzTx/>
              <a:buFontTx/>
              <a:buNone/>
            </a:pPr>
            <a:r>
              <a:rPr lang="en-US" sz="1400">
                <a:latin typeface="Tahoma" pitchFamily="34" charset="0"/>
              </a:rPr>
              <a:t>  </a:t>
            </a:r>
            <a:r>
              <a:rPr lang="en-US" sz="1300">
                <a:latin typeface="Tahoma" pitchFamily="34" charset="0"/>
              </a:rPr>
              <a:t>Hamburgers   Computers    point</a:t>
            </a:r>
          </a:p>
          <a:p>
            <a:pPr eaLnBrk="0" hangingPunct="0">
              <a:spcBef>
                <a:spcPct val="0"/>
              </a:spcBef>
              <a:buClrTx/>
              <a:buSzTx/>
              <a:buFontTx/>
              <a:buNone/>
            </a:pPr>
            <a:r>
              <a:rPr lang="en-US" sz="1300">
                <a:latin typeface="Tahoma" pitchFamily="34" charset="0"/>
              </a:rPr>
              <a:t>                                               on graph</a:t>
            </a:r>
          </a:p>
        </p:txBody>
      </p:sp>
      <p:sp>
        <p:nvSpPr>
          <p:cNvPr id="1031" name="Freeform 13"/>
          <p:cNvSpPr>
            <a:spLocks/>
          </p:cNvSpPr>
          <p:nvPr/>
        </p:nvSpPr>
        <p:spPr bwMode="auto">
          <a:xfrm>
            <a:off x="5638800" y="4876800"/>
            <a:ext cx="2147888" cy="1588"/>
          </a:xfrm>
          <a:custGeom>
            <a:avLst/>
            <a:gdLst>
              <a:gd name="T0" fmla="*/ 0 w 1353"/>
              <a:gd name="T1" fmla="*/ 0 h 1"/>
              <a:gd name="T2" fmla="*/ 2147483647 w 1353"/>
              <a:gd name="T3" fmla="*/ 0 h 1"/>
              <a:gd name="T4" fmla="*/ 0 60000 65536"/>
              <a:gd name="T5" fmla="*/ 0 60000 65536"/>
              <a:gd name="T6" fmla="*/ 0 w 1353"/>
              <a:gd name="T7" fmla="*/ 0 h 1"/>
              <a:gd name="T8" fmla="*/ 1353 w 1353"/>
              <a:gd name="T9" fmla="*/ 1 h 1"/>
            </a:gdLst>
            <a:ahLst/>
            <a:cxnLst>
              <a:cxn ang="T4">
                <a:pos x="T0" y="T1"/>
              </a:cxn>
              <a:cxn ang="T5">
                <a:pos x="T2" y="T3"/>
              </a:cxn>
            </a:cxnLst>
            <a:rect l="T6" t="T7" r="T8" b="T9"/>
            <a:pathLst>
              <a:path w="1353" h="1">
                <a:moveTo>
                  <a:pt x="0" y="0"/>
                </a:moveTo>
                <a:lnTo>
                  <a:pt x="1353" y="0"/>
                </a:lnTo>
              </a:path>
            </a:pathLst>
          </a:custGeom>
          <a:noFill/>
          <a:ln w="19050">
            <a:solidFill>
              <a:schemeClr val="tx1"/>
            </a:solidFill>
            <a:round/>
            <a:headEnd/>
            <a:tailEnd/>
          </a:ln>
        </p:spPr>
        <p:txBody>
          <a:bodyPr/>
          <a:lstStyle/>
          <a:p>
            <a:endParaRPr lang="en-US"/>
          </a:p>
        </p:txBody>
      </p:sp>
      <p:sp>
        <p:nvSpPr>
          <p:cNvPr id="1032" name="Freeform 14"/>
          <p:cNvSpPr>
            <a:spLocks/>
          </p:cNvSpPr>
          <p:nvPr/>
        </p:nvSpPr>
        <p:spPr bwMode="auto">
          <a:xfrm>
            <a:off x="5638800" y="2514600"/>
            <a:ext cx="4763" cy="2368550"/>
          </a:xfrm>
          <a:custGeom>
            <a:avLst/>
            <a:gdLst>
              <a:gd name="T0" fmla="*/ 0 w 3"/>
              <a:gd name="T1" fmla="*/ 2147483647 h 1492"/>
              <a:gd name="T2" fmla="*/ 2147483647 w 3"/>
              <a:gd name="T3" fmla="*/ 0 h 1492"/>
              <a:gd name="T4" fmla="*/ 0 60000 65536"/>
              <a:gd name="T5" fmla="*/ 0 60000 65536"/>
              <a:gd name="T6" fmla="*/ 0 w 3"/>
              <a:gd name="T7" fmla="*/ 0 h 1492"/>
              <a:gd name="T8" fmla="*/ 3 w 3"/>
              <a:gd name="T9" fmla="*/ 1492 h 1492"/>
            </a:gdLst>
            <a:ahLst/>
            <a:cxnLst>
              <a:cxn ang="T4">
                <a:pos x="T0" y="T1"/>
              </a:cxn>
              <a:cxn ang="T5">
                <a:pos x="T2" y="T3"/>
              </a:cxn>
            </a:cxnLst>
            <a:rect l="T6" t="T7" r="T8" b="T9"/>
            <a:pathLst>
              <a:path w="3" h="1492">
                <a:moveTo>
                  <a:pt x="0" y="1492"/>
                </a:moveTo>
                <a:lnTo>
                  <a:pt x="3" y="0"/>
                </a:lnTo>
              </a:path>
            </a:pathLst>
          </a:custGeom>
          <a:noFill/>
          <a:ln w="19050">
            <a:solidFill>
              <a:schemeClr val="tx1"/>
            </a:solidFill>
            <a:round/>
            <a:headEnd/>
            <a:tailEnd/>
          </a:ln>
        </p:spPr>
        <p:txBody>
          <a:bodyPr/>
          <a:lstStyle/>
          <a:p>
            <a:endParaRPr lang="en-US"/>
          </a:p>
        </p:txBody>
      </p:sp>
      <p:sp>
        <p:nvSpPr>
          <p:cNvPr id="1033" name="Text Box 15"/>
          <p:cNvSpPr txBox="1">
            <a:spLocks noChangeArrowheads="1"/>
          </p:cNvSpPr>
          <p:nvPr/>
        </p:nvSpPr>
        <p:spPr bwMode="auto">
          <a:xfrm>
            <a:off x="4876800" y="1981200"/>
            <a:ext cx="3581400" cy="304800"/>
          </a:xfrm>
          <a:prstGeom prst="rect">
            <a:avLst/>
          </a:prstGeom>
          <a:noFill/>
          <a:ln w="19050" algn="ctr">
            <a:noFill/>
            <a:miter lim="800000"/>
            <a:headEnd/>
            <a:tailEnd/>
          </a:ln>
        </p:spPr>
        <p:txBody>
          <a:bodyPr>
            <a:spAutoFit/>
          </a:bodyPr>
          <a:lstStyle/>
          <a:p>
            <a:pPr eaLnBrk="0" hangingPunct="0">
              <a:spcBef>
                <a:spcPct val="50000"/>
              </a:spcBef>
              <a:buClrTx/>
              <a:buSzTx/>
              <a:buFontTx/>
              <a:buNone/>
            </a:pPr>
            <a:r>
              <a:rPr lang="en-US" sz="1400">
                <a:latin typeface="Arial" charset="0"/>
              </a:rPr>
              <a:t>Production Possibilities Curve</a:t>
            </a:r>
          </a:p>
        </p:txBody>
      </p:sp>
      <p:sp>
        <p:nvSpPr>
          <p:cNvPr id="58384" name="Freeform 16"/>
          <p:cNvSpPr>
            <a:spLocks/>
          </p:cNvSpPr>
          <p:nvPr/>
        </p:nvSpPr>
        <p:spPr bwMode="auto">
          <a:xfrm>
            <a:off x="5651500" y="2590800"/>
            <a:ext cx="2044700" cy="2286000"/>
          </a:xfrm>
          <a:custGeom>
            <a:avLst/>
            <a:gdLst>
              <a:gd name="T0" fmla="*/ 0 w 1248"/>
              <a:gd name="T1" fmla="*/ 0 h 1440"/>
              <a:gd name="T2" fmla="*/ 2147483647 w 1248"/>
              <a:gd name="T3" fmla="*/ 2147483647 h 1440"/>
              <a:gd name="T4" fmla="*/ 2147483647 w 1248"/>
              <a:gd name="T5" fmla="*/ 2147483647 h 1440"/>
              <a:gd name="T6" fmla="*/ 2147483647 w 1248"/>
              <a:gd name="T7" fmla="*/ 2147483647 h 1440"/>
              <a:gd name="T8" fmla="*/ 0 60000 65536"/>
              <a:gd name="T9" fmla="*/ 0 60000 65536"/>
              <a:gd name="T10" fmla="*/ 0 60000 65536"/>
              <a:gd name="T11" fmla="*/ 0 60000 65536"/>
              <a:gd name="T12" fmla="*/ 0 w 1248"/>
              <a:gd name="T13" fmla="*/ 0 h 1440"/>
              <a:gd name="T14" fmla="*/ 1248 w 1248"/>
              <a:gd name="T15" fmla="*/ 1440 h 1440"/>
            </a:gdLst>
            <a:ahLst/>
            <a:cxnLst>
              <a:cxn ang="T8">
                <a:pos x="T0" y="T1"/>
              </a:cxn>
              <a:cxn ang="T9">
                <a:pos x="T2" y="T3"/>
              </a:cxn>
              <a:cxn ang="T10">
                <a:pos x="T4" y="T5"/>
              </a:cxn>
              <a:cxn ang="T11">
                <a:pos x="T6" y="T7"/>
              </a:cxn>
            </a:cxnLst>
            <a:rect l="T12" t="T13" r="T14" b="T15"/>
            <a:pathLst>
              <a:path w="1248" h="1440">
                <a:moveTo>
                  <a:pt x="0" y="0"/>
                </a:moveTo>
                <a:cubicBezTo>
                  <a:pt x="124" y="20"/>
                  <a:pt x="248" y="40"/>
                  <a:pt x="384" y="144"/>
                </a:cubicBezTo>
                <a:cubicBezTo>
                  <a:pt x="520" y="248"/>
                  <a:pt x="672" y="408"/>
                  <a:pt x="816" y="624"/>
                </a:cubicBezTo>
                <a:cubicBezTo>
                  <a:pt x="960" y="840"/>
                  <a:pt x="1184" y="1304"/>
                  <a:pt x="1248" y="1440"/>
                </a:cubicBezTo>
              </a:path>
            </a:pathLst>
          </a:custGeom>
          <a:noFill/>
          <a:ln w="28575">
            <a:solidFill>
              <a:srgbClr val="008080"/>
            </a:solidFill>
            <a:round/>
            <a:headEnd/>
            <a:tailEnd/>
          </a:ln>
        </p:spPr>
        <p:txBody>
          <a:bodyPr/>
          <a:lstStyle/>
          <a:p>
            <a:endParaRPr lang="en-US"/>
          </a:p>
        </p:txBody>
      </p:sp>
      <p:sp>
        <p:nvSpPr>
          <p:cNvPr id="1035" name="Text Box 17"/>
          <p:cNvSpPr txBox="1">
            <a:spLocks noChangeArrowheads="1"/>
          </p:cNvSpPr>
          <p:nvPr/>
        </p:nvSpPr>
        <p:spPr bwMode="auto">
          <a:xfrm>
            <a:off x="5562600" y="4953000"/>
            <a:ext cx="2908300" cy="274638"/>
          </a:xfrm>
          <a:prstGeom prst="rect">
            <a:avLst/>
          </a:prstGeom>
          <a:noFill/>
          <a:ln w="19050" algn="ctr">
            <a:noFill/>
            <a:miter lim="800000"/>
            <a:headEnd/>
            <a:tailEnd/>
          </a:ln>
        </p:spPr>
        <p:txBody>
          <a:bodyPr>
            <a:spAutoFit/>
          </a:bodyPr>
          <a:lstStyle/>
          <a:p>
            <a:pPr eaLnBrk="0" hangingPunct="0">
              <a:spcBef>
                <a:spcPct val="50000"/>
              </a:spcBef>
              <a:buClrTx/>
              <a:buSzTx/>
              <a:buFontTx/>
              <a:buNone/>
            </a:pPr>
            <a:r>
              <a:rPr lang="en-US" sz="1200" b="0">
                <a:latin typeface="Arial" charset="0"/>
              </a:rPr>
              <a:t>0            1              2               3  </a:t>
            </a:r>
          </a:p>
        </p:txBody>
      </p:sp>
      <p:sp>
        <p:nvSpPr>
          <p:cNvPr id="1036" name="Text Box 18"/>
          <p:cNvSpPr txBox="1">
            <a:spLocks noChangeArrowheads="1"/>
          </p:cNvSpPr>
          <p:nvPr/>
        </p:nvSpPr>
        <p:spPr bwMode="auto">
          <a:xfrm>
            <a:off x="4953000" y="2438400"/>
            <a:ext cx="671513" cy="538163"/>
          </a:xfrm>
          <a:prstGeom prst="rect">
            <a:avLst/>
          </a:prstGeom>
          <a:noFill/>
          <a:ln w="19050" algn="ctr">
            <a:noFill/>
            <a:miter lim="800000"/>
            <a:headEnd/>
            <a:tailEnd/>
          </a:ln>
        </p:spPr>
        <p:txBody>
          <a:bodyPr/>
          <a:lstStyle/>
          <a:p>
            <a:pPr algn="r" eaLnBrk="0" hangingPunct="0">
              <a:spcBef>
                <a:spcPct val="50000"/>
              </a:spcBef>
              <a:buClrTx/>
              <a:buSzTx/>
              <a:buFontTx/>
              <a:buNone/>
            </a:pPr>
            <a:r>
              <a:rPr lang="en-US" sz="1200" b="0">
                <a:latin typeface="Arial" charset="0"/>
              </a:rPr>
              <a:t>1000</a:t>
            </a:r>
          </a:p>
        </p:txBody>
      </p:sp>
      <p:sp>
        <p:nvSpPr>
          <p:cNvPr id="1037" name="Text Box 19"/>
          <p:cNvSpPr txBox="1">
            <a:spLocks noChangeArrowheads="1"/>
          </p:cNvSpPr>
          <p:nvPr/>
        </p:nvSpPr>
        <p:spPr bwMode="auto">
          <a:xfrm>
            <a:off x="5176838" y="3460750"/>
            <a:ext cx="447675" cy="274638"/>
          </a:xfrm>
          <a:prstGeom prst="rect">
            <a:avLst/>
          </a:prstGeom>
          <a:noFill/>
          <a:ln w="19050" algn="ctr">
            <a:noFill/>
            <a:miter lim="800000"/>
            <a:headEnd/>
            <a:tailEnd/>
          </a:ln>
        </p:spPr>
        <p:txBody>
          <a:bodyPr>
            <a:spAutoFit/>
          </a:bodyPr>
          <a:lstStyle/>
          <a:p>
            <a:pPr algn="r" eaLnBrk="0" hangingPunct="0">
              <a:spcBef>
                <a:spcPct val="50000"/>
              </a:spcBef>
              <a:buClrTx/>
              <a:buSzTx/>
              <a:buFontTx/>
              <a:buNone/>
            </a:pPr>
            <a:r>
              <a:rPr lang="en-US" sz="1200" b="0">
                <a:latin typeface="Arial" charset="0"/>
              </a:rPr>
              <a:t>600</a:t>
            </a:r>
          </a:p>
        </p:txBody>
      </p:sp>
      <p:grpSp>
        <p:nvGrpSpPr>
          <p:cNvPr id="2" name="Group 22"/>
          <p:cNvGrpSpPr>
            <a:grpSpLocks/>
          </p:cNvGrpSpPr>
          <p:nvPr/>
        </p:nvGrpSpPr>
        <p:grpSpPr bwMode="auto">
          <a:xfrm>
            <a:off x="6261100" y="2540000"/>
            <a:ext cx="279400" cy="381000"/>
            <a:chOff x="3936" y="1536"/>
            <a:chExt cx="176" cy="240"/>
          </a:xfrm>
        </p:grpSpPr>
        <p:sp>
          <p:nvSpPr>
            <p:cNvPr id="1074" name="AutoShape 23"/>
            <p:cNvSpPr>
              <a:spLocks noChangeArrowheads="1"/>
            </p:cNvSpPr>
            <p:nvPr/>
          </p:nvSpPr>
          <p:spPr bwMode="auto">
            <a:xfrm>
              <a:off x="3984" y="1728"/>
              <a:ext cx="48" cy="48"/>
            </a:xfrm>
            <a:prstGeom prst="flowChartConnector">
              <a:avLst/>
            </a:prstGeom>
            <a:solidFill>
              <a:srgbClr val="FF0000"/>
            </a:solidFill>
            <a:ln w="12700">
              <a:solidFill>
                <a:srgbClr val="FF0000"/>
              </a:solidFill>
              <a:round/>
              <a:headEnd/>
              <a:tailEnd/>
            </a:ln>
          </p:spPr>
          <p:txBody>
            <a:bodyPr wrap="none" anchor="ctr"/>
            <a:lstStyle/>
            <a:p>
              <a:endParaRPr lang="en-US"/>
            </a:p>
          </p:txBody>
        </p:sp>
        <p:sp>
          <p:nvSpPr>
            <p:cNvPr id="1075" name="Text Box 24"/>
            <p:cNvSpPr txBox="1">
              <a:spLocks noChangeArrowheads="1"/>
            </p:cNvSpPr>
            <p:nvPr/>
          </p:nvSpPr>
          <p:spPr bwMode="auto">
            <a:xfrm>
              <a:off x="3936" y="1536"/>
              <a:ext cx="176" cy="173"/>
            </a:xfrm>
            <a:prstGeom prst="rect">
              <a:avLst/>
            </a:prstGeom>
            <a:noFill/>
            <a:ln w="9525" algn="ctr">
              <a:noFill/>
              <a:miter lim="800000"/>
              <a:headEnd/>
              <a:tailEnd/>
            </a:ln>
          </p:spPr>
          <p:txBody>
            <a:bodyPr wrap="none">
              <a:spAutoFit/>
            </a:bodyPr>
            <a:lstStyle/>
            <a:p>
              <a:pPr marL="342900" indent="-342900"/>
              <a:r>
                <a:rPr lang="en-US" sz="1200" b="0">
                  <a:solidFill>
                    <a:srgbClr val="FF0000"/>
                  </a:solidFill>
                </a:rPr>
                <a:t>b</a:t>
              </a:r>
            </a:p>
          </p:txBody>
        </p:sp>
      </p:grpSp>
      <p:grpSp>
        <p:nvGrpSpPr>
          <p:cNvPr id="3" name="Group 25"/>
          <p:cNvGrpSpPr>
            <a:grpSpLocks/>
          </p:cNvGrpSpPr>
          <p:nvPr/>
        </p:nvGrpSpPr>
        <p:grpSpPr bwMode="auto">
          <a:xfrm>
            <a:off x="6978650" y="3409950"/>
            <a:ext cx="339725" cy="274638"/>
            <a:chOff x="4368" y="2064"/>
            <a:chExt cx="214" cy="173"/>
          </a:xfrm>
        </p:grpSpPr>
        <p:sp>
          <p:nvSpPr>
            <p:cNvPr id="1072" name="AutoShape 26"/>
            <p:cNvSpPr>
              <a:spLocks noChangeArrowheads="1"/>
            </p:cNvSpPr>
            <p:nvPr/>
          </p:nvSpPr>
          <p:spPr bwMode="auto">
            <a:xfrm>
              <a:off x="4368" y="2160"/>
              <a:ext cx="48" cy="48"/>
            </a:xfrm>
            <a:prstGeom prst="flowChartConnector">
              <a:avLst/>
            </a:prstGeom>
            <a:solidFill>
              <a:srgbClr val="FF0000"/>
            </a:solidFill>
            <a:ln w="12700">
              <a:solidFill>
                <a:srgbClr val="FF0000"/>
              </a:solidFill>
              <a:round/>
              <a:headEnd/>
              <a:tailEnd/>
            </a:ln>
          </p:spPr>
          <p:txBody>
            <a:bodyPr wrap="none" anchor="ctr"/>
            <a:lstStyle/>
            <a:p>
              <a:endParaRPr lang="en-US"/>
            </a:p>
          </p:txBody>
        </p:sp>
        <p:sp>
          <p:nvSpPr>
            <p:cNvPr id="1073" name="Text Box 27"/>
            <p:cNvSpPr txBox="1">
              <a:spLocks noChangeArrowheads="1"/>
            </p:cNvSpPr>
            <p:nvPr/>
          </p:nvSpPr>
          <p:spPr bwMode="auto">
            <a:xfrm>
              <a:off x="4416" y="2064"/>
              <a:ext cx="166" cy="173"/>
            </a:xfrm>
            <a:prstGeom prst="rect">
              <a:avLst/>
            </a:prstGeom>
            <a:noFill/>
            <a:ln w="9525" algn="ctr">
              <a:noFill/>
              <a:miter lim="800000"/>
              <a:headEnd/>
              <a:tailEnd/>
            </a:ln>
          </p:spPr>
          <p:txBody>
            <a:bodyPr wrap="none">
              <a:spAutoFit/>
            </a:bodyPr>
            <a:lstStyle/>
            <a:p>
              <a:pPr marL="342900" indent="-342900"/>
              <a:r>
                <a:rPr lang="en-US" sz="1200" b="0">
                  <a:solidFill>
                    <a:srgbClr val="FF0000"/>
                  </a:solidFill>
                </a:rPr>
                <a:t>c</a:t>
              </a:r>
            </a:p>
          </p:txBody>
        </p:sp>
      </p:grpSp>
      <p:sp>
        <p:nvSpPr>
          <p:cNvPr id="58399" name="Text Box 31"/>
          <p:cNvSpPr txBox="1">
            <a:spLocks noChangeArrowheads="1"/>
          </p:cNvSpPr>
          <p:nvPr/>
        </p:nvSpPr>
        <p:spPr bwMode="auto">
          <a:xfrm>
            <a:off x="1295400" y="3657600"/>
            <a:ext cx="3048000" cy="1533525"/>
          </a:xfrm>
          <a:prstGeom prst="rect">
            <a:avLst/>
          </a:prstGeom>
          <a:noFill/>
          <a:ln w="9525" algn="ctr">
            <a:noFill/>
            <a:miter lim="800000"/>
            <a:headEnd/>
            <a:tailEnd/>
          </a:ln>
        </p:spPr>
        <p:txBody>
          <a:bodyPr>
            <a:spAutoFit/>
          </a:bodyPr>
          <a:lstStyle/>
          <a:p>
            <a:pPr indent="4763">
              <a:spcBef>
                <a:spcPct val="50000"/>
              </a:spcBef>
              <a:tabLst>
                <a:tab pos="290513" algn="ctr"/>
                <a:tab pos="1379538" algn="ctr"/>
                <a:tab pos="2235200" algn="ctr"/>
              </a:tabLst>
            </a:pPr>
            <a:r>
              <a:rPr lang="en-US" sz="1400"/>
              <a:t>	1000	0	</a:t>
            </a:r>
            <a:r>
              <a:rPr lang="en-US" sz="1400">
                <a:solidFill>
                  <a:srgbClr val="FF0000"/>
                </a:solidFill>
              </a:rPr>
              <a:t>a</a:t>
            </a:r>
          </a:p>
          <a:p>
            <a:pPr indent="4763">
              <a:spcBef>
                <a:spcPct val="50000"/>
              </a:spcBef>
              <a:tabLst>
                <a:tab pos="290513" algn="ctr"/>
                <a:tab pos="1379538" algn="ctr"/>
                <a:tab pos="2235200" algn="ctr"/>
              </a:tabLst>
            </a:pPr>
            <a:r>
              <a:rPr lang="en-US" sz="400">
                <a:solidFill>
                  <a:srgbClr val="FF0000"/>
                </a:solidFill>
              </a:rPr>
              <a:t> </a:t>
            </a:r>
          </a:p>
          <a:p>
            <a:pPr indent="4763">
              <a:spcBef>
                <a:spcPct val="50000"/>
              </a:spcBef>
              <a:tabLst>
                <a:tab pos="290513" algn="ctr"/>
                <a:tab pos="1379538" algn="ctr"/>
                <a:tab pos="2235200" algn="ctr"/>
              </a:tabLst>
            </a:pPr>
            <a:r>
              <a:rPr lang="en-US" sz="1400"/>
              <a:t>	900	1	</a:t>
            </a:r>
            <a:r>
              <a:rPr lang="en-US" sz="1400">
                <a:solidFill>
                  <a:srgbClr val="FF0000"/>
                </a:solidFill>
              </a:rPr>
              <a:t>b</a:t>
            </a:r>
          </a:p>
          <a:p>
            <a:pPr indent="4763">
              <a:spcBef>
                <a:spcPct val="50000"/>
              </a:spcBef>
              <a:tabLst>
                <a:tab pos="290513" algn="ctr"/>
                <a:tab pos="1379538" algn="ctr"/>
                <a:tab pos="2235200" algn="ctr"/>
              </a:tabLst>
            </a:pPr>
            <a:r>
              <a:rPr lang="en-US" sz="400">
                <a:solidFill>
                  <a:srgbClr val="FF0000"/>
                </a:solidFill>
              </a:rPr>
              <a:t> </a:t>
            </a:r>
          </a:p>
          <a:p>
            <a:pPr indent="4763">
              <a:spcBef>
                <a:spcPct val="50000"/>
              </a:spcBef>
              <a:tabLst>
                <a:tab pos="290513" algn="ctr"/>
                <a:tab pos="1379538" algn="ctr"/>
                <a:tab pos="2235200" algn="ctr"/>
              </a:tabLst>
            </a:pPr>
            <a:r>
              <a:rPr lang="en-US" sz="1400"/>
              <a:t>	600	2	</a:t>
            </a:r>
            <a:r>
              <a:rPr lang="en-US" sz="1400">
                <a:solidFill>
                  <a:srgbClr val="FF0000"/>
                </a:solidFill>
              </a:rPr>
              <a:t>c</a:t>
            </a:r>
          </a:p>
          <a:p>
            <a:pPr indent="4763">
              <a:spcBef>
                <a:spcPct val="50000"/>
              </a:spcBef>
              <a:tabLst>
                <a:tab pos="290513" algn="ctr"/>
                <a:tab pos="1379538" algn="ctr"/>
                <a:tab pos="2235200" algn="ctr"/>
              </a:tabLst>
            </a:pPr>
            <a:r>
              <a:rPr lang="en-US" sz="400">
                <a:solidFill>
                  <a:srgbClr val="FF0000"/>
                </a:solidFill>
              </a:rPr>
              <a:t> </a:t>
            </a:r>
          </a:p>
          <a:p>
            <a:pPr indent="4763">
              <a:spcBef>
                <a:spcPct val="50000"/>
              </a:spcBef>
              <a:tabLst>
                <a:tab pos="290513" algn="ctr"/>
                <a:tab pos="1379538" algn="ctr"/>
                <a:tab pos="2235200" algn="ctr"/>
              </a:tabLst>
            </a:pPr>
            <a:r>
              <a:rPr lang="en-US" sz="1400"/>
              <a:t>	0	3	</a:t>
            </a:r>
            <a:r>
              <a:rPr lang="en-US" sz="1400">
                <a:solidFill>
                  <a:srgbClr val="FF0000"/>
                </a:solidFill>
              </a:rPr>
              <a:t>d</a:t>
            </a:r>
          </a:p>
        </p:txBody>
      </p:sp>
      <p:sp>
        <p:nvSpPr>
          <p:cNvPr id="1041" name="Text Box 35"/>
          <p:cNvSpPr txBox="1">
            <a:spLocks noChangeArrowheads="1"/>
          </p:cNvSpPr>
          <p:nvPr/>
        </p:nvSpPr>
        <p:spPr bwMode="auto">
          <a:xfrm>
            <a:off x="5334000" y="5105400"/>
            <a:ext cx="2514600" cy="304800"/>
          </a:xfrm>
          <a:prstGeom prst="rect">
            <a:avLst/>
          </a:prstGeom>
          <a:noFill/>
          <a:ln w="9525" algn="ctr">
            <a:noFill/>
            <a:miter lim="800000"/>
            <a:headEnd/>
            <a:tailEnd/>
          </a:ln>
        </p:spPr>
        <p:txBody>
          <a:bodyPr>
            <a:spAutoFit/>
          </a:bodyPr>
          <a:lstStyle/>
          <a:p>
            <a:pPr marL="342900" indent="-342900" algn="ctr">
              <a:spcBef>
                <a:spcPct val="50000"/>
              </a:spcBef>
            </a:pPr>
            <a:r>
              <a:rPr lang="en-US" sz="1200"/>
              <a:t> </a:t>
            </a:r>
            <a:r>
              <a:rPr lang="en-US" sz="1400" b="0">
                <a:latin typeface="Arial" charset="0"/>
              </a:rPr>
              <a:t>Computers</a:t>
            </a:r>
          </a:p>
        </p:txBody>
      </p:sp>
      <p:sp>
        <p:nvSpPr>
          <p:cNvPr id="1042" name="Text Box 36"/>
          <p:cNvSpPr txBox="1">
            <a:spLocks noChangeArrowheads="1"/>
          </p:cNvSpPr>
          <p:nvPr/>
        </p:nvSpPr>
        <p:spPr bwMode="auto">
          <a:xfrm rot="-5400000">
            <a:off x="3978275" y="3336925"/>
            <a:ext cx="2286000" cy="304800"/>
          </a:xfrm>
          <a:prstGeom prst="rect">
            <a:avLst/>
          </a:prstGeom>
          <a:noFill/>
          <a:ln w="9525" algn="ctr">
            <a:noFill/>
            <a:miter lim="800000"/>
            <a:headEnd/>
            <a:tailEnd/>
          </a:ln>
        </p:spPr>
        <p:txBody>
          <a:bodyPr>
            <a:spAutoFit/>
          </a:bodyPr>
          <a:lstStyle/>
          <a:p>
            <a:pPr marL="342900" indent="-342900" algn="ctr">
              <a:spcBef>
                <a:spcPct val="50000"/>
              </a:spcBef>
            </a:pPr>
            <a:r>
              <a:rPr lang="en-US" sz="1400" b="0">
                <a:latin typeface="Arial" charset="0"/>
              </a:rPr>
              <a:t>Hamburgers</a:t>
            </a:r>
          </a:p>
        </p:txBody>
      </p:sp>
      <p:sp>
        <p:nvSpPr>
          <p:cNvPr id="1043" name="Line 37"/>
          <p:cNvSpPr>
            <a:spLocks noChangeShapeType="1"/>
          </p:cNvSpPr>
          <p:nvPr/>
        </p:nvSpPr>
        <p:spPr bwMode="auto">
          <a:xfrm>
            <a:off x="7696200" y="4876800"/>
            <a:ext cx="0" cy="76200"/>
          </a:xfrm>
          <a:prstGeom prst="line">
            <a:avLst/>
          </a:prstGeom>
          <a:noFill/>
          <a:ln w="9525">
            <a:noFill/>
            <a:round/>
            <a:headEnd/>
            <a:tailEnd/>
          </a:ln>
        </p:spPr>
        <p:txBody>
          <a:bodyPr/>
          <a:lstStyle/>
          <a:p>
            <a:endParaRPr lang="en-CA"/>
          </a:p>
        </p:txBody>
      </p:sp>
      <p:sp>
        <p:nvSpPr>
          <p:cNvPr id="1044" name="Line 38"/>
          <p:cNvSpPr>
            <a:spLocks noChangeShapeType="1"/>
          </p:cNvSpPr>
          <p:nvPr/>
        </p:nvSpPr>
        <p:spPr bwMode="auto">
          <a:xfrm>
            <a:off x="7696200" y="4876800"/>
            <a:ext cx="0" cy="76200"/>
          </a:xfrm>
          <a:prstGeom prst="line">
            <a:avLst/>
          </a:prstGeom>
          <a:noFill/>
          <a:ln w="9525">
            <a:noFill/>
            <a:round/>
            <a:headEnd/>
            <a:tailEnd/>
          </a:ln>
        </p:spPr>
        <p:txBody>
          <a:bodyPr/>
          <a:lstStyle/>
          <a:p>
            <a:endParaRPr lang="en-CA"/>
          </a:p>
        </p:txBody>
      </p:sp>
      <p:sp>
        <p:nvSpPr>
          <p:cNvPr id="1045" name="Line 39"/>
          <p:cNvSpPr>
            <a:spLocks noChangeShapeType="1"/>
          </p:cNvSpPr>
          <p:nvPr/>
        </p:nvSpPr>
        <p:spPr bwMode="auto">
          <a:xfrm>
            <a:off x="7696200" y="4876800"/>
            <a:ext cx="0" cy="76200"/>
          </a:xfrm>
          <a:prstGeom prst="line">
            <a:avLst/>
          </a:prstGeom>
          <a:noFill/>
          <a:ln w="9525">
            <a:noFill/>
            <a:round/>
            <a:headEnd/>
            <a:tailEnd/>
          </a:ln>
        </p:spPr>
        <p:txBody>
          <a:bodyPr/>
          <a:lstStyle/>
          <a:p>
            <a:endParaRPr lang="en-CA"/>
          </a:p>
        </p:txBody>
      </p:sp>
      <p:sp>
        <p:nvSpPr>
          <p:cNvPr id="1046" name="Line 40"/>
          <p:cNvSpPr>
            <a:spLocks noChangeShapeType="1"/>
          </p:cNvSpPr>
          <p:nvPr/>
        </p:nvSpPr>
        <p:spPr bwMode="auto">
          <a:xfrm flipV="1">
            <a:off x="7696200" y="4876800"/>
            <a:ext cx="0" cy="76200"/>
          </a:xfrm>
          <a:prstGeom prst="line">
            <a:avLst/>
          </a:prstGeom>
          <a:noFill/>
          <a:ln w="9525">
            <a:noFill/>
            <a:round/>
            <a:headEnd/>
            <a:tailEnd/>
          </a:ln>
        </p:spPr>
        <p:txBody>
          <a:bodyPr/>
          <a:lstStyle/>
          <a:p>
            <a:endParaRPr lang="en-CA"/>
          </a:p>
        </p:txBody>
      </p:sp>
      <p:sp>
        <p:nvSpPr>
          <p:cNvPr id="1047" name="Freeform 41"/>
          <p:cNvSpPr>
            <a:spLocks/>
          </p:cNvSpPr>
          <p:nvPr/>
        </p:nvSpPr>
        <p:spPr bwMode="auto">
          <a:xfrm>
            <a:off x="7696200" y="4876800"/>
            <a:ext cx="1588" cy="71438"/>
          </a:xfrm>
          <a:custGeom>
            <a:avLst/>
            <a:gdLst>
              <a:gd name="T0" fmla="*/ 0 w 1"/>
              <a:gd name="T1" fmla="*/ 2147483647 h 45"/>
              <a:gd name="T2" fmla="*/ 0 w 1"/>
              <a:gd name="T3" fmla="*/ 0 h 45"/>
              <a:gd name="T4" fmla="*/ 0 60000 65536"/>
              <a:gd name="T5" fmla="*/ 0 60000 65536"/>
              <a:gd name="T6" fmla="*/ 0 w 1"/>
              <a:gd name="T7" fmla="*/ 0 h 45"/>
              <a:gd name="T8" fmla="*/ 1 w 1"/>
              <a:gd name="T9" fmla="*/ 45 h 45"/>
            </a:gdLst>
            <a:ahLst/>
            <a:cxnLst>
              <a:cxn ang="T4">
                <a:pos x="T0" y="T1"/>
              </a:cxn>
              <a:cxn ang="T5">
                <a:pos x="T2" y="T3"/>
              </a:cxn>
            </a:cxnLst>
            <a:rect l="T6" t="T7" r="T8" b="T9"/>
            <a:pathLst>
              <a:path w="1" h="45">
                <a:moveTo>
                  <a:pt x="0" y="45"/>
                </a:moveTo>
                <a:lnTo>
                  <a:pt x="0" y="0"/>
                </a:lnTo>
              </a:path>
            </a:pathLst>
          </a:custGeom>
          <a:noFill/>
          <a:ln w="9525">
            <a:solidFill>
              <a:schemeClr val="tx1"/>
            </a:solidFill>
            <a:round/>
            <a:headEnd/>
            <a:tailEnd/>
          </a:ln>
        </p:spPr>
        <p:txBody>
          <a:bodyPr/>
          <a:lstStyle/>
          <a:p>
            <a:endParaRPr lang="en-US"/>
          </a:p>
        </p:txBody>
      </p:sp>
      <p:sp>
        <p:nvSpPr>
          <p:cNvPr id="1048" name="Freeform 42"/>
          <p:cNvSpPr>
            <a:spLocks/>
          </p:cNvSpPr>
          <p:nvPr/>
        </p:nvSpPr>
        <p:spPr bwMode="auto">
          <a:xfrm>
            <a:off x="7010400" y="4876800"/>
            <a:ext cx="1588" cy="71438"/>
          </a:xfrm>
          <a:custGeom>
            <a:avLst/>
            <a:gdLst>
              <a:gd name="T0" fmla="*/ 0 w 1"/>
              <a:gd name="T1" fmla="*/ 2147483647 h 45"/>
              <a:gd name="T2" fmla="*/ 0 w 1"/>
              <a:gd name="T3" fmla="*/ 0 h 45"/>
              <a:gd name="T4" fmla="*/ 0 60000 65536"/>
              <a:gd name="T5" fmla="*/ 0 60000 65536"/>
              <a:gd name="T6" fmla="*/ 0 w 1"/>
              <a:gd name="T7" fmla="*/ 0 h 45"/>
              <a:gd name="T8" fmla="*/ 1 w 1"/>
              <a:gd name="T9" fmla="*/ 45 h 45"/>
            </a:gdLst>
            <a:ahLst/>
            <a:cxnLst>
              <a:cxn ang="T4">
                <a:pos x="T0" y="T1"/>
              </a:cxn>
              <a:cxn ang="T5">
                <a:pos x="T2" y="T3"/>
              </a:cxn>
            </a:cxnLst>
            <a:rect l="T6" t="T7" r="T8" b="T9"/>
            <a:pathLst>
              <a:path w="1" h="45">
                <a:moveTo>
                  <a:pt x="0" y="45"/>
                </a:moveTo>
                <a:lnTo>
                  <a:pt x="0" y="0"/>
                </a:lnTo>
              </a:path>
            </a:pathLst>
          </a:custGeom>
          <a:noFill/>
          <a:ln w="9525">
            <a:solidFill>
              <a:schemeClr val="tx1"/>
            </a:solidFill>
            <a:round/>
            <a:headEnd/>
            <a:tailEnd/>
          </a:ln>
        </p:spPr>
        <p:txBody>
          <a:bodyPr/>
          <a:lstStyle/>
          <a:p>
            <a:endParaRPr lang="en-US"/>
          </a:p>
        </p:txBody>
      </p:sp>
      <p:sp>
        <p:nvSpPr>
          <p:cNvPr id="1049" name="Freeform 43"/>
          <p:cNvSpPr>
            <a:spLocks/>
          </p:cNvSpPr>
          <p:nvPr/>
        </p:nvSpPr>
        <p:spPr bwMode="auto">
          <a:xfrm>
            <a:off x="6324600" y="4876800"/>
            <a:ext cx="1588" cy="71438"/>
          </a:xfrm>
          <a:custGeom>
            <a:avLst/>
            <a:gdLst>
              <a:gd name="T0" fmla="*/ 0 w 1"/>
              <a:gd name="T1" fmla="*/ 2147483647 h 45"/>
              <a:gd name="T2" fmla="*/ 0 w 1"/>
              <a:gd name="T3" fmla="*/ 0 h 45"/>
              <a:gd name="T4" fmla="*/ 0 60000 65536"/>
              <a:gd name="T5" fmla="*/ 0 60000 65536"/>
              <a:gd name="T6" fmla="*/ 0 w 1"/>
              <a:gd name="T7" fmla="*/ 0 h 45"/>
              <a:gd name="T8" fmla="*/ 1 w 1"/>
              <a:gd name="T9" fmla="*/ 45 h 45"/>
            </a:gdLst>
            <a:ahLst/>
            <a:cxnLst>
              <a:cxn ang="T4">
                <a:pos x="T0" y="T1"/>
              </a:cxn>
              <a:cxn ang="T5">
                <a:pos x="T2" y="T3"/>
              </a:cxn>
            </a:cxnLst>
            <a:rect l="T6" t="T7" r="T8" b="T9"/>
            <a:pathLst>
              <a:path w="1" h="45">
                <a:moveTo>
                  <a:pt x="0" y="45"/>
                </a:moveTo>
                <a:lnTo>
                  <a:pt x="0" y="0"/>
                </a:lnTo>
              </a:path>
            </a:pathLst>
          </a:custGeom>
          <a:noFill/>
          <a:ln w="9525">
            <a:solidFill>
              <a:schemeClr val="tx1"/>
            </a:solidFill>
            <a:round/>
            <a:headEnd/>
            <a:tailEnd/>
          </a:ln>
        </p:spPr>
        <p:txBody>
          <a:bodyPr/>
          <a:lstStyle/>
          <a:p>
            <a:endParaRPr lang="en-US"/>
          </a:p>
        </p:txBody>
      </p:sp>
      <p:sp>
        <p:nvSpPr>
          <p:cNvPr id="1050" name="Freeform 46"/>
          <p:cNvSpPr>
            <a:spLocks/>
          </p:cNvSpPr>
          <p:nvPr/>
        </p:nvSpPr>
        <p:spPr bwMode="auto">
          <a:xfrm>
            <a:off x="5562600" y="3600450"/>
            <a:ext cx="87313" cy="1588"/>
          </a:xfrm>
          <a:custGeom>
            <a:avLst/>
            <a:gdLst>
              <a:gd name="T0" fmla="*/ 2147483647 w 55"/>
              <a:gd name="T1" fmla="*/ 0 h 1"/>
              <a:gd name="T2" fmla="*/ 0 w 55"/>
              <a:gd name="T3" fmla="*/ 0 h 1"/>
              <a:gd name="T4" fmla="*/ 0 60000 65536"/>
              <a:gd name="T5" fmla="*/ 0 60000 65536"/>
              <a:gd name="T6" fmla="*/ 0 w 55"/>
              <a:gd name="T7" fmla="*/ 0 h 1"/>
              <a:gd name="T8" fmla="*/ 55 w 55"/>
              <a:gd name="T9" fmla="*/ 1 h 1"/>
            </a:gdLst>
            <a:ahLst/>
            <a:cxnLst>
              <a:cxn ang="T4">
                <a:pos x="T0" y="T1"/>
              </a:cxn>
              <a:cxn ang="T5">
                <a:pos x="T2" y="T3"/>
              </a:cxn>
            </a:cxnLst>
            <a:rect l="T6" t="T7" r="T8" b="T9"/>
            <a:pathLst>
              <a:path w="55" h="1">
                <a:moveTo>
                  <a:pt x="55" y="0"/>
                </a:moveTo>
                <a:lnTo>
                  <a:pt x="0" y="0"/>
                </a:lnTo>
              </a:path>
            </a:pathLst>
          </a:custGeom>
          <a:noFill/>
          <a:ln w="9525">
            <a:solidFill>
              <a:schemeClr val="tx1"/>
            </a:solidFill>
            <a:round/>
            <a:headEnd/>
            <a:tailEnd/>
          </a:ln>
        </p:spPr>
        <p:txBody>
          <a:bodyPr/>
          <a:lstStyle/>
          <a:p>
            <a:endParaRPr lang="en-US"/>
          </a:p>
        </p:txBody>
      </p:sp>
      <p:sp>
        <p:nvSpPr>
          <p:cNvPr id="1051" name="Freeform 47"/>
          <p:cNvSpPr>
            <a:spLocks/>
          </p:cNvSpPr>
          <p:nvPr/>
        </p:nvSpPr>
        <p:spPr bwMode="auto">
          <a:xfrm>
            <a:off x="5562600" y="2908300"/>
            <a:ext cx="87313" cy="1588"/>
          </a:xfrm>
          <a:custGeom>
            <a:avLst/>
            <a:gdLst>
              <a:gd name="T0" fmla="*/ 2147483647 w 55"/>
              <a:gd name="T1" fmla="*/ 0 h 1"/>
              <a:gd name="T2" fmla="*/ 0 w 55"/>
              <a:gd name="T3" fmla="*/ 0 h 1"/>
              <a:gd name="T4" fmla="*/ 0 60000 65536"/>
              <a:gd name="T5" fmla="*/ 0 60000 65536"/>
              <a:gd name="T6" fmla="*/ 0 w 55"/>
              <a:gd name="T7" fmla="*/ 0 h 1"/>
              <a:gd name="T8" fmla="*/ 55 w 55"/>
              <a:gd name="T9" fmla="*/ 1 h 1"/>
            </a:gdLst>
            <a:ahLst/>
            <a:cxnLst>
              <a:cxn ang="T4">
                <a:pos x="T0" y="T1"/>
              </a:cxn>
              <a:cxn ang="T5">
                <a:pos x="T2" y="T3"/>
              </a:cxn>
            </a:cxnLst>
            <a:rect l="T6" t="T7" r="T8" b="T9"/>
            <a:pathLst>
              <a:path w="55" h="1">
                <a:moveTo>
                  <a:pt x="55" y="0"/>
                </a:moveTo>
                <a:lnTo>
                  <a:pt x="0" y="0"/>
                </a:lnTo>
              </a:path>
            </a:pathLst>
          </a:custGeom>
          <a:noFill/>
          <a:ln w="9525">
            <a:solidFill>
              <a:schemeClr val="tx1"/>
            </a:solidFill>
            <a:round/>
            <a:headEnd/>
            <a:tailEnd/>
          </a:ln>
        </p:spPr>
        <p:txBody>
          <a:bodyPr/>
          <a:lstStyle/>
          <a:p>
            <a:endParaRPr lang="en-US"/>
          </a:p>
        </p:txBody>
      </p:sp>
      <p:sp>
        <p:nvSpPr>
          <p:cNvPr id="1052" name="Freeform 48"/>
          <p:cNvSpPr>
            <a:spLocks/>
          </p:cNvSpPr>
          <p:nvPr/>
        </p:nvSpPr>
        <p:spPr bwMode="auto">
          <a:xfrm>
            <a:off x="5562600" y="2590800"/>
            <a:ext cx="87313" cy="1588"/>
          </a:xfrm>
          <a:custGeom>
            <a:avLst/>
            <a:gdLst>
              <a:gd name="T0" fmla="*/ 2147483647 w 55"/>
              <a:gd name="T1" fmla="*/ 0 h 1"/>
              <a:gd name="T2" fmla="*/ 0 w 55"/>
              <a:gd name="T3" fmla="*/ 0 h 1"/>
              <a:gd name="T4" fmla="*/ 0 60000 65536"/>
              <a:gd name="T5" fmla="*/ 0 60000 65536"/>
              <a:gd name="T6" fmla="*/ 0 w 55"/>
              <a:gd name="T7" fmla="*/ 0 h 1"/>
              <a:gd name="T8" fmla="*/ 55 w 55"/>
              <a:gd name="T9" fmla="*/ 1 h 1"/>
            </a:gdLst>
            <a:ahLst/>
            <a:cxnLst>
              <a:cxn ang="T4">
                <a:pos x="T0" y="T1"/>
              </a:cxn>
              <a:cxn ang="T5">
                <a:pos x="T2" y="T3"/>
              </a:cxn>
            </a:cxnLst>
            <a:rect l="T6" t="T7" r="T8" b="T9"/>
            <a:pathLst>
              <a:path w="55" h="1">
                <a:moveTo>
                  <a:pt x="55" y="0"/>
                </a:moveTo>
                <a:lnTo>
                  <a:pt x="0" y="0"/>
                </a:lnTo>
              </a:path>
            </a:pathLst>
          </a:custGeom>
          <a:noFill/>
          <a:ln w="9525">
            <a:solidFill>
              <a:schemeClr val="tx1"/>
            </a:solidFill>
            <a:round/>
            <a:headEnd/>
            <a:tailEnd/>
          </a:ln>
        </p:spPr>
        <p:txBody>
          <a:bodyPr/>
          <a:lstStyle/>
          <a:p>
            <a:endParaRPr lang="en-US"/>
          </a:p>
        </p:txBody>
      </p:sp>
      <p:grpSp>
        <p:nvGrpSpPr>
          <p:cNvPr id="4" name="Group 49"/>
          <p:cNvGrpSpPr>
            <a:grpSpLocks/>
          </p:cNvGrpSpPr>
          <p:nvPr/>
        </p:nvGrpSpPr>
        <p:grpSpPr bwMode="auto">
          <a:xfrm>
            <a:off x="6324600" y="3657600"/>
            <a:ext cx="304800" cy="493713"/>
            <a:chOff x="4368" y="2064"/>
            <a:chExt cx="221" cy="311"/>
          </a:xfrm>
        </p:grpSpPr>
        <p:sp>
          <p:nvSpPr>
            <p:cNvPr id="1070" name="AutoShape 50"/>
            <p:cNvSpPr>
              <a:spLocks noChangeArrowheads="1"/>
            </p:cNvSpPr>
            <p:nvPr/>
          </p:nvSpPr>
          <p:spPr bwMode="auto">
            <a:xfrm>
              <a:off x="4368" y="2160"/>
              <a:ext cx="48" cy="48"/>
            </a:xfrm>
            <a:prstGeom prst="flowChartConnector">
              <a:avLst/>
            </a:prstGeom>
            <a:solidFill>
              <a:srgbClr val="FF0000"/>
            </a:solidFill>
            <a:ln w="12700">
              <a:solidFill>
                <a:srgbClr val="FF0000"/>
              </a:solidFill>
              <a:round/>
              <a:headEnd/>
              <a:tailEnd/>
            </a:ln>
          </p:spPr>
          <p:txBody>
            <a:bodyPr wrap="none" anchor="ctr"/>
            <a:lstStyle/>
            <a:p>
              <a:endParaRPr lang="en-US"/>
            </a:p>
          </p:txBody>
        </p:sp>
        <p:sp>
          <p:nvSpPr>
            <p:cNvPr id="1071" name="Text Box 51"/>
            <p:cNvSpPr txBox="1">
              <a:spLocks noChangeArrowheads="1"/>
            </p:cNvSpPr>
            <p:nvPr/>
          </p:nvSpPr>
          <p:spPr bwMode="auto">
            <a:xfrm>
              <a:off x="4416" y="2064"/>
              <a:ext cx="173" cy="311"/>
            </a:xfrm>
            <a:prstGeom prst="rect">
              <a:avLst/>
            </a:prstGeom>
            <a:noFill/>
            <a:ln w="9525" algn="ctr">
              <a:noFill/>
              <a:miter lim="800000"/>
              <a:headEnd/>
              <a:tailEnd/>
            </a:ln>
          </p:spPr>
          <p:txBody>
            <a:bodyPr>
              <a:spAutoFit/>
            </a:bodyPr>
            <a:lstStyle/>
            <a:p>
              <a:pPr marL="342900" indent="-342900"/>
              <a:r>
                <a:rPr lang="en-US" sz="1200" b="0">
                  <a:solidFill>
                    <a:srgbClr val="FF0000"/>
                  </a:solidFill>
                </a:rPr>
                <a:t>e</a:t>
              </a:r>
            </a:p>
            <a:p>
              <a:pPr marL="342900" indent="-342900"/>
              <a:endParaRPr lang="en-US" sz="1200" b="0">
                <a:solidFill>
                  <a:srgbClr val="FF0000"/>
                </a:solidFill>
              </a:endParaRPr>
            </a:p>
          </p:txBody>
        </p:sp>
      </p:grpSp>
      <p:grpSp>
        <p:nvGrpSpPr>
          <p:cNvPr id="5" name="Group 52"/>
          <p:cNvGrpSpPr>
            <a:grpSpLocks/>
          </p:cNvGrpSpPr>
          <p:nvPr/>
        </p:nvGrpSpPr>
        <p:grpSpPr bwMode="auto">
          <a:xfrm>
            <a:off x="6924675" y="2635250"/>
            <a:ext cx="314325" cy="274638"/>
            <a:chOff x="4368" y="2064"/>
            <a:chExt cx="198" cy="173"/>
          </a:xfrm>
        </p:grpSpPr>
        <p:sp>
          <p:nvSpPr>
            <p:cNvPr id="1068" name="AutoShape 53"/>
            <p:cNvSpPr>
              <a:spLocks noChangeArrowheads="1"/>
            </p:cNvSpPr>
            <p:nvPr/>
          </p:nvSpPr>
          <p:spPr bwMode="auto">
            <a:xfrm>
              <a:off x="4368" y="2160"/>
              <a:ext cx="48" cy="48"/>
            </a:xfrm>
            <a:prstGeom prst="flowChartConnector">
              <a:avLst/>
            </a:prstGeom>
            <a:solidFill>
              <a:srgbClr val="FF0000"/>
            </a:solidFill>
            <a:ln w="12700">
              <a:solidFill>
                <a:srgbClr val="FF0000"/>
              </a:solidFill>
              <a:round/>
              <a:headEnd/>
              <a:tailEnd/>
            </a:ln>
          </p:spPr>
          <p:txBody>
            <a:bodyPr wrap="none" anchor="ctr"/>
            <a:lstStyle/>
            <a:p>
              <a:endParaRPr lang="en-US"/>
            </a:p>
          </p:txBody>
        </p:sp>
        <p:sp>
          <p:nvSpPr>
            <p:cNvPr id="1069" name="Text Box 54"/>
            <p:cNvSpPr txBox="1">
              <a:spLocks noChangeArrowheads="1"/>
            </p:cNvSpPr>
            <p:nvPr/>
          </p:nvSpPr>
          <p:spPr bwMode="auto">
            <a:xfrm>
              <a:off x="4416" y="2064"/>
              <a:ext cx="150" cy="173"/>
            </a:xfrm>
            <a:prstGeom prst="rect">
              <a:avLst/>
            </a:prstGeom>
            <a:noFill/>
            <a:ln w="9525" algn="ctr">
              <a:noFill/>
              <a:miter lim="800000"/>
              <a:headEnd/>
              <a:tailEnd/>
            </a:ln>
          </p:spPr>
          <p:txBody>
            <a:bodyPr wrap="none">
              <a:spAutoFit/>
            </a:bodyPr>
            <a:lstStyle/>
            <a:p>
              <a:pPr marL="342900" indent="-342900"/>
              <a:r>
                <a:rPr lang="en-US" sz="1200" b="0">
                  <a:solidFill>
                    <a:srgbClr val="FF0000"/>
                  </a:solidFill>
                </a:rPr>
                <a:t>f</a:t>
              </a:r>
              <a:endParaRPr lang="en-US" sz="1200"/>
            </a:p>
          </p:txBody>
        </p:sp>
      </p:grpSp>
      <p:sp>
        <p:nvSpPr>
          <p:cNvPr id="1055" name="AutoShape 55"/>
          <p:cNvSpPr>
            <a:spLocks noChangeArrowheads="1"/>
          </p:cNvSpPr>
          <p:nvPr/>
        </p:nvSpPr>
        <p:spPr bwMode="auto">
          <a:xfrm>
            <a:off x="6324600" y="3657600"/>
            <a:ext cx="76200" cy="76200"/>
          </a:xfrm>
          <a:prstGeom prst="upArrowCallout">
            <a:avLst>
              <a:gd name="adj1" fmla="val 25000"/>
              <a:gd name="adj2" fmla="val 25000"/>
              <a:gd name="adj3" fmla="val 16667"/>
              <a:gd name="adj4" fmla="val 66667"/>
            </a:avLst>
          </a:prstGeom>
          <a:noFill/>
          <a:ln w="9525" algn="ctr">
            <a:noFill/>
            <a:miter lim="800000"/>
            <a:headEnd/>
            <a:tailEnd/>
          </a:ln>
        </p:spPr>
        <p:txBody>
          <a:bodyPr wrap="none" anchor="ctr"/>
          <a:lstStyle/>
          <a:p>
            <a:endParaRPr lang="en-US"/>
          </a:p>
        </p:txBody>
      </p:sp>
      <p:sp>
        <p:nvSpPr>
          <p:cNvPr id="58424" name="AutoShape 56"/>
          <p:cNvSpPr>
            <a:spLocks noChangeArrowheads="1"/>
          </p:cNvSpPr>
          <p:nvPr/>
        </p:nvSpPr>
        <p:spPr bwMode="auto">
          <a:xfrm>
            <a:off x="5715000" y="4114800"/>
            <a:ext cx="1295400" cy="533400"/>
          </a:xfrm>
          <a:prstGeom prst="upArrowCallout">
            <a:avLst>
              <a:gd name="adj1" fmla="val 60714"/>
              <a:gd name="adj2" fmla="val 60714"/>
              <a:gd name="adj3" fmla="val 16667"/>
              <a:gd name="adj4" fmla="val 66667"/>
            </a:avLst>
          </a:prstGeom>
          <a:solidFill>
            <a:schemeClr val="bg1"/>
          </a:solidFill>
          <a:ln w="9525" algn="ctr">
            <a:solidFill>
              <a:schemeClr val="tx1"/>
            </a:solidFill>
            <a:miter lim="800000"/>
            <a:headEnd/>
            <a:tailEnd/>
          </a:ln>
        </p:spPr>
        <p:txBody>
          <a:bodyPr wrap="none" anchor="ctr"/>
          <a:lstStyle/>
          <a:p>
            <a:pPr marL="342900" indent="-342900" algn="ctr"/>
            <a:r>
              <a:rPr lang="en-US" sz="1200">
                <a:solidFill>
                  <a:schemeClr val="hlink"/>
                </a:solidFill>
                <a:latin typeface="Antique Olive" pitchFamily="34" charset="0"/>
              </a:rPr>
              <a:t>inefficient</a:t>
            </a:r>
          </a:p>
        </p:txBody>
      </p:sp>
      <p:sp>
        <p:nvSpPr>
          <p:cNvPr id="1057" name="AutoShape 57"/>
          <p:cNvSpPr>
            <a:spLocks noChangeArrowheads="1"/>
          </p:cNvSpPr>
          <p:nvPr/>
        </p:nvSpPr>
        <p:spPr bwMode="auto">
          <a:xfrm>
            <a:off x="6248400" y="3810000"/>
            <a:ext cx="1066800" cy="914400"/>
          </a:xfrm>
          <a:prstGeom prst="upArrowCallout">
            <a:avLst>
              <a:gd name="adj1" fmla="val 29167"/>
              <a:gd name="adj2" fmla="val 29167"/>
              <a:gd name="adj3" fmla="val 16667"/>
              <a:gd name="adj4" fmla="val 66667"/>
            </a:avLst>
          </a:prstGeom>
          <a:noFill/>
          <a:ln w="9525" algn="ctr">
            <a:noFill/>
            <a:miter lim="800000"/>
            <a:headEnd/>
            <a:tailEnd/>
          </a:ln>
        </p:spPr>
        <p:txBody>
          <a:bodyPr wrap="none" anchor="ctr"/>
          <a:lstStyle/>
          <a:p>
            <a:endParaRPr lang="en-US"/>
          </a:p>
        </p:txBody>
      </p:sp>
      <p:sp>
        <p:nvSpPr>
          <p:cNvPr id="1058" name="AutoShape 58"/>
          <p:cNvSpPr>
            <a:spLocks noChangeArrowheads="1"/>
          </p:cNvSpPr>
          <p:nvPr/>
        </p:nvSpPr>
        <p:spPr bwMode="auto">
          <a:xfrm>
            <a:off x="7620000" y="2819400"/>
            <a:ext cx="914400" cy="609600"/>
          </a:xfrm>
          <a:prstGeom prst="leftArrowCallout">
            <a:avLst>
              <a:gd name="adj1" fmla="val 25000"/>
              <a:gd name="adj2" fmla="val 25000"/>
              <a:gd name="adj3" fmla="val 25000"/>
              <a:gd name="adj4" fmla="val 66667"/>
            </a:avLst>
          </a:prstGeom>
          <a:noFill/>
          <a:ln w="9525" algn="ctr">
            <a:noFill/>
            <a:miter lim="800000"/>
            <a:headEnd/>
            <a:tailEnd/>
          </a:ln>
        </p:spPr>
        <p:txBody>
          <a:bodyPr wrap="none" anchor="ctr"/>
          <a:lstStyle/>
          <a:p>
            <a:endParaRPr lang="en-US"/>
          </a:p>
        </p:txBody>
      </p:sp>
      <p:sp>
        <p:nvSpPr>
          <p:cNvPr id="58427" name="AutoShape 59"/>
          <p:cNvSpPr>
            <a:spLocks noChangeArrowheads="1"/>
          </p:cNvSpPr>
          <p:nvPr/>
        </p:nvSpPr>
        <p:spPr bwMode="auto">
          <a:xfrm>
            <a:off x="7239000" y="2514600"/>
            <a:ext cx="1676400" cy="609600"/>
          </a:xfrm>
          <a:prstGeom prst="leftArrowCallout">
            <a:avLst>
              <a:gd name="adj1" fmla="val 25000"/>
              <a:gd name="adj2" fmla="val 25000"/>
              <a:gd name="adj3" fmla="val 45833"/>
              <a:gd name="adj4" fmla="val 66667"/>
            </a:avLst>
          </a:prstGeom>
          <a:solidFill>
            <a:schemeClr val="bg1"/>
          </a:solidFill>
          <a:ln w="9525" algn="ctr">
            <a:solidFill>
              <a:schemeClr val="tx1"/>
            </a:solidFill>
            <a:miter lim="800000"/>
            <a:headEnd/>
            <a:tailEnd/>
          </a:ln>
        </p:spPr>
        <p:txBody>
          <a:bodyPr wrap="none" anchor="ctr"/>
          <a:lstStyle/>
          <a:p>
            <a:pPr marL="342900" indent="-342900" algn="ctr"/>
            <a:r>
              <a:rPr lang="en-US" sz="1200">
                <a:solidFill>
                  <a:schemeClr val="hlink"/>
                </a:solidFill>
                <a:latin typeface="Antique Olive" pitchFamily="34" charset="0"/>
              </a:rPr>
              <a:t>unattainable</a:t>
            </a:r>
          </a:p>
        </p:txBody>
      </p:sp>
      <p:sp>
        <p:nvSpPr>
          <p:cNvPr id="1060" name="AutoShape 60"/>
          <p:cNvSpPr>
            <a:spLocks noChangeArrowheads="1"/>
          </p:cNvSpPr>
          <p:nvPr/>
        </p:nvSpPr>
        <p:spPr bwMode="auto">
          <a:xfrm>
            <a:off x="7620000" y="2819400"/>
            <a:ext cx="914400" cy="609600"/>
          </a:xfrm>
          <a:prstGeom prst="leftArrowCallout">
            <a:avLst>
              <a:gd name="adj1" fmla="val 25000"/>
              <a:gd name="adj2" fmla="val 25000"/>
              <a:gd name="adj3" fmla="val 25000"/>
              <a:gd name="adj4" fmla="val 66667"/>
            </a:avLst>
          </a:prstGeom>
          <a:noFill/>
          <a:ln w="9525" algn="ctr">
            <a:noFill/>
            <a:miter lim="800000"/>
            <a:headEnd/>
            <a:tailEnd/>
          </a:ln>
        </p:spPr>
        <p:txBody>
          <a:bodyPr wrap="none" anchor="ctr"/>
          <a:lstStyle/>
          <a:p>
            <a:endParaRPr lang="en-US"/>
          </a:p>
        </p:txBody>
      </p:sp>
      <p:grpSp>
        <p:nvGrpSpPr>
          <p:cNvPr id="6" name="Group 28"/>
          <p:cNvGrpSpPr>
            <a:grpSpLocks/>
          </p:cNvGrpSpPr>
          <p:nvPr/>
        </p:nvGrpSpPr>
        <p:grpSpPr bwMode="auto">
          <a:xfrm>
            <a:off x="7662863" y="4673600"/>
            <a:ext cx="325437" cy="274638"/>
            <a:chOff x="4819" y="2928"/>
            <a:chExt cx="205" cy="173"/>
          </a:xfrm>
        </p:grpSpPr>
        <p:sp>
          <p:nvSpPr>
            <p:cNvPr id="1066" name="AutoShape 29"/>
            <p:cNvSpPr>
              <a:spLocks noChangeArrowheads="1"/>
            </p:cNvSpPr>
            <p:nvPr/>
          </p:nvSpPr>
          <p:spPr bwMode="auto">
            <a:xfrm>
              <a:off x="4819" y="3024"/>
              <a:ext cx="48" cy="48"/>
            </a:xfrm>
            <a:prstGeom prst="flowChartConnector">
              <a:avLst/>
            </a:prstGeom>
            <a:solidFill>
              <a:srgbClr val="FF0000"/>
            </a:solidFill>
            <a:ln w="12700">
              <a:solidFill>
                <a:srgbClr val="FF0000"/>
              </a:solidFill>
              <a:round/>
              <a:headEnd/>
              <a:tailEnd/>
            </a:ln>
          </p:spPr>
          <p:txBody>
            <a:bodyPr wrap="none" anchor="ctr"/>
            <a:lstStyle/>
            <a:p>
              <a:endParaRPr lang="en-US"/>
            </a:p>
          </p:txBody>
        </p:sp>
        <p:sp>
          <p:nvSpPr>
            <p:cNvPr id="1067" name="Text Box 30"/>
            <p:cNvSpPr txBox="1">
              <a:spLocks noChangeArrowheads="1"/>
            </p:cNvSpPr>
            <p:nvPr/>
          </p:nvSpPr>
          <p:spPr bwMode="auto">
            <a:xfrm>
              <a:off x="4848" y="2928"/>
              <a:ext cx="176" cy="173"/>
            </a:xfrm>
            <a:prstGeom prst="rect">
              <a:avLst/>
            </a:prstGeom>
            <a:noFill/>
            <a:ln w="9525" algn="ctr">
              <a:noFill/>
              <a:miter lim="800000"/>
              <a:headEnd/>
              <a:tailEnd/>
            </a:ln>
          </p:spPr>
          <p:txBody>
            <a:bodyPr wrap="none">
              <a:spAutoFit/>
            </a:bodyPr>
            <a:lstStyle/>
            <a:p>
              <a:pPr marL="342900" indent="-342900"/>
              <a:r>
                <a:rPr lang="en-US" sz="1200" b="0">
                  <a:solidFill>
                    <a:srgbClr val="FF0000"/>
                  </a:solidFill>
                </a:rPr>
                <a:t>d</a:t>
              </a:r>
            </a:p>
          </p:txBody>
        </p:sp>
      </p:grpSp>
      <p:sp>
        <p:nvSpPr>
          <p:cNvPr id="1062" name="Rectangle 64"/>
          <p:cNvSpPr>
            <a:spLocks noChangeArrowheads="1"/>
          </p:cNvSpPr>
          <p:nvPr/>
        </p:nvSpPr>
        <p:spPr bwMode="auto">
          <a:xfrm>
            <a:off x="5176838" y="2762250"/>
            <a:ext cx="436562" cy="274638"/>
          </a:xfrm>
          <a:prstGeom prst="rect">
            <a:avLst/>
          </a:prstGeom>
          <a:noFill/>
          <a:ln w="9525" algn="ctr">
            <a:noFill/>
            <a:miter lim="800000"/>
            <a:headEnd/>
            <a:tailEnd/>
          </a:ln>
        </p:spPr>
        <p:txBody>
          <a:bodyPr wrap="none">
            <a:spAutoFit/>
          </a:bodyPr>
          <a:lstStyle/>
          <a:p>
            <a:pPr marL="342900" indent="-342900"/>
            <a:r>
              <a:rPr lang="en-US" sz="1200" b="0">
                <a:latin typeface="Arial" charset="0"/>
              </a:rPr>
              <a:t>900</a:t>
            </a:r>
          </a:p>
        </p:txBody>
      </p:sp>
      <p:grpSp>
        <p:nvGrpSpPr>
          <p:cNvPr id="7" name="Group 65"/>
          <p:cNvGrpSpPr>
            <a:grpSpLocks/>
          </p:cNvGrpSpPr>
          <p:nvPr/>
        </p:nvGrpSpPr>
        <p:grpSpPr bwMode="auto">
          <a:xfrm>
            <a:off x="5611813" y="2209800"/>
            <a:ext cx="303212" cy="415925"/>
            <a:chOff x="3535" y="1392"/>
            <a:chExt cx="191" cy="262"/>
          </a:xfrm>
        </p:grpSpPr>
        <p:sp>
          <p:nvSpPr>
            <p:cNvPr id="1064" name="AutoShape 20"/>
            <p:cNvSpPr>
              <a:spLocks noChangeArrowheads="1"/>
            </p:cNvSpPr>
            <p:nvPr/>
          </p:nvSpPr>
          <p:spPr bwMode="auto">
            <a:xfrm flipV="1">
              <a:off x="3535" y="1608"/>
              <a:ext cx="46" cy="46"/>
            </a:xfrm>
            <a:prstGeom prst="flowChartConnector">
              <a:avLst/>
            </a:prstGeom>
            <a:solidFill>
              <a:srgbClr val="FF0000"/>
            </a:solidFill>
            <a:ln w="12700">
              <a:solidFill>
                <a:srgbClr val="FF0000"/>
              </a:solidFill>
              <a:round/>
              <a:headEnd/>
              <a:tailEnd/>
            </a:ln>
          </p:spPr>
          <p:txBody>
            <a:bodyPr wrap="none" anchor="ctr"/>
            <a:lstStyle/>
            <a:p>
              <a:endParaRPr lang="en-US"/>
            </a:p>
          </p:txBody>
        </p:sp>
        <p:sp>
          <p:nvSpPr>
            <p:cNvPr id="1065" name="Text Box 21"/>
            <p:cNvSpPr txBox="1">
              <a:spLocks noChangeArrowheads="1"/>
            </p:cNvSpPr>
            <p:nvPr/>
          </p:nvSpPr>
          <p:spPr bwMode="auto">
            <a:xfrm>
              <a:off x="3552" y="1392"/>
              <a:ext cx="174" cy="173"/>
            </a:xfrm>
            <a:prstGeom prst="rect">
              <a:avLst/>
            </a:prstGeom>
            <a:noFill/>
            <a:ln w="9525" algn="ctr">
              <a:noFill/>
              <a:miter lim="800000"/>
              <a:headEnd/>
              <a:tailEnd/>
            </a:ln>
          </p:spPr>
          <p:txBody>
            <a:bodyPr wrap="none">
              <a:spAutoFit/>
            </a:bodyPr>
            <a:lstStyle/>
            <a:p>
              <a:pPr marL="342900" indent="-342900"/>
              <a:r>
                <a:rPr lang="en-US" sz="1200" b="0">
                  <a:solidFill>
                    <a:srgbClr val="FF0000"/>
                  </a:solidFill>
                </a:rPr>
                <a:t>a</a:t>
              </a:r>
            </a:p>
          </p:txBody>
        </p:sp>
      </p:grpSp>
      <p:sp>
        <p:nvSpPr>
          <p:cNvPr id="53" name="Title 1"/>
          <p:cNvSpPr>
            <a:spLocks noGrp="1"/>
          </p:cNvSpPr>
          <p:nvPr>
            <p:ph type="title"/>
          </p:nvPr>
        </p:nvSpPr>
        <p:spPr>
          <a:xfrm>
            <a:off x="0" y="365127"/>
            <a:ext cx="9144000" cy="1325563"/>
          </a:xfrm>
        </p:spPr>
        <p:txBody>
          <a:bodyPr>
            <a:normAutofit fontScale="90000"/>
          </a:bodyPr>
          <a:lstStyle/>
          <a:p>
            <a:r>
              <a:rPr lang="en-CA" sz="5600"/>
              <a:t>The Production Possibilities Curve (b) </a:t>
            </a:r>
            <a:r>
              <a:rPr lang="en-CA" sz="2700" b="1">
                <a:solidFill>
                  <a:srgbClr val="276F57"/>
                </a:solidFill>
              </a:rPr>
              <a:t>FIGURE 1.1</a:t>
            </a:r>
          </a:p>
        </p:txBody>
      </p:sp>
      <p:sp>
        <p:nvSpPr>
          <p:cNvPr id="55" name="Slide Number Placeholder 4"/>
          <p:cNvSpPr>
            <a:spLocks noGrp="1"/>
          </p:cNvSpPr>
          <p:nvPr>
            <p:ph type="sldNum" sz="quarter" idx="12"/>
          </p:nvPr>
        </p:nvSpPr>
        <p:spPr>
          <a:xfrm>
            <a:off x="6457950" y="6356352"/>
            <a:ext cx="2057400" cy="365125"/>
          </a:xfrm>
        </p:spPr>
        <p:txBody>
          <a:bodyPr/>
          <a:lstStyle/>
          <a:p>
            <a:fld id="{962BA598-1C9F-4553-88C4-61B1F268ADB6}" type="slidenum">
              <a:rPr lang="en-CA" smtClean="0"/>
              <a:t>32</a:t>
            </a:fld>
            <a:endParaRPr lang="en-CA"/>
          </a:p>
        </p:txBody>
      </p:sp>
    </p:spTree>
    <p:extLst>
      <p:ext uri="{BB962C8B-B14F-4D97-AF65-F5344CB8AC3E}">
        <p14:creationId xmlns:p14="http://schemas.microsoft.com/office/powerpoint/2010/main" val="16735337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8399">
                                            <p:txEl>
                                              <p:pRg st="0" end="0"/>
                                            </p:txEl>
                                          </p:spTgt>
                                        </p:tgtEl>
                                        <p:attrNameLst>
                                          <p:attrName>style.visibility</p:attrName>
                                        </p:attrNameLst>
                                      </p:cBhvr>
                                      <p:to>
                                        <p:strVal val="visible"/>
                                      </p:to>
                                    </p:set>
                                    <p:animEffect transition="in" filter="wipe(up)">
                                      <p:cBhvr>
                                        <p:cTn id="7" dur="500"/>
                                        <p:tgtEl>
                                          <p:spTgt spid="58399">
                                            <p:txEl>
                                              <p:pRg st="0" end="0"/>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childTnLst>
                          </p:cTn>
                        </p:par>
                        <p:par>
                          <p:cTn id="12" fill="hold">
                            <p:stCondLst>
                              <p:cond delay="1000"/>
                            </p:stCondLst>
                            <p:childTnLst>
                              <p:par>
                                <p:cTn id="13" presetID="22" presetClass="entr" presetSubtype="1" fill="hold" nodeType="afterEffect">
                                  <p:stCondLst>
                                    <p:cond delay="1000"/>
                                  </p:stCondLst>
                                  <p:childTnLst>
                                    <p:set>
                                      <p:cBhvr>
                                        <p:cTn id="14" dur="1" fill="hold">
                                          <p:stCondLst>
                                            <p:cond delay="0"/>
                                          </p:stCondLst>
                                        </p:cTn>
                                        <p:tgtEl>
                                          <p:spTgt spid="58399">
                                            <p:txEl>
                                              <p:pRg st="2" end="2"/>
                                            </p:txEl>
                                          </p:spTgt>
                                        </p:tgtEl>
                                        <p:attrNameLst>
                                          <p:attrName>style.visibility</p:attrName>
                                        </p:attrNameLst>
                                      </p:cBhvr>
                                      <p:to>
                                        <p:strVal val="visible"/>
                                      </p:to>
                                    </p:set>
                                    <p:animEffect transition="in" filter="wipe(up)">
                                      <p:cBhvr>
                                        <p:cTn id="15" dur="500"/>
                                        <p:tgtEl>
                                          <p:spTgt spid="58399">
                                            <p:txEl>
                                              <p:pRg st="2" end="2"/>
                                            </p:txEl>
                                          </p:spTgt>
                                        </p:tgtEl>
                                      </p:cBhvr>
                                    </p:animEffect>
                                  </p:childTnLst>
                                </p:cTn>
                              </p:par>
                            </p:childTnLst>
                          </p:cTn>
                        </p:par>
                        <p:par>
                          <p:cTn id="16" fill="hold">
                            <p:stCondLst>
                              <p:cond delay="2500"/>
                            </p:stCondLst>
                            <p:childTnLst>
                              <p:par>
                                <p:cTn id="17" presetID="22" presetClass="entr" presetSubtype="4"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down)">
                                      <p:cBhvr>
                                        <p:cTn id="19" dur="500"/>
                                        <p:tgtEl>
                                          <p:spTgt spid="2"/>
                                        </p:tgtEl>
                                      </p:cBhvr>
                                    </p:animEffect>
                                  </p:childTnLst>
                                </p:cTn>
                              </p:par>
                            </p:childTnLst>
                          </p:cTn>
                        </p:par>
                        <p:par>
                          <p:cTn id="20" fill="hold">
                            <p:stCondLst>
                              <p:cond delay="3000"/>
                            </p:stCondLst>
                            <p:childTnLst>
                              <p:par>
                                <p:cTn id="21" presetID="22" presetClass="entr" presetSubtype="1" fill="hold" nodeType="afterEffect">
                                  <p:stCondLst>
                                    <p:cond delay="500"/>
                                  </p:stCondLst>
                                  <p:childTnLst>
                                    <p:set>
                                      <p:cBhvr>
                                        <p:cTn id="22" dur="1" fill="hold">
                                          <p:stCondLst>
                                            <p:cond delay="0"/>
                                          </p:stCondLst>
                                        </p:cTn>
                                        <p:tgtEl>
                                          <p:spTgt spid="58399">
                                            <p:txEl>
                                              <p:pRg st="4" end="4"/>
                                            </p:txEl>
                                          </p:spTgt>
                                        </p:tgtEl>
                                        <p:attrNameLst>
                                          <p:attrName>style.visibility</p:attrName>
                                        </p:attrNameLst>
                                      </p:cBhvr>
                                      <p:to>
                                        <p:strVal val="visible"/>
                                      </p:to>
                                    </p:set>
                                    <p:animEffect transition="in" filter="wipe(up)">
                                      <p:cBhvr>
                                        <p:cTn id="23" dur="500"/>
                                        <p:tgtEl>
                                          <p:spTgt spid="58399">
                                            <p:txEl>
                                              <p:pRg st="4" end="4"/>
                                            </p:txEl>
                                          </p:spTgt>
                                        </p:tgtEl>
                                      </p:cBhvr>
                                    </p:animEffect>
                                  </p:childTnLst>
                                </p:cTn>
                              </p:par>
                            </p:childTnLst>
                          </p:cTn>
                        </p:par>
                        <p:par>
                          <p:cTn id="24" fill="hold">
                            <p:stCondLst>
                              <p:cond delay="4000"/>
                            </p:stCondLst>
                            <p:childTnLst>
                              <p:par>
                                <p:cTn id="25" presetID="22" presetClass="entr" presetSubtype="8"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left)">
                                      <p:cBhvr>
                                        <p:cTn id="27" dur="500"/>
                                        <p:tgtEl>
                                          <p:spTgt spid="3"/>
                                        </p:tgtEl>
                                      </p:cBhvr>
                                    </p:animEffect>
                                  </p:childTnLst>
                                </p:cTn>
                              </p:par>
                            </p:childTnLst>
                          </p:cTn>
                        </p:par>
                        <p:par>
                          <p:cTn id="28" fill="hold">
                            <p:stCondLst>
                              <p:cond delay="4500"/>
                            </p:stCondLst>
                            <p:childTnLst>
                              <p:par>
                                <p:cTn id="29" presetID="22" presetClass="entr" presetSubtype="1" fill="hold" nodeType="afterEffect">
                                  <p:stCondLst>
                                    <p:cond delay="500"/>
                                  </p:stCondLst>
                                  <p:childTnLst>
                                    <p:set>
                                      <p:cBhvr>
                                        <p:cTn id="30" dur="1" fill="hold">
                                          <p:stCondLst>
                                            <p:cond delay="0"/>
                                          </p:stCondLst>
                                        </p:cTn>
                                        <p:tgtEl>
                                          <p:spTgt spid="58399">
                                            <p:txEl>
                                              <p:pRg st="6" end="6"/>
                                            </p:txEl>
                                          </p:spTgt>
                                        </p:tgtEl>
                                        <p:attrNameLst>
                                          <p:attrName>style.visibility</p:attrName>
                                        </p:attrNameLst>
                                      </p:cBhvr>
                                      <p:to>
                                        <p:strVal val="visible"/>
                                      </p:to>
                                    </p:set>
                                    <p:animEffect transition="in" filter="wipe(up)">
                                      <p:cBhvr>
                                        <p:cTn id="31" dur="500"/>
                                        <p:tgtEl>
                                          <p:spTgt spid="58399">
                                            <p:txEl>
                                              <p:pRg st="6" end="6"/>
                                            </p:txEl>
                                          </p:spTgt>
                                        </p:tgtEl>
                                      </p:cBhvr>
                                    </p:animEffect>
                                  </p:childTnLst>
                                </p:cTn>
                              </p:par>
                            </p:childTnLst>
                          </p:cTn>
                        </p:par>
                        <p:par>
                          <p:cTn id="32" fill="hold">
                            <p:stCondLst>
                              <p:cond delay="5500"/>
                            </p:stCondLst>
                            <p:childTnLst>
                              <p:par>
                                <p:cTn id="33" presetID="22" presetClass="entr" presetSubtype="8" fill="hold" nodeType="after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left)">
                                      <p:cBhvr>
                                        <p:cTn id="35" dur="500"/>
                                        <p:tgtEl>
                                          <p:spTgt spid="6"/>
                                        </p:tgtEl>
                                      </p:cBhvr>
                                    </p:animEffect>
                                  </p:childTnLst>
                                </p:cTn>
                              </p:par>
                            </p:childTnLst>
                          </p:cTn>
                        </p:par>
                        <p:par>
                          <p:cTn id="36" fill="hold">
                            <p:stCondLst>
                              <p:cond delay="6000"/>
                            </p:stCondLst>
                            <p:childTnLst>
                              <p:par>
                                <p:cTn id="37" presetID="22" presetClass="entr" presetSubtype="1" fill="hold" grpId="0" nodeType="afterEffect">
                                  <p:stCondLst>
                                    <p:cond delay="0"/>
                                  </p:stCondLst>
                                  <p:childTnLst>
                                    <p:set>
                                      <p:cBhvr>
                                        <p:cTn id="38" dur="1" fill="hold">
                                          <p:stCondLst>
                                            <p:cond delay="0"/>
                                          </p:stCondLst>
                                        </p:cTn>
                                        <p:tgtEl>
                                          <p:spTgt spid="58384"/>
                                        </p:tgtEl>
                                        <p:attrNameLst>
                                          <p:attrName>style.visibility</p:attrName>
                                        </p:attrNameLst>
                                      </p:cBhvr>
                                      <p:to>
                                        <p:strVal val="visible"/>
                                      </p:to>
                                    </p:set>
                                    <p:animEffect transition="in" filter="wipe(up)">
                                      <p:cBhvr>
                                        <p:cTn id="39" dur="1000"/>
                                        <p:tgtEl>
                                          <p:spTgt spid="58384"/>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wipe(left)">
                                      <p:cBhvr>
                                        <p:cTn id="44" dur="500"/>
                                        <p:tgtEl>
                                          <p:spTgt spid="4"/>
                                        </p:tgtEl>
                                      </p:cBhvr>
                                    </p:animEffect>
                                  </p:childTnLst>
                                </p:cTn>
                              </p:par>
                            </p:childTnLst>
                          </p:cTn>
                        </p:par>
                        <p:par>
                          <p:cTn id="45" fill="hold">
                            <p:stCondLst>
                              <p:cond delay="500"/>
                            </p:stCondLst>
                            <p:childTnLst>
                              <p:par>
                                <p:cTn id="46" presetID="3" presetClass="entr" presetSubtype="10" fill="hold" grpId="0" nodeType="afterEffect">
                                  <p:stCondLst>
                                    <p:cond delay="0"/>
                                  </p:stCondLst>
                                  <p:childTnLst>
                                    <p:set>
                                      <p:cBhvr>
                                        <p:cTn id="47" dur="1" fill="hold">
                                          <p:stCondLst>
                                            <p:cond delay="0"/>
                                          </p:stCondLst>
                                        </p:cTn>
                                        <p:tgtEl>
                                          <p:spTgt spid="58424"/>
                                        </p:tgtEl>
                                        <p:attrNameLst>
                                          <p:attrName>style.visibility</p:attrName>
                                        </p:attrNameLst>
                                      </p:cBhvr>
                                      <p:to>
                                        <p:strVal val="visible"/>
                                      </p:to>
                                    </p:set>
                                    <p:animEffect transition="in" filter="blinds(horizontal)">
                                      <p:cBhvr>
                                        <p:cTn id="48" dur="500"/>
                                        <p:tgtEl>
                                          <p:spTgt spid="58424"/>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5"/>
                                        </p:tgtEl>
                                        <p:attrNameLst>
                                          <p:attrName>style.visibility</p:attrName>
                                        </p:attrNameLst>
                                      </p:cBhvr>
                                      <p:to>
                                        <p:strVal val="visible"/>
                                      </p:to>
                                    </p:set>
                                    <p:animEffect transition="in" filter="wipe(left)">
                                      <p:cBhvr>
                                        <p:cTn id="53" dur="500"/>
                                        <p:tgtEl>
                                          <p:spTgt spid="5"/>
                                        </p:tgtEl>
                                      </p:cBhvr>
                                    </p:animEffect>
                                  </p:childTnLst>
                                </p:cTn>
                              </p:par>
                            </p:childTnLst>
                          </p:cTn>
                        </p:par>
                        <p:par>
                          <p:cTn id="54" fill="hold">
                            <p:stCondLst>
                              <p:cond delay="500"/>
                            </p:stCondLst>
                            <p:childTnLst>
                              <p:par>
                                <p:cTn id="55" presetID="3" presetClass="entr" presetSubtype="5" fill="hold" grpId="0" nodeType="afterEffect">
                                  <p:stCondLst>
                                    <p:cond delay="0"/>
                                  </p:stCondLst>
                                  <p:childTnLst>
                                    <p:set>
                                      <p:cBhvr>
                                        <p:cTn id="56" dur="1" fill="hold">
                                          <p:stCondLst>
                                            <p:cond delay="0"/>
                                          </p:stCondLst>
                                        </p:cTn>
                                        <p:tgtEl>
                                          <p:spTgt spid="58427"/>
                                        </p:tgtEl>
                                        <p:attrNameLst>
                                          <p:attrName>style.visibility</p:attrName>
                                        </p:attrNameLst>
                                      </p:cBhvr>
                                      <p:to>
                                        <p:strVal val="visible"/>
                                      </p:to>
                                    </p:set>
                                    <p:animEffect transition="in" filter="blinds(vertical)">
                                      <p:cBhvr>
                                        <p:cTn id="57" dur="500"/>
                                        <p:tgtEl>
                                          <p:spTgt spid="584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84" grpId="0" animBg="1"/>
      <p:bldP spid="58424" grpId="0" animBg="1"/>
      <p:bldP spid="58427" grpId="0" animBg="1"/>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2" name="Rectangle 3"/>
          <p:cNvSpPr>
            <a:spLocks noGrp="1" noChangeArrowheads="1"/>
          </p:cNvSpPr>
          <p:nvPr>
            <p:ph type="body" sz="half" idx="1"/>
          </p:nvPr>
        </p:nvSpPr>
        <p:spPr>
          <a:noFill/>
        </p:spPr>
        <p:txBody>
          <a:bodyPr lIns="90488" tIns="44450" rIns="90488" bIns="44450"/>
          <a:lstStyle/>
          <a:p>
            <a:pPr eaLnBrk="1" hangingPunct="1">
              <a:buFont typeface="Wingdings" pitchFamily="2" charset="2"/>
              <a:buNone/>
            </a:pPr>
            <a:r>
              <a:rPr lang="en-US" sz="2400"/>
              <a:t> </a:t>
            </a:r>
          </a:p>
        </p:txBody>
      </p:sp>
      <p:graphicFrame>
        <p:nvGraphicFramePr>
          <p:cNvPr id="2050" name="Object 32"/>
          <p:cNvGraphicFramePr>
            <a:graphicFrameLocks noGrp="1" noChangeAspect="1"/>
          </p:cNvGraphicFramePr>
          <p:nvPr>
            <p:ph type="chart" sz="half" idx="2"/>
          </p:nvPr>
        </p:nvGraphicFramePr>
        <p:xfrm>
          <a:off x="5027613" y="5942013"/>
          <a:ext cx="74612" cy="85725"/>
        </p:xfrm>
        <a:graphic>
          <a:graphicData uri="http://schemas.openxmlformats.org/presentationml/2006/ole">
            <mc:AlternateContent xmlns:mc="http://schemas.openxmlformats.org/markup-compatibility/2006">
              <mc:Choice xmlns:v="urn:schemas-microsoft-com:vml" Requires="v">
                <p:oleObj spid="_x0000_s6147" name="Chart" r:id="rId4" imgW="3581341" imgH="4114800" progId="MSGraph.Chart.8">
                  <p:embed followColorScheme="full"/>
                </p:oleObj>
              </mc:Choice>
              <mc:Fallback>
                <p:oleObj name="Chart" r:id="rId4" imgW="3581341" imgH="4114800" progId="MSGraph.Chart.8">
                  <p:embed followColorScheme="full"/>
                  <p:pic>
                    <p:nvPicPr>
                      <p:cNvPr id="2050" name="Object 32"/>
                      <p:cNvPicPr>
                        <a:picLocks noChangeAspect="1" noChangeArrowheads="1"/>
                      </p:cNvPicPr>
                      <p:nvPr/>
                    </p:nvPicPr>
                    <p:blipFill>
                      <a:blip r:embed="rId5"/>
                      <a:srcRect/>
                      <a:stretch>
                        <a:fillRect/>
                      </a:stretch>
                    </p:blipFill>
                    <p:spPr bwMode="auto">
                      <a:xfrm>
                        <a:off x="5027613" y="5942013"/>
                        <a:ext cx="74612" cy="85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4" name="Text Box 6"/>
          <p:cNvSpPr txBox="1">
            <a:spLocks noChangeArrowheads="1"/>
          </p:cNvSpPr>
          <p:nvPr/>
        </p:nvSpPr>
        <p:spPr bwMode="auto">
          <a:xfrm>
            <a:off x="1219200" y="2133600"/>
            <a:ext cx="3657600" cy="973138"/>
          </a:xfrm>
          <a:prstGeom prst="rect">
            <a:avLst/>
          </a:prstGeom>
          <a:noFill/>
          <a:ln w="12700">
            <a:noFill/>
            <a:miter lim="800000"/>
            <a:headEnd/>
            <a:tailEnd/>
          </a:ln>
        </p:spPr>
        <p:txBody>
          <a:bodyPr lIns="0" tIns="0" rIns="0" bIns="0">
            <a:spAutoFit/>
          </a:bodyPr>
          <a:lstStyle/>
          <a:p>
            <a:pPr algn="ctr" eaLnBrk="0" hangingPunct="0">
              <a:spcBef>
                <a:spcPct val="0"/>
              </a:spcBef>
              <a:buClrTx/>
              <a:buSzTx/>
              <a:buFontTx/>
              <a:buNone/>
            </a:pPr>
            <a:r>
              <a:rPr lang="en-US" sz="1400">
                <a:latin typeface="Arial" charset="0"/>
              </a:rPr>
              <a:t>Production Possibilities Schedule</a:t>
            </a:r>
          </a:p>
          <a:p>
            <a:pPr eaLnBrk="0" hangingPunct="0">
              <a:spcBef>
                <a:spcPct val="0"/>
              </a:spcBef>
              <a:buClrTx/>
              <a:buSzTx/>
              <a:buFontTx/>
              <a:buNone/>
            </a:pPr>
            <a:endParaRPr lang="en-US" sz="1400">
              <a:latin typeface="Arial" charset="0"/>
            </a:endParaRPr>
          </a:p>
          <a:p>
            <a:pPr eaLnBrk="0" hangingPunct="0">
              <a:spcBef>
                <a:spcPct val="0"/>
              </a:spcBef>
              <a:buClrTx/>
              <a:buSzTx/>
              <a:buFontTx/>
              <a:buNone/>
            </a:pPr>
            <a:r>
              <a:rPr lang="en-US" sz="1200">
                <a:latin typeface="Arial" charset="0"/>
              </a:rPr>
              <a:t>Hamburgers    Opportunity  Computers   point</a:t>
            </a:r>
          </a:p>
          <a:p>
            <a:pPr eaLnBrk="0" hangingPunct="0">
              <a:spcBef>
                <a:spcPct val="0"/>
              </a:spcBef>
              <a:buClrTx/>
              <a:buSzTx/>
              <a:buFontTx/>
              <a:buNone/>
            </a:pPr>
            <a:r>
              <a:rPr lang="en-US" sz="1200">
                <a:latin typeface="Arial" charset="0"/>
              </a:rPr>
              <a:t> 	        Cost of                         on graph</a:t>
            </a:r>
          </a:p>
          <a:p>
            <a:pPr eaLnBrk="0" hangingPunct="0">
              <a:spcBef>
                <a:spcPct val="0"/>
              </a:spcBef>
              <a:buClrTx/>
              <a:buSzTx/>
              <a:buFontTx/>
              <a:buNone/>
            </a:pPr>
            <a:r>
              <a:rPr lang="en-US" sz="1200">
                <a:latin typeface="Arial" charset="0"/>
              </a:rPr>
              <a:t>                          Computers</a:t>
            </a:r>
            <a:endParaRPr lang="en-US" sz="1400">
              <a:latin typeface="Arial" charset="0"/>
            </a:endParaRPr>
          </a:p>
        </p:txBody>
      </p:sp>
      <p:sp>
        <p:nvSpPr>
          <p:cNvPr id="16592" name="Freeform 208"/>
          <p:cNvSpPr>
            <a:spLocks/>
          </p:cNvSpPr>
          <p:nvPr/>
        </p:nvSpPr>
        <p:spPr bwMode="auto">
          <a:xfrm>
            <a:off x="6338888" y="3598863"/>
            <a:ext cx="579437" cy="1587"/>
          </a:xfrm>
          <a:custGeom>
            <a:avLst/>
            <a:gdLst>
              <a:gd name="T0" fmla="*/ 0 w 365"/>
              <a:gd name="T1" fmla="*/ 0 h 1"/>
              <a:gd name="T2" fmla="*/ 2147483647 w 365"/>
              <a:gd name="T3" fmla="*/ 0 h 1"/>
              <a:gd name="T4" fmla="*/ 0 60000 65536"/>
              <a:gd name="T5" fmla="*/ 0 60000 65536"/>
              <a:gd name="T6" fmla="*/ 0 w 365"/>
              <a:gd name="T7" fmla="*/ 0 h 1"/>
              <a:gd name="T8" fmla="*/ 365 w 365"/>
              <a:gd name="T9" fmla="*/ 1 h 1"/>
            </a:gdLst>
            <a:ahLst/>
            <a:cxnLst>
              <a:cxn ang="T4">
                <a:pos x="T0" y="T1"/>
              </a:cxn>
              <a:cxn ang="T5">
                <a:pos x="T2" y="T3"/>
              </a:cxn>
            </a:cxnLst>
            <a:rect l="T6" t="T7" r="T8" b="T9"/>
            <a:pathLst>
              <a:path w="365" h="1">
                <a:moveTo>
                  <a:pt x="0" y="0"/>
                </a:moveTo>
                <a:lnTo>
                  <a:pt x="365" y="0"/>
                </a:lnTo>
              </a:path>
            </a:pathLst>
          </a:custGeom>
          <a:noFill/>
          <a:ln w="19050">
            <a:solidFill>
              <a:srgbClr val="FF0000"/>
            </a:solidFill>
            <a:round/>
            <a:headEnd/>
            <a:tailEnd type="triangle" w="med" len="med"/>
          </a:ln>
        </p:spPr>
        <p:txBody>
          <a:bodyPr/>
          <a:lstStyle/>
          <a:p>
            <a:endParaRPr lang="en-US"/>
          </a:p>
        </p:txBody>
      </p:sp>
      <p:sp>
        <p:nvSpPr>
          <p:cNvPr id="16593" name="Freeform 209"/>
          <p:cNvSpPr>
            <a:spLocks/>
          </p:cNvSpPr>
          <p:nvPr/>
        </p:nvSpPr>
        <p:spPr bwMode="auto">
          <a:xfrm>
            <a:off x="6315075" y="2943225"/>
            <a:ext cx="288925" cy="644525"/>
          </a:xfrm>
          <a:custGeom>
            <a:avLst/>
            <a:gdLst>
              <a:gd name="T0" fmla="*/ 0 w 1"/>
              <a:gd name="T1" fmla="*/ 0 h 346"/>
              <a:gd name="T2" fmla="*/ 0 w 1"/>
              <a:gd name="T3" fmla="*/ 2147483647 h 346"/>
              <a:gd name="T4" fmla="*/ 0 60000 65536"/>
              <a:gd name="T5" fmla="*/ 0 60000 65536"/>
              <a:gd name="T6" fmla="*/ 0 w 1"/>
              <a:gd name="T7" fmla="*/ 0 h 346"/>
              <a:gd name="T8" fmla="*/ 1 w 1"/>
              <a:gd name="T9" fmla="*/ 346 h 346"/>
            </a:gdLst>
            <a:ahLst/>
            <a:cxnLst>
              <a:cxn ang="T4">
                <a:pos x="T0" y="T1"/>
              </a:cxn>
              <a:cxn ang="T5">
                <a:pos x="T2" y="T3"/>
              </a:cxn>
            </a:cxnLst>
            <a:rect l="T6" t="T7" r="T8" b="T9"/>
            <a:pathLst>
              <a:path w="1" h="346">
                <a:moveTo>
                  <a:pt x="0" y="0"/>
                </a:moveTo>
                <a:lnTo>
                  <a:pt x="0" y="346"/>
                </a:lnTo>
              </a:path>
            </a:pathLst>
          </a:custGeom>
          <a:noFill/>
          <a:ln w="19050">
            <a:solidFill>
              <a:srgbClr val="FF0000"/>
            </a:solidFill>
            <a:round/>
            <a:headEnd/>
            <a:tailEnd type="triangle" w="med" len="med"/>
          </a:ln>
        </p:spPr>
        <p:txBody>
          <a:bodyPr/>
          <a:lstStyle/>
          <a:p>
            <a:endParaRPr lang="en-US"/>
          </a:p>
        </p:txBody>
      </p:sp>
      <p:sp>
        <p:nvSpPr>
          <p:cNvPr id="2057" name="Freeform 225"/>
          <p:cNvSpPr>
            <a:spLocks/>
          </p:cNvSpPr>
          <p:nvPr/>
        </p:nvSpPr>
        <p:spPr bwMode="auto">
          <a:xfrm>
            <a:off x="5638800" y="4876800"/>
            <a:ext cx="2147888" cy="1588"/>
          </a:xfrm>
          <a:custGeom>
            <a:avLst/>
            <a:gdLst>
              <a:gd name="T0" fmla="*/ 0 w 1353"/>
              <a:gd name="T1" fmla="*/ 0 h 1"/>
              <a:gd name="T2" fmla="*/ 2147483647 w 1353"/>
              <a:gd name="T3" fmla="*/ 0 h 1"/>
              <a:gd name="T4" fmla="*/ 0 60000 65536"/>
              <a:gd name="T5" fmla="*/ 0 60000 65536"/>
              <a:gd name="T6" fmla="*/ 0 w 1353"/>
              <a:gd name="T7" fmla="*/ 0 h 1"/>
              <a:gd name="T8" fmla="*/ 1353 w 1353"/>
              <a:gd name="T9" fmla="*/ 1 h 1"/>
            </a:gdLst>
            <a:ahLst/>
            <a:cxnLst>
              <a:cxn ang="T4">
                <a:pos x="T0" y="T1"/>
              </a:cxn>
              <a:cxn ang="T5">
                <a:pos x="T2" y="T3"/>
              </a:cxn>
            </a:cxnLst>
            <a:rect l="T6" t="T7" r="T8" b="T9"/>
            <a:pathLst>
              <a:path w="1353" h="1">
                <a:moveTo>
                  <a:pt x="0" y="0"/>
                </a:moveTo>
                <a:lnTo>
                  <a:pt x="1353" y="0"/>
                </a:lnTo>
              </a:path>
            </a:pathLst>
          </a:custGeom>
          <a:noFill/>
          <a:ln w="19050">
            <a:solidFill>
              <a:schemeClr val="tx1"/>
            </a:solidFill>
            <a:round/>
            <a:headEnd/>
            <a:tailEnd/>
          </a:ln>
        </p:spPr>
        <p:txBody>
          <a:bodyPr/>
          <a:lstStyle/>
          <a:p>
            <a:endParaRPr lang="en-US"/>
          </a:p>
        </p:txBody>
      </p:sp>
      <p:sp>
        <p:nvSpPr>
          <p:cNvPr id="2058" name="Freeform 226"/>
          <p:cNvSpPr>
            <a:spLocks/>
          </p:cNvSpPr>
          <p:nvPr/>
        </p:nvSpPr>
        <p:spPr bwMode="auto">
          <a:xfrm>
            <a:off x="5638800" y="2514600"/>
            <a:ext cx="4763" cy="2368550"/>
          </a:xfrm>
          <a:custGeom>
            <a:avLst/>
            <a:gdLst>
              <a:gd name="T0" fmla="*/ 0 w 3"/>
              <a:gd name="T1" fmla="*/ 2147483647 h 1492"/>
              <a:gd name="T2" fmla="*/ 2147483647 w 3"/>
              <a:gd name="T3" fmla="*/ 0 h 1492"/>
              <a:gd name="T4" fmla="*/ 0 60000 65536"/>
              <a:gd name="T5" fmla="*/ 0 60000 65536"/>
              <a:gd name="T6" fmla="*/ 0 w 3"/>
              <a:gd name="T7" fmla="*/ 0 h 1492"/>
              <a:gd name="T8" fmla="*/ 3 w 3"/>
              <a:gd name="T9" fmla="*/ 1492 h 1492"/>
            </a:gdLst>
            <a:ahLst/>
            <a:cxnLst>
              <a:cxn ang="T4">
                <a:pos x="T0" y="T1"/>
              </a:cxn>
              <a:cxn ang="T5">
                <a:pos x="T2" y="T3"/>
              </a:cxn>
            </a:cxnLst>
            <a:rect l="T6" t="T7" r="T8" b="T9"/>
            <a:pathLst>
              <a:path w="3" h="1492">
                <a:moveTo>
                  <a:pt x="0" y="1492"/>
                </a:moveTo>
                <a:lnTo>
                  <a:pt x="3" y="0"/>
                </a:lnTo>
              </a:path>
            </a:pathLst>
          </a:custGeom>
          <a:noFill/>
          <a:ln w="19050">
            <a:solidFill>
              <a:schemeClr val="tx1"/>
            </a:solidFill>
            <a:round/>
            <a:headEnd/>
            <a:tailEnd/>
          </a:ln>
        </p:spPr>
        <p:txBody>
          <a:bodyPr/>
          <a:lstStyle/>
          <a:p>
            <a:endParaRPr lang="en-US"/>
          </a:p>
        </p:txBody>
      </p:sp>
      <p:sp>
        <p:nvSpPr>
          <p:cNvPr id="2059" name="Text Box 227"/>
          <p:cNvSpPr txBox="1">
            <a:spLocks noChangeArrowheads="1"/>
          </p:cNvSpPr>
          <p:nvPr/>
        </p:nvSpPr>
        <p:spPr bwMode="auto">
          <a:xfrm>
            <a:off x="4876800" y="1981200"/>
            <a:ext cx="3581400" cy="304800"/>
          </a:xfrm>
          <a:prstGeom prst="rect">
            <a:avLst/>
          </a:prstGeom>
          <a:noFill/>
          <a:ln w="19050" algn="ctr">
            <a:noFill/>
            <a:miter lim="800000"/>
            <a:headEnd/>
            <a:tailEnd/>
          </a:ln>
        </p:spPr>
        <p:txBody>
          <a:bodyPr>
            <a:spAutoFit/>
          </a:bodyPr>
          <a:lstStyle/>
          <a:p>
            <a:pPr eaLnBrk="0" hangingPunct="0">
              <a:spcBef>
                <a:spcPct val="50000"/>
              </a:spcBef>
              <a:buClrTx/>
              <a:buSzTx/>
              <a:buFontTx/>
              <a:buNone/>
            </a:pPr>
            <a:r>
              <a:rPr lang="en-US" sz="1400">
                <a:latin typeface="Arial" charset="0"/>
              </a:rPr>
              <a:t>Production Possibilities Curve</a:t>
            </a:r>
          </a:p>
        </p:txBody>
      </p:sp>
      <p:sp>
        <p:nvSpPr>
          <p:cNvPr id="2060" name="Text Box 264"/>
          <p:cNvSpPr txBox="1">
            <a:spLocks noChangeArrowheads="1"/>
          </p:cNvSpPr>
          <p:nvPr/>
        </p:nvSpPr>
        <p:spPr bwMode="auto">
          <a:xfrm>
            <a:off x="5549900" y="4903788"/>
            <a:ext cx="2908300" cy="274637"/>
          </a:xfrm>
          <a:prstGeom prst="rect">
            <a:avLst/>
          </a:prstGeom>
          <a:noFill/>
          <a:ln w="19050" algn="ctr">
            <a:noFill/>
            <a:miter lim="800000"/>
            <a:headEnd/>
            <a:tailEnd/>
          </a:ln>
        </p:spPr>
        <p:txBody>
          <a:bodyPr>
            <a:spAutoFit/>
          </a:bodyPr>
          <a:lstStyle/>
          <a:p>
            <a:pPr eaLnBrk="0" hangingPunct="0">
              <a:spcBef>
                <a:spcPct val="50000"/>
              </a:spcBef>
              <a:buClrTx/>
              <a:buSzTx/>
              <a:buFontTx/>
              <a:buNone/>
            </a:pPr>
            <a:r>
              <a:rPr lang="en-US" sz="1200" b="0">
                <a:latin typeface="Arial" charset="0"/>
              </a:rPr>
              <a:t>0            1              2               3  </a:t>
            </a:r>
          </a:p>
        </p:txBody>
      </p:sp>
      <p:sp>
        <p:nvSpPr>
          <p:cNvPr id="2061" name="Text Box 265"/>
          <p:cNvSpPr txBox="1">
            <a:spLocks noChangeArrowheads="1"/>
          </p:cNvSpPr>
          <p:nvPr/>
        </p:nvSpPr>
        <p:spPr bwMode="auto">
          <a:xfrm>
            <a:off x="4953000" y="2441575"/>
            <a:ext cx="671513" cy="538163"/>
          </a:xfrm>
          <a:prstGeom prst="rect">
            <a:avLst/>
          </a:prstGeom>
          <a:noFill/>
          <a:ln w="19050" algn="ctr">
            <a:noFill/>
            <a:miter lim="800000"/>
            <a:headEnd/>
            <a:tailEnd/>
          </a:ln>
        </p:spPr>
        <p:txBody>
          <a:bodyPr/>
          <a:lstStyle/>
          <a:p>
            <a:pPr algn="r" eaLnBrk="0" hangingPunct="0">
              <a:spcBef>
                <a:spcPct val="50000"/>
              </a:spcBef>
              <a:buClrTx/>
              <a:buSzTx/>
              <a:buFontTx/>
              <a:buNone/>
            </a:pPr>
            <a:r>
              <a:rPr lang="en-US" sz="1200" b="0">
                <a:latin typeface="Arial" charset="0"/>
              </a:rPr>
              <a:t>1000</a:t>
            </a:r>
          </a:p>
          <a:p>
            <a:pPr algn="r" eaLnBrk="0" hangingPunct="0">
              <a:spcBef>
                <a:spcPct val="50000"/>
              </a:spcBef>
              <a:buClrTx/>
              <a:buSzTx/>
              <a:buFontTx/>
              <a:buNone/>
            </a:pPr>
            <a:endParaRPr lang="en-US" sz="1200" b="0">
              <a:latin typeface="Arial" charset="0"/>
            </a:endParaRPr>
          </a:p>
        </p:txBody>
      </p:sp>
      <p:sp>
        <p:nvSpPr>
          <p:cNvPr id="2062" name="Text Box 266"/>
          <p:cNvSpPr txBox="1">
            <a:spLocks noChangeArrowheads="1"/>
          </p:cNvSpPr>
          <p:nvPr/>
        </p:nvSpPr>
        <p:spPr bwMode="auto">
          <a:xfrm>
            <a:off x="5176838" y="3365500"/>
            <a:ext cx="447675" cy="274638"/>
          </a:xfrm>
          <a:prstGeom prst="rect">
            <a:avLst/>
          </a:prstGeom>
          <a:noFill/>
          <a:ln w="19050" algn="ctr">
            <a:noFill/>
            <a:miter lim="800000"/>
            <a:headEnd/>
            <a:tailEnd/>
          </a:ln>
        </p:spPr>
        <p:txBody>
          <a:bodyPr>
            <a:spAutoFit/>
          </a:bodyPr>
          <a:lstStyle/>
          <a:p>
            <a:pPr algn="r" eaLnBrk="0" hangingPunct="0">
              <a:spcBef>
                <a:spcPct val="50000"/>
              </a:spcBef>
              <a:buClrTx/>
              <a:buSzTx/>
              <a:buFontTx/>
              <a:buNone/>
            </a:pPr>
            <a:r>
              <a:rPr lang="en-US" sz="1200" b="0">
                <a:latin typeface="Arial" charset="0"/>
              </a:rPr>
              <a:t>600</a:t>
            </a:r>
          </a:p>
        </p:txBody>
      </p:sp>
      <p:sp>
        <p:nvSpPr>
          <p:cNvPr id="16667" name="Text Box 283"/>
          <p:cNvSpPr txBox="1">
            <a:spLocks noChangeArrowheads="1"/>
          </p:cNvSpPr>
          <p:nvPr/>
        </p:nvSpPr>
        <p:spPr bwMode="auto">
          <a:xfrm>
            <a:off x="1371600" y="3200400"/>
            <a:ext cx="3276600" cy="274638"/>
          </a:xfrm>
          <a:prstGeom prst="rect">
            <a:avLst/>
          </a:prstGeom>
          <a:noFill/>
          <a:ln w="9525" algn="ctr">
            <a:noFill/>
            <a:miter lim="800000"/>
            <a:headEnd/>
            <a:tailEnd/>
          </a:ln>
        </p:spPr>
        <p:txBody>
          <a:bodyPr>
            <a:spAutoFit/>
          </a:bodyPr>
          <a:lstStyle/>
          <a:p>
            <a:pPr marL="342900" indent="-342900">
              <a:spcBef>
                <a:spcPct val="50000"/>
              </a:spcBef>
            </a:pPr>
            <a:r>
              <a:rPr lang="en-US" sz="1200"/>
              <a:t>1000		     0</a:t>
            </a:r>
            <a:r>
              <a:rPr lang="en-US" sz="1200">
                <a:solidFill>
                  <a:srgbClr val="FF0000"/>
                </a:solidFill>
              </a:rPr>
              <a:t>	   a</a:t>
            </a:r>
          </a:p>
        </p:txBody>
      </p:sp>
      <p:sp>
        <p:nvSpPr>
          <p:cNvPr id="16669" name="Text Box 285"/>
          <p:cNvSpPr txBox="1">
            <a:spLocks noChangeArrowheads="1"/>
          </p:cNvSpPr>
          <p:nvPr/>
        </p:nvSpPr>
        <p:spPr bwMode="auto">
          <a:xfrm>
            <a:off x="1447800" y="3505200"/>
            <a:ext cx="3124200" cy="549275"/>
          </a:xfrm>
          <a:prstGeom prst="rect">
            <a:avLst/>
          </a:prstGeom>
          <a:noFill/>
          <a:ln w="9525" algn="ctr">
            <a:noFill/>
            <a:miter lim="800000"/>
            <a:headEnd/>
            <a:tailEnd/>
          </a:ln>
        </p:spPr>
        <p:txBody>
          <a:bodyPr>
            <a:spAutoFit/>
          </a:bodyPr>
          <a:lstStyle/>
          <a:p>
            <a:pPr marL="342900" indent="-342900">
              <a:spcBef>
                <a:spcPct val="50000"/>
              </a:spcBef>
            </a:pPr>
            <a:r>
              <a:rPr lang="en-US" sz="1200" i="1"/>
              <a:t>	</a:t>
            </a:r>
            <a:r>
              <a:rPr lang="en-US" sz="1200" i="1">
                <a:solidFill>
                  <a:srgbClr val="FF0000"/>
                </a:solidFill>
              </a:rPr>
              <a:t>	   100</a:t>
            </a:r>
            <a:r>
              <a:rPr lang="en-US" sz="1200">
                <a:solidFill>
                  <a:srgbClr val="FF0000"/>
                </a:solidFill>
              </a:rPr>
              <a:t>		</a:t>
            </a:r>
          </a:p>
          <a:p>
            <a:pPr marL="342900" indent="-342900">
              <a:spcBef>
                <a:spcPct val="50000"/>
              </a:spcBef>
            </a:pPr>
            <a:r>
              <a:rPr lang="en-US" sz="1200"/>
              <a:t>900		   	   1</a:t>
            </a:r>
            <a:r>
              <a:rPr lang="en-US" sz="1200">
                <a:solidFill>
                  <a:srgbClr val="FF0000"/>
                </a:solidFill>
              </a:rPr>
              <a:t>              b</a:t>
            </a:r>
          </a:p>
        </p:txBody>
      </p:sp>
      <p:sp>
        <p:nvSpPr>
          <p:cNvPr id="16670" name="Text Box 286"/>
          <p:cNvSpPr txBox="1">
            <a:spLocks noChangeArrowheads="1"/>
          </p:cNvSpPr>
          <p:nvPr/>
        </p:nvSpPr>
        <p:spPr bwMode="auto">
          <a:xfrm>
            <a:off x="1447800" y="4038600"/>
            <a:ext cx="3124200" cy="549275"/>
          </a:xfrm>
          <a:prstGeom prst="rect">
            <a:avLst/>
          </a:prstGeom>
          <a:noFill/>
          <a:ln w="9525" algn="ctr">
            <a:noFill/>
            <a:miter lim="800000"/>
            <a:headEnd/>
            <a:tailEnd/>
          </a:ln>
        </p:spPr>
        <p:txBody>
          <a:bodyPr>
            <a:spAutoFit/>
          </a:bodyPr>
          <a:lstStyle/>
          <a:p>
            <a:pPr marL="342900" indent="-342900">
              <a:spcBef>
                <a:spcPct val="50000"/>
              </a:spcBef>
            </a:pPr>
            <a:r>
              <a:rPr lang="en-US" sz="1200">
                <a:solidFill>
                  <a:srgbClr val="FF0000"/>
                </a:solidFill>
              </a:rPr>
              <a:t>		   </a:t>
            </a:r>
            <a:r>
              <a:rPr lang="en-US" sz="1200" i="1">
                <a:solidFill>
                  <a:srgbClr val="FF0000"/>
                </a:solidFill>
              </a:rPr>
              <a:t>300</a:t>
            </a:r>
          </a:p>
          <a:p>
            <a:pPr marL="342900" indent="-342900">
              <a:spcBef>
                <a:spcPct val="50000"/>
              </a:spcBef>
            </a:pPr>
            <a:r>
              <a:rPr lang="en-US" sz="1200"/>
              <a:t>600			   2</a:t>
            </a:r>
            <a:r>
              <a:rPr lang="en-US" sz="1200">
                <a:solidFill>
                  <a:srgbClr val="FF0000"/>
                </a:solidFill>
              </a:rPr>
              <a:t>              c</a:t>
            </a:r>
          </a:p>
        </p:txBody>
      </p:sp>
      <p:sp>
        <p:nvSpPr>
          <p:cNvPr id="16671" name="Text Box 287"/>
          <p:cNvSpPr txBox="1">
            <a:spLocks noChangeArrowheads="1"/>
          </p:cNvSpPr>
          <p:nvPr/>
        </p:nvSpPr>
        <p:spPr bwMode="auto">
          <a:xfrm>
            <a:off x="1524000" y="4648200"/>
            <a:ext cx="3048000" cy="549275"/>
          </a:xfrm>
          <a:prstGeom prst="rect">
            <a:avLst/>
          </a:prstGeom>
          <a:noFill/>
          <a:ln w="9525" algn="ctr">
            <a:noFill/>
            <a:miter lim="800000"/>
            <a:headEnd/>
            <a:tailEnd/>
          </a:ln>
        </p:spPr>
        <p:txBody>
          <a:bodyPr>
            <a:spAutoFit/>
          </a:bodyPr>
          <a:lstStyle/>
          <a:p>
            <a:pPr marL="342900" indent="-342900">
              <a:spcBef>
                <a:spcPct val="50000"/>
              </a:spcBef>
            </a:pPr>
            <a:r>
              <a:rPr lang="en-US" sz="1200" b="0">
                <a:solidFill>
                  <a:srgbClr val="FF0000"/>
                </a:solidFill>
              </a:rPr>
              <a:t>		  </a:t>
            </a:r>
            <a:r>
              <a:rPr lang="en-US" sz="1200" i="1">
                <a:solidFill>
                  <a:srgbClr val="FF0000"/>
                </a:solidFill>
              </a:rPr>
              <a:t>600</a:t>
            </a:r>
          </a:p>
          <a:p>
            <a:pPr marL="342900" indent="-342900">
              <a:spcBef>
                <a:spcPct val="50000"/>
              </a:spcBef>
            </a:pPr>
            <a:r>
              <a:rPr lang="en-US" sz="1200"/>
              <a:t>  0			 3</a:t>
            </a:r>
            <a:r>
              <a:rPr lang="en-US" sz="1200">
                <a:solidFill>
                  <a:srgbClr val="FF0000"/>
                </a:solidFill>
              </a:rPr>
              <a:t>              d</a:t>
            </a:r>
          </a:p>
        </p:txBody>
      </p:sp>
      <p:sp>
        <p:nvSpPr>
          <p:cNvPr id="2067" name="Text Box 288"/>
          <p:cNvSpPr txBox="1">
            <a:spLocks noChangeArrowheads="1"/>
          </p:cNvSpPr>
          <p:nvPr/>
        </p:nvSpPr>
        <p:spPr bwMode="auto">
          <a:xfrm>
            <a:off x="5334000" y="5105400"/>
            <a:ext cx="2514600" cy="304800"/>
          </a:xfrm>
          <a:prstGeom prst="rect">
            <a:avLst/>
          </a:prstGeom>
          <a:noFill/>
          <a:ln w="9525" algn="ctr">
            <a:noFill/>
            <a:miter lim="800000"/>
            <a:headEnd/>
            <a:tailEnd/>
          </a:ln>
        </p:spPr>
        <p:txBody>
          <a:bodyPr>
            <a:spAutoFit/>
          </a:bodyPr>
          <a:lstStyle/>
          <a:p>
            <a:pPr marL="342900" indent="-342900" algn="ctr">
              <a:spcBef>
                <a:spcPct val="50000"/>
              </a:spcBef>
            </a:pPr>
            <a:r>
              <a:rPr lang="en-US" sz="1200"/>
              <a:t> </a:t>
            </a:r>
            <a:r>
              <a:rPr lang="en-US" sz="1400" b="0">
                <a:latin typeface="Arial" charset="0"/>
              </a:rPr>
              <a:t>Computers</a:t>
            </a:r>
          </a:p>
        </p:txBody>
      </p:sp>
      <p:sp>
        <p:nvSpPr>
          <p:cNvPr id="2068" name="Text Box 289"/>
          <p:cNvSpPr txBox="1">
            <a:spLocks noChangeArrowheads="1"/>
          </p:cNvSpPr>
          <p:nvPr/>
        </p:nvSpPr>
        <p:spPr bwMode="auto">
          <a:xfrm rot="-5400000">
            <a:off x="3978275" y="3336925"/>
            <a:ext cx="2286000" cy="304800"/>
          </a:xfrm>
          <a:prstGeom prst="rect">
            <a:avLst/>
          </a:prstGeom>
          <a:noFill/>
          <a:ln w="9525" algn="ctr">
            <a:noFill/>
            <a:miter lim="800000"/>
            <a:headEnd/>
            <a:tailEnd/>
          </a:ln>
        </p:spPr>
        <p:txBody>
          <a:bodyPr>
            <a:spAutoFit/>
          </a:bodyPr>
          <a:lstStyle/>
          <a:p>
            <a:pPr marL="342900" indent="-342900" algn="ctr">
              <a:spcBef>
                <a:spcPct val="50000"/>
              </a:spcBef>
            </a:pPr>
            <a:r>
              <a:rPr lang="en-US" sz="1400" b="0">
                <a:latin typeface="Arial" charset="0"/>
              </a:rPr>
              <a:t>Hamburgers</a:t>
            </a:r>
          </a:p>
        </p:txBody>
      </p:sp>
      <p:sp>
        <p:nvSpPr>
          <p:cNvPr id="2069" name="AutoShape 291"/>
          <p:cNvSpPr>
            <a:spLocks noChangeArrowheads="1"/>
          </p:cNvSpPr>
          <p:nvPr/>
        </p:nvSpPr>
        <p:spPr bwMode="auto">
          <a:xfrm>
            <a:off x="7772400" y="3200400"/>
            <a:ext cx="914400" cy="609600"/>
          </a:xfrm>
          <a:prstGeom prst="leftArrowCallout">
            <a:avLst>
              <a:gd name="adj1" fmla="val 25000"/>
              <a:gd name="adj2" fmla="val 25000"/>
              <a:gd name="adj3" fmla="val 25000"/>
              <a:gd name="adj4" fmla="val 66667"/>
            </a:avLst>
          </a:prstGeom>
          <a:noFill/>
          <a:ln w="9525" algn="ctr">
            <a:noFill/>
            <a:miter lim="800000"/>
            <a:headEnd/>
            <a:tailEnd/>
          </a:ln>
        </p:spPr>
        <p:txBody>
          <a:bodyPr wrap="none" anchor="ctr"/>
          <a:lstStyle/>
          <a:p>
            <a:endParaRPr lang="en-US"/>
          </a:p>
        </p:txBody>
      </p:sp>
      <p:sp>
        <p:nvSpPr>
          <p:cNvPr id="2070" name="Rectangle 292"/>
          <p:cNvSpPr>
            <a:spLocks noChangeArrowheads="1"/>
          </p:cNvSpPr>
          <p:nvPr/>
        </p:nvSpPr>
        <p:spPr bwMode="auto">
          <a:xfrm>
            <a:off x="8077200" y="3886200"/>
            <a:ext cx="914400" cy="914400"/>
          </a:xfrm>
          <a:prstGeom prst="rect">
            <a:avLst/>
          </a:prstGeom>
          <a:noFill/>
          <a:ln w="9525" algn="ctr">
            <a:noFill/>
            <a:miter lim="800000"/>
            <a:headEnd/>
            <a:tailEnd/>
          </a:ln>
        </p:spPr>
        <p:txBody>
          <a:bodyPr wrap="none" anchor="ctr"/>
          <a:lstStyle/>
          <a:p>
            <a:pPr marL="342900" indent="-342900" algn="ctr"/>
            <a:endParaRPr lang="en-CA" sz="1200">
              <a:latin typeface="Antique Olive" pitchFamily="34" charset="0"/>
            </a:endParaRPr>
          </a:p>
        </p:txBody>
      </p:sp>
      <p:sp>
        <p:nvSpPr>
          <p:cNvPr id="16677" name="Rectangle 293"/>
          <p:cNvSpPr>
            <a:spLocks noChangeArrowheads="1"/>
          </p:cNvSpPr>
          <p:nvPr/>
        </p:nvSpPr>
        <p:spPr bwMode="auto">
          <a:xfrm>
            <a:off x="7315200" y="2286000"/>
            <a:ext cx="1676400" cy="1143000"/>
          </a:xfrm>
          <a:prstGeom prst="rect">
            <a:avLst/>
          </a:prstGeom>
          <a:solidFill>
            <a:schemeClr val="bg1"/>
          </a:solidFill>
          <a:ln w="9525" algn="ctr">
            <a:solidFill>
              <a:schemeClr val="tx1"/>
            </a:solidFill>
            <a:miter lim="800000"/>
            <a:headEnd/>
            <a:tailEnd/>
          </a:ln>
        </p:spPr>
        <p:txBody>
          <a:bodyPr wrap="none" anchor="ctr"/>
          <a:lstStyle/>
          <a:p>
            <a:pPr marL="342900" indent="-342900" algn="ctr"/>
            <a:r>
              <a:rPr lang="en-US" sz="1200">
                <a:solidFill>
                  <a:schemeClr val="tx2"/>
                </a:solidFill>
                <a:latin typeface="Antique Olive" pitchFamily="34" charset="0"/>
              </a:rPr>
              <a:t>As the quantity</a:t>
            </a:r>
          </a:p>
          <a:p>
            <a:pPr marL="342900" indent="-342900" algn="ctr"/>
            <a:r>
              <a:rPr lang="en-US" sz="1200">
                <a:solidFill>
                  <a:schemeClr val="tx2"/>
                </a:solidFill>
                <a:latin typeface="Antique Olive" pitchFamily="34" charset="0"/>
              </a:rPr>
              <a:t>of computers</a:t>
            </a:r>
          </a:p>
          <a:p>
            <a:pPr marL="342900" indent="-342900" algn="ctr"/>
            <a:r>
              <a:rPr lang="en-US" sz="1200">
                <a:solidFill>
                  <a:schemeClr val="tx2"/>
                </a:solidFill>
                <a:latin typeface="Antique Olive" pitchFamily="34" charset="0"/>
              </a:rPr>
              <a:t>rises, so does their</a:t>
            </a:r>
          </a:p>
          <a:p>
            <a:pPr marL="342900" indent="-342900" algn="ctr"/>
            <a:r>
              <a:rPr lang="en-US" sz="1200">
                <a:solidFill>
                  <a:schemeClr val="tx2"/>
                </a:solidFill>
                <a:latin typeface="Antique Olive" pitchFamily="34" charset="0"/>
              </a:rPr>
              <a:t>opportunity cost.</a:t>
            </a:r>
          </a:p>
        </p:txBody>
      </p:sp>
      <p:sp>
        <p:nvSpPr>
          <p:cNvPr id="2072" name="Freeform 295"/>
          <p:cNvSpPr>
            <a:spLocks/>
          </p:cNvSpPr>
          <p:nvPr/>
        </p:nvSpPr>
        <p:spPr bwMode="auto">
          <a:xfrm>
            <a:off x="7696200" y="4876800"/>
            <a:ext cx="1588" cy="71438"/>
          </a:xfrm>
          <a:custGeom>
            <a:avLst/>
            <a:gdLst>
              <a:gd name="T0" fmla="*/ 0 w 1"/>
              <a:gd name="T1" fmla="*/ 2147483647 h 45"/>
              <a:gd name="T2" fmla="*/ 0 w 1"/>
              <a:gd name="T3" fmla="*/ 0 h 45"/>
              <a:gd name="T4" fmla="*/ 0 60000 65536"/>
              <a:gd name="T5" fmla="*/ 0 60000 65536"/>
              <a:gd name="T6" fmla="*/ 0 w 1"/>
              <a:gd name="T7" fmla="*/ 0 h 45"/>
              <a:gd name="T8" fmla="*/ 1 w 1"/>
              <a:gd name="T9" fmla="*/ 45 h 45"/>
            </a:gdLst>
            <a:ahLst/>
            <a:cxnLst>
              <a:cxn ang="T4">
                <a:pos x="T0" y="T1"/>
              </a:cxn>
              <a:cxn ang="T5">
                <a:pos x="T2" y="T3"/>
              </a:cxn>
            </a:cxnLst>
            <a:rect l="T6" t="T7" r="T8" b="T9"/>
            <a:pathLst>
              <a:path w="1" h="45">
                <a:moveTo>
                  <a:pt x="0" y="45"/>
                </a:moveTo>
                <a:lnTo>
                  <a:pt x="0" y="0"/>
                </a:lnTo>
              </a:path>
            </a:pathLst>
          </a:custGeom>
          <a:noFill/>
          <a:ln w="9525">
            <a:solidFill>
              <a:schemeClr val="tx1"/>
            </a:solidFill>
            <a:round/>
            <a:headEnd/>
            <a:tailEnd/>
          </a:ln>
        </p:spPr>
        <p:txBody>
          <a:bodyPr/>
          <a:lstStyle/>
          <a:p>
            <a:endParaRPr lang="en-US"/>
          </a:p>
        </p:txBody>
      </p:sp>
      <p:sp>
        <p:nvSpPr>
          <p:cNvPr id="2073" name="Freeform 296"/>
          <p:cNvSpPr>
            <a:spLocks/>
          </p:cNvSpPr>
          <p:nvPr/>
        </p:nvSpPr>
        <p:spPr bwMode="auto">
          <a:xfrm>
            <a:off x="7010400" y="4876800"/>
            <a:ext cx="1588" cy="71438"/>
          </a:xfrm>
          <a:custGeom>
            <a:avLst/>
            <a:gdLst>
              <a:gd name="T0" fmla="*/ 0 w 1"/>
              <a:gd name="T1" fmla="*/ 2147483647 h 45"/>
              <a:gd name="T2" fmla="*/ 0 w 1"/>
              <a:gd name="T3" fmla="*/ 0 h 45"/>
              <a:gd name="T4" fmla="*/ 0 60000 65536"/>
              <a:gd name="T5" fmla="*/ 0 60000 65536"/>
              <a:gd name="T6" fmla="*/ 0 w 1"/>
              <a:gd name="T7" fmla="*/ 0 h 45"/>
              <a:gd name="T8" fmla="*/ 1 w 1"/>
              <a:gd name="T9" fmla="*/ 45 h 45"/>
            </a:gdLst>
            <a:ahLst/>
            <a:cxnLst>
              <a:cxn ang="T4">
                <a:pos x="T0" y="T1"/>
              </a:cxn>
              <a:cxn ang="T5">
                <a:pos x="T2" y="T3"/>
              </a:cxn>
            </a:cxnLst>
            <a:rect l="T6" t="T7" r="T8" b="T9"/>
            <a:pathLst>
              <a:path w="1" h="45">
                <a:moveTo>
                  <a:pt x="0" y="45"/>
                </a:moveTo>
                <a:lnTo>
                  <a:pt x="0" y="0"/>
                </a:lnTo>
              </a:path>
            </a:pathLst>
          </a:custGeom>
          <a:noFill/>
          <a:ln w="9525">
            <a:solidFill>
              <a:schemeClr val="tx1"/>
            </a:solidFill>
            <a:round/>
            <a:headEnd/>
            <a:tailEnd/>
          </a:ln>
        </p:spPr>
        <p:txBody>
          <a:bodyPr/>
          <a:lstStyle/>
          <a:p>
            <a:endParaRPr lang="en-US"/>
          </a:p>
        </p:txBody>
      </p:sp>
      <p:sp>
        <p:nvSpPr>
          <p:cNvPr id="2074" name="Freeform 297"/>
          <p:cNvSpPr>
            <a:spLocks/>
          </p:cNvSpPr>
          <p:nvPr/>
        </p:nvSpPr>
        <p:spPr bwMode="auto">
          <a:xfrm>
            <a:off x="6324600" y="4876800"/>
            <a:ext cx="1588" cy="71438"/>
          </a:xfrm>
          <a:custGeom>
            <a:avLst/>
            <a:gdLst>
              <a:gd name="T0" fmla="*/ 0 w 1"/>
              <a:gd name="T1" fmla="*/ 2147483647 h 45"/>
              <a:gd name="T2" fmla="*/ 0 w 1"/>
              <a:gd name="T3" fmla="*/ 0 h 45"/>
              <a:gd name="T4" fmla="*/ 0 60000 65536"/>
              <a:gd name="T5" fmla="*/ 0 60000 65536"/>
              <a:gd name="T6" fmla="*/ 0 w 1"/>
              <a:gd name="T7" fmla="*/ 0 h 45"/>
              <a:gd name="T8" fmla="*/ 1 w 1"/>
              <a:gd name="T9" fmla="*/ 45 h 45"/>
            </a:gdLst>
            <a:ahLst/>
            <a:cxnLst>
              <a:cxn ang="T4">
                <a:pos x="T0" y="T1"/>
              </a:cxn>
              <a:cxn ang="T5">
                <a:pos x="T2" y="T3"/>
              </a:cxn>
            </a:cxnLst>
            <a:rect l="T6" t="T7" r="T8" b="T9"/>
            <a:pathLst>
              <a:path w="1" h="45">
                <a:moveTo>
                  <a:pt x="0" y="45"/>
                </a:moveTo>
                <a:lnTo>
                  <a:pt x="0" y="0"/>
                </a:lnTo>
              </a:path>
            </a:pathLst>
          </a:custGeom>
          <a:noFill/>
          <a:ln w="9525">
            <a:solidFill>
              <a:schemeClr val="tx1"/>
            </a:solidFill>
            <a:round/>
            <a:headEnd/>
            <a:tailEnd/>
          </a:ln>
        </p:spPr>
        <p:txBody>
          <a:bodyPr/>
          <a:lstStyle/>
          <a:p>
            <a:endParaRPr lang="en-US"/>
          </a:p>
        </p:txBody>
      </p:sp>
      <p:sp>
        <p:nvSpPr>
          <p:cNvPr id="2075" name="Freeform 298"/>
          <p:cNvSpPr>
            <a:spLocks/>
          </p:cNvSpPr>
          <p:nvPr/>
        </p:nvSpPr>
        <p:spPr bwMode="auto">
          <a:xfrm>
            <a:off x="5562600" y="3600450"/>
            <a:ext cx="87313" cy="1588"/>
          </a:xfrm>
          <a:custGeom>
            <a:avLst/>
            <a:gdLst>
              <a:gd name="T0" fmla="*/ 2147483647 w 55"/>
              <a:gd name="T1" fmla="*/ 0 h 1"/>
              <a:gd name="T2" fmla="*/ 0 w 55"/>
              <a:gd name="T3" fmla="*/ 0 h 1"/>
              <a:gd name="T4" fmla="*/ 0 60000 65536"/>
              <a:gd name="T5" fmla="*/ 0 60000 65536"/>
              <a:gd name="T6" fmla="*/ 0 w 55"/>
              <a:gd name="T7" fmla="*/ 0 h 1"/>
              <a:gd name="T8" fmla="*/ 55 w 55"/>
              <a:gd name="T9" fmla="*/ 1 h 1"/>
            </a:gdLst>
            <a:ahLst/>
            <a:cxnLst>
              <a:cxn ang="T4">
                <a:pos x="T0" y="T1"/>
              </a:cxn>
              <a:cxn ang="T5">
                <a:pos x="T2" y="T3"/>
              </a:cxn>
            </a:cxnLst>
            <a:rect l="T6" t="T7" r="T8" b="T9"/>
            <a:pathLst>
              <a:path w="55" h="1">
                <a:moveTo>
                  <a:pt x="55" y="0"/>
                </a:moveTo>
                <a:lnTo>
                  <a:pt x="0" y="0"/>
                </a:lnTo>
              </a:path>
            </a:pathLst>
          </a:custGeom>
          <a:noFill/>
          <a:ln w="9525">
            <a:solidFill>
              <a:schemeClr val="tx1"/>
            </a:solidFill>
            <a:round/>
            <a:headEnd/>
            <a:tailEnd/>
          </a:ln>
        </p:spPr>
        <p:txBody>
          <a:bodyPr/>
          <a:lstStyle/>
          <a:p>
            <a:endParaRPr lang="en-US"/>
          </a:p>
        </p:txBody>
      </p:sp>
      <p:sp>
        <p:nvSpPr>
          <p:cNvPr id="2076" name="Freeform 299"/>
          <p:cNvSpPr>
            <a:spLocks/>
          </p:cNvSpPr>
          <p:nvPr/>
        </p:nvSpPr>
        <p:spPr bwMode="auto">
          <a:xfrm>
            <a:off x="5562600" y="2874963"/>
            <a:ext cx="87313" cy="1587"/>
          </a:xfrm>
          <a:custGeom>
            <a:avLst/>
            <a:gdLst>
              <a:gd name="T0" fmla="*/ 2147483647 w 55"/>
              <a:gd name="T1" fmla="*/ 0 h 1"/>
              <a:gd name="T2" fmla="*/ 0 w 55"/>
              <a:gd name="T3" fmla="*/ 0 h 1"/>
              <a:gd name="T4" fmla="*/ 0 60000 65536"/>
              <a:gd name="T5" fmla="*/ 0 60000 65536"/>
              <a:gd name="T6" fmla="*/ 0 w 55"/>
              <a:gd name="T7" fmla="*/ 0 h 1"/>
              <a:gd name="T8" fmla="*/ 55 w 55"/>
              <a:gd name="T9" fmla="*/ 1 h 1"/>
            </a:gdLst>
            <a:ahLst/>
            <a:cxnLst>
              <a:cxn ang="T4">
                <a:pos x="T0" y="T1"/>
              </a:cxn>
              <a:cxn ang="T5">
                <a:pos x="T2" y="T3"/>
              </a:cxn>
            </a:cxnLst>
            <a:rect l="T6" t="T7" r="T8" b="T9"/>
            <a:pathLst>
              <a:path w="55" h="1">
                <a:moveTo>
                  <a:pt x="55" y="0"/>
                </a:moveTo>
                <a:lnTo>
                  <a:pt x="0" y="0"/>
                </a:lnTo>
              </a:path>
            </a:pathLst>
          </a:custGeom>
          <a:noFill/>
          <a:ln w="9525">
            <a:solidFill>
              <a:schemeClr val="tx1"/>
            </a:solidFill>
            <a:round/>
            <a:headEnd/>
            <a:tailEnd/>
          </a:ln>
        </p:spPr>
        <p:txBody>
          <a:bodyPr/>
          <a:lstStyle/>
          <a:p>
            <a:endParaRPr lang="en-US"/>
          </a:p>
        </p:txBody>
      </p:sp>
      <p:sp>
        <p:nvSpPr>
          <p:cNvPr id="2077" name="Freeform 300"/>
          <p:cNvSpPr>
            <a:spLocks/>
          </p:cNvSpPr>
          <p:nvPr/>
        </p:nvSpPr>
        <p:spPr bwMode="auto">
          <a:xfrm>
            <a:off x="5562600" y="2590800"/>
            <a:ext cx="87313" cy="1588"/>
          </a:xfrm>
          <a:custGeom>
            <a:avLst/>
            <a:gdLst>
              <a:gd name="T0" fmla="*/ 2147483647 w 55"/>
              <a:gd name="T1" fmla="*/ 0 h 1"/>
              <a:gd name="T2" fmla="*/ 0 w 55"/>
              <a:gd name="T3" fmla="*/ 0 h 1"/>
              <a:gd name="T4" fmla="*/ 0 60000 65536"/>
              <a:gd name="T5" fmla="*/ 0 60000 65536"/>
              <a:gd name="T6" fmla="*/ 0 w 55"/>
              <a:gd name="T7" fmla="*/ 0 h 1"/>
              <a:gd name="T8" fmla="*/ 55 w 55"/>
              <a:gd name="T9" fmla="*/ 1 h 1"/>
            </a:gdLst>
            <a:ahLst/>
            <a:cxnLst>
              <a:cxn ang="T4">
                <a:pos x="T0" y="T1"/>
              </a:cxn>
              <a:cxn ang="T5">
                <a:pos x="T2" y="T3"/>
              </a:cxn>
            </a:cxnLst>
            <a:rect l="T6" t="T7" r="T8" b="T9"/>
            <a:pathLst>
              <a:path w="55" h="1">
                <a:moveTo>
                  <a:pt x="55" y="0"/>
                </a:moveTo>
                <a:lnTo>
                  <a:pt x="0" y="0"/>
                </a:lnTo>
              </a:path>
            </a:pathLst>
          </a:custGeom>
          <a:noFill/>
          <a:ln w="9525">
            <a:solidFill>
              <a:schemeClr val="tx1"/>
            </a:solidFill>
            <a:round/>
            <a:headEnd/>
            <a:tailEnd/>
          </a:ln>
        </p:spPr>
        <p:txBody>
          <a:bodyPr/>
          <a:lstStyle/>
          <a:p>
            <a:endParaRPr lang="en-US"/>
          </a:p>
        </p:txBody>
      </p:sp>
      <p:sp>
        <p:nvSpPr>
          <p:cNvPr id="16685" name="Freeform 301"/>
          <p:cNvSpPr>
            <a:spLocks/>
          </p:cNvSpPr>
          <p:nvPr/>
        </p:nvSpPr>
        <p:spPr bwMode="auto">
          <a:xfrm>
            <a:off x="5651500" y="2590800"/>
            <a:ext cx="2044700" cy="2286000"/>
          </a:xfrm>
          <a:custGeom>
            <a:avLst/>
            <a:gdLst>
              <a:gd name="T0" fmla="*/ 0 w 1248"/>
              <a:gd name="T1" fmla="*/ 0 h 1440"/>
              <a:gd name="T2" fmla="*/ 2147483647 w 1248"/>
              <a:gd name="T3" fmla="*/ 2147483647 h 1440"/>
              <a:gd name="T4" fmla="*/ 2147483647 w 1248"/>
              <a:gd name="T5" fmla="*/ 2147483647 h 1440"/>
              <a:gd name="T6" fmla="*/ 2147483647 w 1248"/>
              <a:gd name="T7" fmla="*/ 2147483647 h 1440"/>
              <a:gd name="T8" fmla="*/ 0 60000 65536"/>
              <a:gd name="T9" fmla="*/ 0 60000 65536"/>
              <a:gd name="T10" fmla="*/ 0 60000 65536"/>
              <a:gd name="T11" fmla="*/ 0 60000 65536"/>
              <a:gd name="T12" fmla="*/ 0 w 1248"/>
              <a:gd name="T13" fmla="*/ 0 h 1440"/>
              <a:gd name="T14" fmla="*/ 1248 w 1248"/>
              <a:gd name="T15" fmla="*/ 1440 h 1440"/>
            </a:gdLst>
            <a:ahLst/>
            <a:cxnLst>
              <a:cxn ang="T8">
                <a:pos x="T0" y="T1"/>
              </a:cxn>
              <a:cxn ang="T9">
                <a:pos x="T2" y="T3"/>
              </a:cxn>
              <a:cxn ang="T10">
                <a:pos x="T4" y="T5"/>
              </a:cxn>
              <a:cxn ang="T11">
                <a:pos x="T6" y="T7"/>
              </a:cxn>
            </a:cxnLst>
            <a:rect l="T12" t="T13" r="T14" b="T15"/>
            <a:pathLst>
              <a:path w="1248" h="1440">
                <a:moveTo>
                  <a:pt x="0" y="0"/>
                </a:moveTo>
                <a:cubicBezTo>
                  <a:pt x="124" y="20"/>
                  <a:pt x="248" y="40"/>
                  <a:pt x="384" y="144"/>
                </a:cubicBezTo>
                <a:cubicBezTo>
                  <a:pt x="520" y="248"/>
                  <a:pt x="672" y="408"/>
                  <a:pt x="816" y="624"/>
                </a:cubicBezTo>
                <a:cubicBezTo>
                  <a:pt x="960" y="840"/>
                  <a:pt x="1184" y="1304"/>
                  <a:pt x="1248" y="1440"/>
                </a:cubicBezTo>
              </a:path>
            </a:pathLst>
          </a:custGeom>
          <a:noFill/>
          <a:ln w="28575">
            <a:solidFill>
              <a:srgbClr val="008080"/>
            </a:solidFill>
            <a:round/>
            <a:headEnd/>
            <a:tailEnd/>
          </a:ln>
        </p:spPr>
        <p:txBody>
          <a:bodyPr/>
          <a:lstStyle/>
          <a:p>
            <a:endParaRPr lang="en-US"/>
          </a:p>
        </p:txBody>
      </p:sp>
      <p:grpSp>
        <p:nvGrpSpPr>
          <p:cNvPr id="2" name="Group 312"/>
          <p:cNvGrpSpPr>
            <a:grpSpLocks/>
          </p:cNvGrpSpPr>
          <p:nvPr/>
        </p:nvGrpSpPr>
        <p:grpSpPr bwMode="auto">
          <a:xfrm>
            <a:off x="5611813" y="2209800"/>
            <a:ext cx="303212" cy="415925"/>
            <a:chOff x="3535" y="1392"/>
            <a:chExt cx="191" cy="262"/>
          </a:xfrm>
        </p:grpSpPr>
        <p:sp>
          <p:nvSpPr>
            <p:cNvPr id="2094" name="Text Box 273"/>
            <p:cNvSpPr txBox="1">
              <a:spLocks noChangeArrowheads="1"/>
            </p:cNvSpPr>
            <p:nvPr/>
          </p:nvSpPr>
          <p:spPr bwMode="auto">
            <a:xfrm>
              <a:off x="3552" y="1392"/>
              <a:ext cx="174" cy="173"/>
            </a:xfrm>
            <a:prstGeom prst="rect">
              <a:avLst/>
            </a:prstGeom>
            <a:noFill/>
            <a:ln w="9525" algn="ctr">
              <a:noFill/>
              <a:miter lim="800000"/>
              <a:headEnd/>
              <a:tailEnd/>
            </a:ln>
          </p:spPr>
          <p:txBody>
            <a:bodyPr wrap="none">
              <a:spAutoFit/>
            </a:bodyPr>
            <a:lstStyle/>
            <a:p>
              <a:pPr marL="342900" indent="-342900"/>
              <a:r>
                <a:rPr lang="en-US" sz="1200" b="0">
                  <a:solidFill>
                    <a:srgbClr val="FF0000"/>
                  </a:solidFill>
                </a:rPr>
                <a:t>a</a:t>
              </a:r>
            </a:p>
          </p:txBody>
        </p:sp>
        <p:sp>
          <p:nvSpPr>
            <p:cNvPr id="2095" name="AutoShape 215"/>
            <p:cNvSpPr>
              <a:spLocks noChangeArrowheads="1"/>
            </p:cNvSpPr>
            <p:nvPr/>
          </p:nvSpPr>
          <p:spPr bwMode="auto">
            <a:xfrm flipV="1">
              <a:off x="3535" y="1608"/>
              <a:ext cx="46" cy="46"/>
            </a:xfrm>
            <a:prstGeom prst="flowChartConnector">
              <a:avLst/>
            </a:prstGeom>
            <a:solidFill>
              <a:srgbClr val="FF0000"/>
            </a:solidFill>
            <a:ln w="12700">
              <a:solidFill>
                <a:srgbClr val="FF0000"/>
              </a:solidFill>
              <a:round/>
              <a:headEnd/>
              <a:tailEnd/>
            </a:ln>
          </p:spPr>
          <p:txBody>
            <a:bodyPr wrap="none" anchor="ctr"/>
            <a:lstStyle/>
            <a:p>
              <a:endParaRPr lang="en-US"/>
            </a:p>
          </p:txBody>
        </p:sp>
      </p:grpSp>
      <p:sp>
        <p:nvSpPr>
          <p:cNvPr id="16596" name="Freeform 212"/>
          <p:cNvSpPr>
            <a:spLocks/>
          </p:cNvSpPr>
          <p:nvPr/>
        </p:nvSpPr>
        <p:spPr bwMode="auto">
          <a:xfrm>
            <a:off x="5641975" y="2619375"/>
            <a:ext cx="1588" cy="228600"/>
          </a:xfrm>
          <a:custGeom>
            <a:avLst/>
            <a:gdLst>
              <a:gd name="T0" fmla="*/ 0 w 1"/>
              <a:gd name="T1" fmla="*/ 0 h 144"/>
              <a:gd name="T2" fmla="*/ 0 w 1"/>
              <a:gd name="T3" fmla="*/ 2147483647 h 144"/>
              <a:gd name="T4" fmla="*/ 0 60000 65536"/>
              <a:gd name="T5" fmla="*/ 0 60000 65536"/>
              <a:gd name="T6" fmla="*/ 0 w 1"/>
              <a:gd name="T7" fmla="*/ 0 h 144"/>
              <a:gd name="T8" fmla="*/ 1 w 1"/>
              <a:gd name="T9" fmla="*/ 144 h 144"/>
            </a:gdLst>
            <a:ahLst/>
            <a:cxnLst>
              <a:cxn ang="T4">
                <a:pos x="T0" y="T1"/>
              </a:cxn>
              <a:cxn ang="T5">
                <a:pos x="T2" y="T3"/>
              </a:cxn>
            </a:cxnLst>
            <a:rect l="T6" t="T7" r="T8" b="T9"/>
            <a:pathLst>
              <a:path w="1" h="144">
                <a:moveTo>
                  <a:pt x="0" y="0"/>
                </a:moveTo>
                <a:lnTo>
                  <a:pt x="0" y="144"/>
                </a:lnTo>
              </a:path>
            </a:pathLst>
          </a:custGeom>
          <a:noFill/>
          <a:ln w="19050">
            <a:solidFill>
              <a:srgbClr val="FF0000"/>
            </a:solidFill>
            <a:round/>
            <a:headEnd/>
            <a:tailEnd type="triangle" w="med" len="med"/>
          </a:ln>
        </p:spPr>
        <p:txBody>
          <a:bodyPr/>
          <a:lstStyle/>
          <a:p>
            <a:endParaRPr lang="en-US"/>
          </a:p>
        </p:txBody>
      </p:sp>
      <p:grpSp>
        <p:nvGrpSpPr>
          <p:cNvPr id="3" name="Group 278"/>
          <p:cNvGrpSpPr>
            <a:grpSpLocks/>
          </p:cNvGrpSpPr>
          <p:nvPr/>
        </p:nvGrpSpPr>
        <p:grpSpPr bwMode="auto">
          <a:xfrm>
            <a:off x="6200775" y="2524125"/>
            <a:ext cx="279400" cy="381000"/>
            <a:chOff x="3936" y="1536"/>
            <a:chExt cx="176" cy="240"/>
          </a:xfrm>
        </p:grpSpPr>
        <p:sp>
          <p:nvSpPr>
            <p:cNvPr id="2092" name="AutoShape 210"/>
            <p:cNvSpPr>
              <a:spLocks noChangeArrowheads="1"/>
            </p:cNvSpPr>
            <p:nvPr/>
          </p:nvSpPr>
          <p:spPr bwMode="auto">
            <a:xfrm>
              <a:off x="3984" y="1728"/>
              <a:ext cx="48" cy="48"/>
            </a:xfrm>
            <a:prstGeom prst="flowChartConnector">
              <a:avLst/>
            </a:prstGeom>
            <a:solidFill>
              <a:srgbClr val="FF0000"/>
            </a:solidFill>
            <a:ln w="12700">
              <a:solidFill>
                <a:srgbClr val="FF0000"/>
              </a:solidFill>
              <a:round/>
              <a:headEnd/>
              <a:tailEnd/>
            </a:ln>
          </p:spPr>
          <p:txBody>
            <a:bodyPr wrap="none" anchor="ctr"/>
            <a:lstStyle/>
            <a:p>
              <a:endParaRPr lang="en-US"/>
            </a:p>
          </p:txBody>
        </p:sp>
        <p:sp>
          <p:nvSpPr>
            <p:cNvPr id="2093" name="Text Box 274"/>
            <p:cNvSpPr txBox="1">
              <a:spLocks noChangeArrowheads="1"/>
            </p:cNvSpPr>
            <p:nvPr/>
          </p:nvSpPr>
          <p:spPr bwMode="auto">
            <a:xfrm>
              <a:off x="3936" y="1536"/>
              <a:ext cx="176" cy="173"/>
            </a:xfrm>
            <a:prstGeom prst="rect">
              <a:avLst/>
            </a:prstGeom>
            <a:noFill/>
            <a:ln w="9525" algn="ctr">
              <a:noFill/>
              <a:miter lim="800000"/>
              <a:headEnd/>
              <a:tailEnd/>
            </a:ln>
          </p:spPr>
          <p:txBody>
            <a:bodyPr wrap="none">
              <a:spAutoFit/>
            </a:bodyPr>
            <a:lstStyle/>
            <a:p>
              <a:pPr marL="342900" indent="-342900"/>
              <a:r>
                <a:rPr lang="en-US" sz="1200" b="0">
                  <a:solidFill>
                    <a:srgbClr val="FF0000"/>
                  </a:solidFill>
                </a:rPr>
                <a:t>b</a:t>
              </a:r>
            </a:p>
          </p:txBody>
        </p:sp>
      </p:grpSp>
      <p:sp>
        <p:nvSpPr>
          <p:cNvPr id="16692" name="Line 308"/>
          <p:cNvSpPr>
            <a:spLocks noChangeShapeType="1"/>
          </p:cNvSpPr>
          <p:nvPr/>
        </p:nvSpPr>
        <p:spPr bwMode="auto">
          <a:xfrm>
            <a:off x="5695950" y="2876550"/>
            <a:ext cx="533400" cy="0"/>
          </a:xfrm>
          <a:prstGeom prst="line">
            <a:avLst/>
          </a:prstGeom>
          <a:noFill/>
          <a:ln w="19050">
            <a:solidFill>
              <a:srgbClr val="FF0000"/>
            </a:solidFill>
            <a:round/>
            <a:headEnd/>
            <a:tailEnd type="triangle" w="med" len="med"/>
          </a:ln>
        </p:spPr>
        <p:txBody>
          <a:bodyPr/>
          <a:lstStyle/>
          <a:p>
            <a:endParaRPr lang="en-CA"/>
          </a:p>
        </p:txBody>
      </p:sp>
      <p:sp>
        <p:nvSpPr>
          <p:cNvPr id="2083" name="Rectangle 309"/>
          <p:cNvSpPr>
            <a:spLocks noChangeArrowheads="1"/>
          </p:cNvSpPr>
          <p:nvPr/>
        </p:nvSpPr>
        <p:spPr bwMode="auto">
          <a:xfrm>
            <a:off x="5181600" y="2724150"/>
            <a:ext cx="436563" cy="274638"/>
          </a:xfrm>
          <a:prstGeom prst="rect">
            <a:avLst/>
          </a:prstGeom>
          <a:noFill/>
          <a:ln w="9525" algn="ctr">
            <a:noFill/>
            <a:miter lim="800000"/>
            <a:headEnd/>
            <a:tailEnd/>
          </a:ln>
        </p:spPr>
        <p:txBody>
          <a:bodyPr wrap="none">
            <a:spAutoFit/>
          </a:bodyPr>
          <a:lstStyle/>
          <a:p>
            <a:pPr marL="342900" indent="-342900"/>
            <a:r>
              <a:rPr lang="en-US" sz="1200" b="0">
                <a:latin typeface="Arial" charset="0"/>
              </a:rPr>
              <a:t>900</a:t>
            </a:r>
          </a:p>
        </p:txBody>
      </p:sp>
      <p:grpSp>
        <p:nvGrpSpPr>
          <p:cNvPr id="4" name="Group 279"/>
          <p:cNvGrpSpPr>
            <a:grpSpLocks/>
          </p:cNvGrpSpPr>
          <p:nvPr/>
        </p:nvGrpSpPr>
        <p:grpSpPr bwMode="auto">
          <a:xfrm>
            <a:off x="6972300" y="3400425"/>
            <a:ext cx="339725" cy="274638"/>
            <a:chOff x="4368" y="2064"/>
            <a:chExt cx="214" cy="173"/>
          </a:xfrm>
        </p:grpSpPr>
        <p:sp>
          <p:nvSpPr>
            <p:cNvPr id="2090" name="AutoShape 207"/>
            <p:cNvSpPr>
              <a:spLocks noChangeArrowheads="1"/>
            </p:cNvSpPr>
            <p:nvPr/>
          </p:nvSpPr>
          <p:spPr bwMode="auto">
            <a:xfrm>
              <a:off x="4368" y="2160"/>
              <a:ext cx="48" cy="48"/>
            </a:xfrm>
            <a:prstGeom prst="flowChartConnector">
              <a:avLst/>
            </a:prstGeom>
            <a:solidFill>
              <a:srgbClr val="FF0000"/>
            </a:solidFill>
            <a:ln w="12700">
              <a:solidFill>
                <a:srgbClr val="FF0000"/>
              </a:solidFill>
              <a:round/>
              <a:headEnd/>
              <a:tailEnd/>
            </a:ln>
          </p:spPr>
          <p:txBody>
            <a:bodyPr wrap="none" anchor="ctr"/>
            <a:lstStyle/>
            <a:p>
              <a:endParaRPr lang="en-US"/>
            </a:p>
          </p:txBody>
        </p:sp>
        <p:sp>
          <p:nvSpPr>
            <p:cNvPr id="2091" name="Text Box 275"/>
            <p:cNvSpPr txBox="1">
              <a:spLocks noChangeArrowheads="1"/>
            </p:cNvSpPr>
            <p:nvPr/>
          </p:nvSpPr>
          <p:spPr bwMode="auto">
            <a:xfrm>
              <a:off x="4416" y="2064"/>
              <a:ext cx="166" cy="173"/>
            </a:xfrm>
            <a:prstGeom prst="rect">
              <a:avLst/>
            </a:prstGeom>
            <a:noFill/>
            <a:ln w="9525" algn="ctr">
              <a:noFill/>
              <a:miter lim="800000"/>
              <a:headEnd/>
              <a:tailEnd/>
            </a:ln>
          </p:spPr>
          <p:txBody>
            <a:bodyPr wrap="none">
              <a:spAutoFit/>
            </a:bodyPr>
            <a:lstStyle/>
            <a:p>
              <a:pPr marL="342900" indent="-342900"/>
              <a:r>
                <a:rPr lang="en-US" sz="1200" b="0">
                  <a:solidFill>
                    <a:srgbClr val="FF0000"/>
                  </a:solidFill>
                </a:rPr>
                <a:t>c</a:t>
              </a:r>
            </a:p>
          </p:txBody>
        </p:sp>
      </p:grpSp>
      <p:sp>
        <p:nvSpPr>
          <p:cNvPr id="16694" name="Line 310"/>
          <p:cNvSpPr>
            <a:spLocks noChangeShapeType="1"/>
          </p:cNvSpPr>
          <p:nvPr/>
        </p:nvSpPr>
        <p:spPr bwMode="auto">
          <a:xfrm flipH="1">
            <a:off x="7010400" y="3676650"/>
            <a:ext cx="0" cy="1143000"/>
          </a:xfrm>
          <a:prstGeom prst="line">
            <a:avLst/>
          </a:prstGeom>
          <a:noFill/>
          <a:ln w="19050">
            <a:solidFill>
              <a:srgbClr val="FF0000"/>
            </a:solidFill>
            <a:round/>
            <a:headEnd/>
            <a:tailEnd type="triangle" w="med" len="med"/>
          </a:ln>
        </p:spPr>
        <p:txBody>
          <a:bodyPr/>
          <a:lstStyle/>
          <a:p>
            <a:endParaRPr lang="en-CA"/>
          </a:p>
        </p:txBody>
      </p:sp>
      <p:sp>
        <p:nvSpPr>
          <p:cNvPr id="16695" name="Line 311"/>
          <p:cNvSpPr>
            <a:spLocks noChangeShapeType="1"/>
          </p:cNvSpPr>
          <p:nvPr/>
        </p:nvSpPr>
        <p:spPr bwMode="auto">
          <a:xfrm>
            <a:off x="7010400" y="4876800"/>
            <a:ext cx="609600" cy="0"/>
          </a:xfrm>
          <a:prstGeom prst="line">
            <a:avLst/>
          </a:prstGeom>
          <a:noFill/>
          <a:ln w="19050">
            <a:solidFill>
              <a:srgbClr val="FF0000"/>
            </a:solidFill>
            <a:round/>
            <a:headEnd/>
            <a:tailEnd type="triangle" w="med" len="med"/>
          </a:ln>
        </p:spPr>
        <p:txBody>
          <a:bodyPr/>
          <a:lstStyle/>
          <a:p>
            <a:endParaRPr lang="en-CA"/>
          </a:p>
        </p:txBody>
      </p:sp>
      <p:grpSp>
        <p:nvGrpSpPr>
          <p:cNvPr id="5" name="Group 280"/>
          <p:cNvGrpSpPr>
            <a:grpSpLocks/>
          </p:cNvGrpSpPr>
          <p:nvPr/>
        </p:nvGrpSpPr>
        <p:grpSpPr bwMode="auto">
          <a:xfrm>
            <a:off x="7659688" y="4676775"/>
            <a:ext cx="325437" cy="274638"/>
            <a:chOff x="4819" y="2928"/>
            <a:chExt cx="205" cy="173"/>
          </a:xfrm>
        </p:grpSpPr>
        <p:sp>
          <p:nvSpPr>
            <p:cNvPr id="2088" name="AutoShape 204"/>
            <p:cNvSpPr>
              <a:spLocks noChangeArrowheads="1"/>
            </p:cNvSpPr>
            <p:nvPr/>
          </p:nvSpPr>
          <p:spPr bwMode="auto">
            <a:xfrm>
              <a:off x="4819" y="3024"/>
              <a:ext cx="48" cy="48"/>
            </a:xfrm>
            <a:prstGeom prst="flowChartConnector">
              <a:avLst/>
            </a:prstGeom>
            <a:solidFill>
              <a:srgbClr val="FF0000"/>
            </a:solidFill>
            <a:ln w="12700">
              <a:solidFill>
                <a:srgbClr val="FF0000"/>
              </a:solidFill>
              <a:round/>
              <a:headEnd/>
              <a:tailEnd/>
            </a:ln>
          </p:spPr>
          <p:txBody>
            <a:bodyPr wrap="none" anchor="ctr"/>
            <a:lstStyle/>
            <a:p>
              <a:endParaRPr lang="en-US"/>
            </a:p>
          </p:txBody>
        </p:sp>
        <p:sp>
          <p:nvSpPr>
            <p:cNvPr id="2089" name="Text Box 276"/>
            <p:cNvSpPr txBox="1">
              <a:spLocks noChangeArrowheads="1"/>
            </p:cNvSpPr>
            <p:nvPr/>
          </p:nvSpPr>
          <p:spPr bwMode="auto">
            <a:xfrm>
              <a:off x="4848" y="2928"/>
              <a:ext cx="176" cy="173"/>
            </a:xfrm>
            <a:prstGeom prst="rect">
              <a:avLst/>
            </a:prstGeom>
            <a:noFill/>
            <a:ln w="9525" algn="ctr">
              <a:noFill/>
              <a:miter lim="800000"/>
              <a:headEnd/>
              <a:tailEnd/>
            </a:ln>
          </p:spPr>
          <p:txBody>
            <a:bodyPr wrap="none">
              <a:spAutoFit/>
            </a:bodyPr>
            <a:lstStyle/>
            <a:p>
              <a:pPr marL="342900" indent="-342900"/>
              <a:r>
                <a:rPr lang="en-US" sz="1200" b="0">
                  <a:solidFill>
                    <a:srgbClr val="FF0000"/>
                  </a:solidFill>
                </a:rPr>
                <a:t>d</a:t>
              </a:r>
            </a:p>
          </p:txBody>
        </p:sp>
      </p:grpSp>
      <p:sp>
        <p:nvSpPr>
          <p:cNvPr id="49" name="Title 1"/>
          <p:cNvSpPr>
            <a:spLocks noGrp="1"/>
          </p:cNvSpPr>
          <p:nvPr>
            <p:ph type="title"/>
          </p:nvPr>
        </p:nvSpPr>
        <p:spPr>
          <a:xfrm>
            <a:off x="0" y="365127"/>
            <a:ext cx="9144000" cy="1325563"/>
          </a:xfrm>
        </p:spPr>
        <p:txBody>
          <a:bodyPr>
            <a:normAutofit fontScale="90000"/>
          </a:bodyPr>
          <a:lstStyle/>
          <a:p>
            <a:r>
              <a:rPr lang="en-CA" sz="5600"/>
              <a:t>The Law of Increasing Opportunity Costs </a:t>
            </a:r>
            <a:r>
              <a:rPr lang="en-CA" sz="2700" b="1">
                <a:solidFill>
                  <a:srgbClr val="276F57"/>
                </a:solidFill>
              </a:rPr>
              <a:t>FIGURE 1.2</a:t>
            </a:r>
          </a:p>
        </p:txBody>
      </p:sp>
      <p:sp>
        <p:nvSpPr>
          <p:cNvPr id="50" name="Footer Placeholder 5"/>
          <p:cNvSpPr>
            <a:spLocks noGrp="1"/>
          </p:cNvSpPr>
          <p:nvPr>
            <p:ph type="ftr" sz="quarter" idx="11"/>
          </p:nvPr>
        </p:nvSpPr>
        <p:spPr>
          <a:xfrm>
            <a:off x="3429000" y="6400800"/>
            <a:ext cx="2819400" cy="304799"/>
          </a:xfrm>
        </p:spPr>
        <p:txBody>
          <a:bodyPr/>
          <a:lstStyle/>
          <a:p>
            <a:pPr>
              <a:defRPr/>
            </a:pPr>
            <a:r>
              <a:rPr lang="en-US"/>
              <a:t>© 2015 by McGraw-Hill Ryerson.</a:t>
            </a:r>
          </a:p>
        </p:txBody>
      </p:sp>
      <p:sp>
        <p:nvSpPr>
          <p:cNvPr id="51" name="Slide Number Placeholder 4"/>
          <p:cNvSpPr>
            <a:spLocks noGrp="1"/>
          </p:cNvSpPr>
          <p:nvPr>
            <p:ph type="sldNum" sz="quarter" idx="12"/>
          </p:nvPr>
        </p:nvSpPr>
        <p:spPr>
          <a:xfrm>
            <a:off x="6457950" y="6356352"/>
            <a:ext cx="2057400" cy="365125"/>
          </a:xfrm>
        </p:spPr>
        <p:txBody>
          <a:bodyPr/>
          <a:lstStyle/>
          <a:p>
            <a:fld id="{9A4FE44A-8A85-4388-B525-824A0B0122E4}" type="slidenum">
              <a:rPr lang="en-CA"/>
              <a:t>33</a:t>
            </a:fld>
            <a:endParaRPr lang="en-CA"/>
          </a:p>
        </p:txBody>
      </p:sp>
    </p:spTree>
    <p:extLst>
      <p:ext uri="{BB962C8B-B14F-4D97-AF65-F5344CB8AC3E}">
        <p14:creationId xmlns:p14="http://schemas.microsoft.com/office/powerpoint/2010/main" val="9684496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667"/>
                                        </p:tgtEl>
                                        <p:attrNameLst>
                                          <p:attrName>style.visibility</p:attrName>
                                        </p:attrNameLst>
                                      </p:cBhvr>
                                      <p:to>
                                        <p:strVal val="visible"/>
                                      </p:to>
                                    </p:set>
                                    <p:animEffect transition="in" filter="wipe(down)">
                                      <p:cBhvr>
                                        <p:cTn id="7" dur="500"/>
                                        <p:tgtEl>
                                          <p:spTgt spid="16667"/>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6596"/>
                                        </p:tgtEl>
                                        <p:attrNameLst>
                                          <p:attrName>style.visibility</p:attrName>
                                        </p:attrNameLst>
                                      </p:cBhvr>
                                      <p:to>
                                        <p:strVal val="visible"/>
                                      </p:to>
                                    </p:set>
                                    <p:animEffect transition="in" filter="wipe(up)">
                                      <p:cBhvr>
                                        <p:cTn id="15" dur="500"/>
                                        <p:tgtEl>
                                          <p:spTgt spid="16596"/>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6692"/>
                                        </p:tgtEl>
                                        <p:attrNameLst>
                                          <p:attrName>style.visibility</p:attrName>
                                        </p:attrNameLst>
                                      </p:cBhvr>
                                      <p:to>
                                        <p:strVal val="visible"/>
                                      </p:to>
                                    </p:set>
                                    <p:animEffect transition="in" filter="wipe(left)">
                                      <p:cBhvr>
                                        <p:cTn id="19" dur="500"/>
                                        <p:tgtEl>
                                          <p:spTgt spid="16692"/>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down)">
                                      <p:cBhvr>
                                        <p:cTn id="23" dur="500"/>
                                        <p:tgtEl>
                                          <p:spTgt spid="3"/>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6669"/>
                                        </p:tgtEl>
                                        <p:attrNameLst>
                                          <p:attrName>style.visibility</p:attrName>
                                        </p:attrNameLst>
                                      </p:cBhvr>
                                      <p:to>
                                        <p:strVal val="visible"/>
                                      </p:to>
                                    </p:set>
                                    <p:animEffect transition="in" filter="wipe(down)">
                                      <p:cBhvr>
                                        <p:cTn id="26" dur="500"/>
                                        <p:tgtEl>
                                          <p:spTgt spid="16669"/>
                                        </p:tgtEl>
                                      </p:cBhvr>
                                    </p:animEffect>
                                  </p:childTnLst>
                                </p:cTn>
                              </p:par>
                            </p:childTnLst>
                          </p:cTn>
                        </p:par>
                        <p:par>
                          <p:cTn id="27" fill="hold">
                            <p:stCondLst>
                              <p:cond delay="2500"/>
                            </p:stCondLst>
                            <p:childTnLst>
                              <p:par>
                                <p:cTn id="28" presetID="22" presetClass="entr" presetSubtype="1" fill="hold" grpId="0" nodeType="afterEffect">
                                  <p:stCondLst>
                                    <p:cond delay="0"/>
                                  </p:stCondLst>
                                  <p:childTnLst>
                                    <p:set>
                                      <p:cBhvr>
                                        <p:cTn id="29" dur="1" fill="hold">
                                          <p:stCondLst>
                                            <p:cond delay="0"/>
                                          </p:stCondLst>
                                        </p:cTn>
                                        <p:tgtEl>
                                          <p:spTgt spid="16593"/>
                                        </p:tgtEl>
                                        <p:attrNameLst>
                                          <p:attrName>style.visibility</p:attrName>
                                        </p:attrNameLst>
                                      </p:cBhvr>
                                      <p:to>
                                        <p:strVal val="visible"/>
                                      </p:to>
                                    </p:set>
                                    <p:animEffect transition="in" filter="wipe(up)">
                                      <p:cBhvr>
                                        <p:cTn id="30" dur="500"/>
                                        <p:tgtEl>
                                          <p:spTgt spid="16593"/>
                                        </p:tgtEl>
                                      </p:cBhvr>
                                    </p:animEffect>
                                  </p:childTnLst>
                                </p:cTn>
                              </p:par>
                            </p:childTnLst>
                          </p:cTn>
                        </p:par>
                        <p:par>
                          <p:cTn id="31" fill="hold">
                            <p:stCondLst>
                              <p:cond delay="3000"/>
                            </p:stCondLst>
                            <p:childTnLst>
                              <p:par>
                                <p:cTn id="32" presetID="22" presetClass="entr" presetSubtype="8" fill="hold" grpId="0" nodeType="afterEffect">
                                  <p:stCondLst>
                                    <p:cond delay="0"/>
                                  </p:stCondLst>
                                  <p:childTnLst>
                                    <p:set>
                                      <p:cBhvr>
                                        <p:cTn id="33" dur="1" fill="hold">
                                          <p:stCondLst>
                                            <p:cond delay="0"/>
                                          </p:stCondLst>
                                        </p:cTn>
                                        <p:tgtEl>
                                          <p:spTgt spid="16592"/>
                                        </p:tgtEl>
                                        <p:attrNameLst>
                                          <p:attrName>style.visibility</p:attrName>
                                        </p:attrNameLst>
                                      </p:cBhvr>
                                      <p:to>
                                        <p:strVal val="visible"/>
                                      </p:to>
                                    </p:set>
                                    <p:animEffect transition="in" filter="wipe(left)">
                                      <p:cBhvr>
                                        <p:cTn id="34" dur="500"/>
                                        <p:tgtEl>
                                          <p:spTgt spid="16592"/>
                                        </p:tgtEl>
                                      </p:cBhvr>
                                    </p:animEffect>
                                  </p:childTnLst>
                                </p:cTn>
                              </p:par>
                            </p:childTnLst>
                          </p:cTn>
                        </p:par>
                        <p:par>
                          <p:cTn id="35" fill="hold">
                            <p:stCondLst>
                              <p:cond delay="3500"/>
                            </p:stCondLst>
                            <p:childTnLst>
                              <p:par>
                                <p:cTn id="36" presetID="22" presetClass="entr" presetSubtype="8" fill="hold" nodeType="after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wipe(left)">
                                      <p:cBhvr>
                                        <p:cTn id="38" dur="500"/>
                                        <p:tgtEl>
                                          <p:spTgt spid="4"/>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16670"/>
                                        </p:tgtEl>
                                        <p:attrNameLst>
                                          <p:attrName>style.visibility</p:attrName>
                                        </p:attrNameLst>
                                      </p:cBhvr>
                                      <p:to>
                                        <p:strVal val="visible"/>
                                      </p:to>
                                    </p:set>
                                    <p:animEffect transition="in" filter="wipe(down)">
                                      <p:cBhvr>
                                        <p:cTn id="41" dur="500"/>
                                        <p:tgtEl>
                                          <p:spTgt spid="16670"/>
                                        </p:tgtEl>
                                      </p:cBhvr>
                                    </p:animEffect>
                                  </p:childTnLst>
                                </p:cTn>
                              </p:par>
                            </p:childTnLst>
                          </p:cTn>
                        </p:par>
                        <p:par>
                          <p:cTn id="42" fill="hold">
                            <p:stCondLst>
                              <p:cond delay="4000"/>
                            </p:stCondLst>
                            <p:childTnLst>
                              <p:par>
                                <p:cTn id="43" presetID="22" presetClass="entr" presetSubtype="1" fill="hold" grpId="0" nodeType="afterEffect">
                                  <p:stCondLst>
                                    <p:cond delay="0"/>
                                  </p:stCondLst>
                                  <p:childTnLst>
                                    <p:set>
                                      <p:cBhvr>
                                        <p:cTn id="44" dur="1" fill="hold">
                                          <p:stCondLst>
                                            <p:cond delay="0"/>
                                          </p:stCondLst>
                                        </p:cTn>
                                        <p:tgtEl>
                                          <p:spTgt spid="16694"/>
                                        </p:tgtEl>
                                        <p:attrNameLst>
                                          <p:attrName>style.visibility</p:attrName>
                                        </p:attrNameLst>
                                      </p:cBhvr>
                                      <p:to>
                                        <p:strVal val="visible"/>
                                      </p:to>
                                    </p:set>
                                    <p:animEffect transition="in" filter="wipe(up)">
                                      <p:cBhvr>
                                        <p:cTn id="45" dur="500"/>
                                        <p:tgtEl>
                                          <p:spTgt spid="16694"/>
                                        </p:tgtEl>
                                      </p:cBhvr>
                                    </p:animEffect>
                                  </p:childTnLst>
                                </p:cTn>
                              </p:par>
                            </p:childTnLst>
                          </p:cTn>
                        </p:par>
                        <p:par>
                          <p:cTn id="46" fill="hold">
                            <p:stCondLst>
                              <p:cond delay="4500"/>
                            </p:stCondLst>
                            <p:childTnLst>
                              <p:par>
                                <p:cTn id="47" presetID="22" presetClass="entr" presetSubtype="8" fill="hold" grpId="0" nodeType="afterEffect">
                                  <p:stCondLst>
                                    <p:cond delay="0"/>
                                  </p:stCondLst>
                                  <p:childTnLst>
                                    <p:set>
                                      <p:cBhvr>
                                        <p:cTn id="48" dur="1" fill="hold">
                                          <p:stCondLst>
                                            <p:cond delay="0"/>
                                          </p:stCondLst>
                                        </p:cTn>
                                        <p:tgtEl>
                                          <p:spTgt spid="16695"/>
                                        </p:tgtEl>
                                        <p:attrNameLst>
                                          <p:attrName>style.visibility</p:attrName>
                                        </p:attrNameLst>
                                      </p:cBhvr>
                                      <p:to>
                                        <p:strVal val="visible"/>
                                      </p:to>
                                    </p:set>
                                    <p:animEffect transition="in" filter="wipe(left)">
                                      <p:cBhvr>
                                        <p:cTn id="49" dur="500"/>
                                        <p:tgtEl>
                                          <p:spTgt spid="16695"/>
                                        </p:tgtEl>
                                      </p:cBhvr>
                                    </p:animEffect>
                                  </p:childTnLst>
                                </p:cTn>
                              </p:par>
                            </p:childTnLst>
                          </p:cTn>
                        </p:par>
                        <p:par>
                          <p:cTn id="50" fill="hold">
                            <p:stCondLst>
                              <p:cond delay="5000"/>
                            </p:stCondLst>
                            <p:childTnLst>
                              <p:par>
                                <p:cTn id="51" presetID="22" presetClass="entr" presetSubtype="4" fill="hold" nodeType="afterEffect">
                                  <p:stCondLst>
                                    <p:cond delay="0"/>
                                  </p:stCondLst>
                                  <p:childTnLst>
                                    <p:set>
                                      <p:cBhvr>
                                        <p:cTn id="52" dur="1" fill="hold">
                                          <p:stCondLst>
                                            <p:cond delay="0"/>
                                          </p:stCondLst>
                                        </p:cTn>
                                        <p:tgtEl>
                                          <p:spTgt spid="5"/>
                                        </p:tgtEl>
                                        <p:attrNameLst>
                                          <p:attrName>style.visibility</p:attrName>
                                        </p:attrNameLst>
                                      </p:cBhvr>
                                      <p:to>
                                        <p:strVal val="visible"/>
                                      </p:to>
                                    </p:set>
                                    <p:animEffect transition="in" filter="wipe(down)">
                                      <p:cBhvr>
                                        <p:cTn id="53" dur="500"/>
                                        <p:tgtEl>
                                          <p:spTgt spid="5"/>
                                        </p:tgtEl>
                                      </p:cBhvr>
                                    </p:animEffect>
                                  </p:childTnLst>
                                </p:cTn>
                              </p:par>
                              <p:par>
                                <p:cTn id="54" presetID="22" presetClass="entr" presetSubtype="4" fill="hold" grpId="0" nodeType="withEffect">
                                  <p:stCondLst>
                                    <p:cond delay="0"/>
                                  </p:stCondLst>
                                  <p:childTnLst>
                                    <p:set>
                                      <p:cBhvr>
                                        <p:cTn id="55" dur="1" fill="hold">
                                          <p:stCondLst>
                                            <p:cond delay="0"/>
                                          </p:stCondLst>
                                        </p:cTn>
                                        <p:tgtEl>
                                          <p:spTgt spid="16671"/>
                                        </p:tgtEl>
                                        <p:attrNameLst>
                                          <p:attrName>style.visibility</p:attrName>
                                        </p:attrNameLst>
                                      </p:cBhvr>
                                      <p:to>
                                        <p:strVal val="visible"/>
                                      </p:to>
                                    </p:set>
                                    <p:animEffect transition="in" filter="wipe(down)">
                                      <p:cBhvr>
                                        <p:cTn id="56" dur="2000"/>
                                        <p:tgtEl>
                                          <p:spTgt spid="16671"/>
                                        </p:tgtEl>
                                      </p:cBhvr>
                                    </p:animEffect>
                                  </p:childTnLst>
                                </p:cTn>
                              </p:par>
                            </p:childTnLst>
                          </p:cTn>
                        </p:par>
                        <p:par>
                          <p:cTn id="57" fill="hold">
                            <p:stCondLst>
                              <p:cond delay="7000"/>
                            </p:stCondLst>
                            <p:childTnLst>
                              <p:par>
                                <p:cTn id="58" presetID="3" presetClass="entr" presetSubtype="10" fill="hold" grpId="0" nodeType="afterEffect">
                                  <p:stCondLst>
                                    <p:cond delay="0"/>
                                  </p:stCondLst>
                                  <p:childTnLst>
                                    <p:set>
                                      <p:cBhvr>
                                        <p:cTn id="59" dur="1" fill="hold">
                                          <p:stCondLst>
                                            <p:cond delay="0"/>
                                          </p:stCondLst>
                                        </p:cTn>
                                        <p:tgtEl>
                                          <p:spTgt spid="16677"/>
                                        </p:tgtEl>
                                        <p:attrNameLst>
                                          <p:attrName>style.visibility</p:attrName>
                                        </p:attrNameLst>
                                      </p:cBhvr>
                                      <p:to>
                                        <p:strVal val="visible"/>
                                      </p:to>
                                    </p:set>
                                    <p:animEffect transition="in" filter="blinds(horizontal)">
                                      <p:cBhvr>
                                        <p:cTn id="60" dur="500"/>
                                        <p:tgtEl>
                                          <p:spTgt spid="16677"/>
                                        </p:tgtEl>
                                      </p:cBhvr>
                                    </p:animEffect>
                                  </p:childTnLst>
                                </p:cTn>
                              </p:par>
                            </p:childTnLst>
                          </p:cTn>
                        </p:par>
                        <p:par>
                          <p:cTn id="61" fill="hold">
                            <p:stCondLst>
                              <p:cond delay="7500"/>
                            </p:stCondLst>
                            <p:childTnLst>
                              <p:par>
                                <p:cTn id="62" presetID="1" presetClass="entr" presetSubtype="0" fill="hold" grpId="0" nodeType="afterEffect">
                                  <p:stCondLst>
                                    <p:cond delay="0"/>
                                  </p:stCondLst>
                                  <p:childTnLst>
                                    <p:set>
                                      <p:cBhvr>
                                        <p:cTn id="63" dur="1" fill="hold">
                                          <p:stCondLst>
                                            <p:cond delay="0"/>
                                          </p:stCondLst>
                                        </p:cTn>
                                        <p:tgtEl>
                                          <p:spTgt spid="166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92" grpId="0" animBg="1"/>
      <p:bldP spid="16593" grpId="0" animBg="1"/>
      <p:bldP spid="16667" grpId="0"/>
      <p:bldP spid="16669" grpId="0"/>
      <p:bldP spid="16670" grpId="0"/>
      <p:bldP spid="16671" grpId="0"/>
      <p:bldP spid="16677" grpId="0" animBg="1"/>
      <p:bldP spid="16685" grpId="0" animBg="1"/>
      <p:bldP spid="16596" grpId="0" animBg="1"/>
      <p:bldP spid="16692" grpId="0" animBg="1"/>
      <p:bldP spid="16694" grpId="0" animBg="1"/>
      <p:bldP spid="1669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CA" dirty="0"/>
              <a:t>Economic Growth</a:t>
            </a:r>
          </a:p>
        </p:txBody>
      </p:sp>
      <p:sp>
        <p:nvSpPr>
          <p:cNvPr id="3" name="Content Placeholder 2"/>
          <p:cNvSpPr>
            <a:spLocks noGrp="1"/>
          </p:cNvSpPr>
          <p:nvPr>
            <p:ph idx="1"/>
          </p:nvPr>
        </p:nvSpPr>
        <p:spPr/>
        <p:txBody>
          <a:bodyPr/>
          <a:lstStyle/>
          <a:p>
            <a:pPr marL="0" indent="0">
              <a:buSzPct val="60000"/>
              <a:buNone/>
            </a:pPr>
            <a:r>
              <a:rPr lang="en-US" sz="3600" dirty="0"/>
              <a:t>Economic growth occurs when:</a:t>
            </a:r>
          </a:p>
          <a:p>
            <a:pPr lvl="1">
              <a:buSzPct val="60000"/>
            </a:pPr>
            <a:r>
              <a:rPr lang="en-US" sz="3200" dirty="0"/>
              <a:t>the </a:t>
            </a:r>
            <a:r>
              <a:rPr lang="en-US" sz="3200" b="1" dirty="0"/>
              <a:t>production possibilities curve shifts outwards due </a:t>
            </a:r>
            <a:r>
              <a:rPr lang="en-US" sz="3200" dirty="0"/>
              <a:t>to more resources or an improvement in technology </a:t>
            </a:r>
          </a:p>
          <a:p>
            <a:pPr lvl="1">
              <a:buSzPct val="60000"/>
            </a:pPr>
            <a:r>
              <a:rPr lang="en-US" sz="3200" dirty="0"/>
              <a:t>the economy moves from a point within the area bounded by the production possibilities curve to the curve itself</a:t>
            </a:r>
          </a:p>
          <a:p>
            <a:endParaRPr lang="en-CA" dirty="0"/>
          </a:p>
        </p:txBody>
      </p:sp>
      <p:sp>
        <p:nvSpPr>
          <p:cNvPr id="4" name="Footer Placeholder 3"/>
          <p:cNvSpPr>
            <a:spLocks noGrp="1"/>
          </p:cNvSpPr>
          <p:nvPr>
            <p:ph type="ftr" sz="quarter" idx="11"/>
          </p:nvPr>
        </p:nvSpPr>
        <p:spPr/>
        <p:txBody>
          <a:bodyPr/>
          <a:lstStyle/>
          <a:p>
            <a:r>
              <a:rPr lang="en-US" dirty="0"/>
              <a:t>© 2020 by McGraw-Hill Education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34</a:t>
            </a:fld>
            <a:endParaRPr lang="en-CA"/>
          </a:p>
        </p:txBody>
      </p:sp>
    </p:spTree>
    <p:extLst>
      <p:ext uri="{BB962C8B-B14F-4D97-AF65-F5344CB8AC3E}">
        <p14:creationId xmlns:p14="http://schemas.microsoft.com/office/powerpoint/2010/main" val="1136177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nchor="ctr">
            <a:normAutofit/>
          </a:bodyPr>
          <a:lstStyle/>
          <a:p>
            <a:pPr eaLnBrk="1" fontAlgn="auto" hangingPunct="1">
              <a:spcAft>
                <a:spcPts val="0"/>
              </a:spcAft>
              <a:defRPr/>
            </a:pPr>
            <a:r>
              <a:rPr lang="en-US"/>
              <a:t>Shifts in Production Possibilities</a:t>
            </a:r>
            <a:br>
              <a:rPr lang="en-US"/>
            </a:br>
            <a:r>
              <a:rPr lang="en-US" sz="3200"/>
              <a:t> </a:t>
            </a:r>
            <a:r>
              <a:rPr lang="en-US" sz="2400" b="1">
                <a:solidFill>
                  <a:srgbClr val="276F57"/>
                </a:solidFill>
              </a:rPr>
              <a:t>FIGURE 1.2</a:t>
            </a:r>
          </a:p>
        </p:txBody>
      </p:sp>
      <p:sp>
        <p:nvSpPr>
          <p:cNvPr id="17412" name="Freeform 11"/>
          <p:cNvSpPr>
            <a:spLocks/>
          </p:cNvSpPr>
          <p:nvPr/>
        </p:nvSpPr>
        <p:spPr bwMode="auto">
          <a:xfrm>
            <a:off x="3581400" y="5029200"/>
            <a:ext cx="3051175" cy="7938"/>
          </a:xfrm>
          <a:custGeom>
            <a:avLst/>
            <a:gdLst>
              <a:gd name="T0" fmla="*/ 0 w 1922"/>
              <a:gd name="T1" fmla="*/ 0 h 5"/>
              <a:gd name="T2" fmla="*/ 2147483647 w 1922"/>
              <a:gd name="T3" fmla="*/ 2147483647 h 5"/>
              <a:gd name="T4" fmla="*/ 0 60000 65536"/>
              <a:gd name="T5" fmla="*/ 0 60000 65536"/>
              <a:gd name="T6" fmla="*/ 0 w 1922"/>
              <a:gd name="T7" fmla="*/ 0 h 5"/>
              <a:gd name="T8" fmla="*/ 1922 w 1922"/>
              <a:gd name="T9" fmla="*/ 5 h 5"/>
            </a:gdLst>
            <a:ahLst/>
            <a:cxnLst>
              <a:cxn ang="T4">
                <a:pos x="T0" y="T1"/>
              </a:cxn>
              <a:cxn ang="T5">
                <a:pos x="T2" y="T3"/>
              </a:cxn>
            </a:cxnLst>
            <a:rect l="T6" t="T7" r="T8" b="T9"/>
            <a:pathLst>
              <a:path w="1922" h="5">
                <a:moveTo>
                  <a:pt x="0" y="0"/>
                </a:moveTo>
                <a:lnTo>
                  <a:pt x="1922" y="5"/>
                </a:lnTo>
              </a:path>
            </a:pathLst>
          </a:custGeom>
          <a:noFill/>
          <a:ln w="19050">
            <a:solidFill>
              <a:schemeClr val="tx1"/>
            </a:solidFill>
            <a:round/>
            <a:headEnd/>
            <a:tailEnd/>
          </a:ln>
        </p:spPr>
        <p:txBody>
          <a:bodyPr/>
          <a:lstStyle/>
          <a:p>
            <a:endParaRPr lang="en-US"/>
          </a:p>
        </p:txBody>
      </p:sp>
      <p:sp>
        <p:nvSpPr>
          <p:cNvPr id="17413" name="Freeform 12"/>
          <p:cNvSpPr>
            <a:spLocks/>
          </p:cNvSpPr>
          <p:nvPr/>
        </p:nvSpPr>
        <p:spPr bwMode="auto">
          <a:xfrm>
            <a:off x="3570288" y="2119313"/>
            <a:ext cx="11112" cy="2916237"/>
          </a:xfrm>
          <a:custGeom>
            <a:avLst/>
            <a:gdLst>
              <a:gd name="T0" fmla="*/ 2147483647 w 7"/>
              <a:gd name="T1" fmla="*/ 2147483647 h 1837"/>
              <a:gd name="T2" fmla="*/ 0 w 7"/>
              <a:gd name="T3" fmla="*/ 0 h 1837"/>
              <a:gd name="T4" fmla="*/ 0 60000 65536"/>
              <a:gd name="T5" fmla="*/ 0 60000 65536"/>
              <a:gd name="T6" fmla="*/ 0 w 7"/>
              <a:gd name="T7" fmla="*/ 0 h 1837"/>
              <a:gd name="T8" fmla="*/ 7 w 7"/>
              <a:gd name="T9" fmla="*/ 1837 h 1837"/>
            </a:gdLst>
            <a:ahLst/>
            <a:cxnLst>
              <a:cxn ang="T4">
                <a:pos x="T0" y="T1"/>
              </a:cxn>
              <a:cxn ang="T5">
                <a:pos x="T2" y="T3"/>
              </a:cxn>
            </a:cxnLst>
            <a:rect l="T6" t="T7" r="T8" b="T9"/>
            <a:pathLst>
              <a:path w="7" h="1837">
                <a:moveTo>
                  <a:pt x="7" y="1837"/>
                </a:moveTo>
                <a:lnTo>
                  <a:pt x="0" y="0"/>
                </a:lnTo>
              </a:path>
            </a:pathLst>
          </a:custGeom>
          <a:noFill/>
          <a:ln w="19050">
            <a:solidFill>
              <a:schemeClr val="tx1"/>
            </a:solidFill>
            <a:round/>
            <a:headEnd/>
            <a:tailEnd/>
          </a:ln>
        </p:spPr>
        <p:txBody>
          <a:bodyPr/>
          <a:lstStyle/>
          <a:p>
            <a:endParaRPr lang="en-US"/>
          </a:p>
        </p:txBody>
      </p:sp>
      <p:sp>
        <p:nvSpPr>
          <p:cNvPr id="17414" name="Text Box 13"/>
          <p:cNvSpPr txBox="1">
            <a:spLocks noChangeArrowheads="1"/>
          </p:cNvSpPr>
          <p:nvPr/>
        </p:nvSpPr>
        <p:spPr bwMode="auto">
          <a:xfrm>
            <a:off x="2743200" y="1828800"/>
            <a:ext cx="3581400" cy="304800"/>
          </a:xfrm>
          <a:prstGeom prst="rect">
            <a:avLst/>
          </a:prstGeom>
          <a:noFill/>
          <a:ln w="19050" algn="ctr">
            <a:noFill/>
            <a:miter lim="800000"/>
            <a:headEnd/>
            <a:tailEnd/>
          </a:ln>
        </p:spPr>
        <p:txBody>
          <a:bodyPr>
            <a:spAutoFit/>
          </a:bodyPr>
          <a:lstStyle/>
          <a:p>
            <a:pPr eaLnBrk="0" hangingPunct="0">
              <a:spcBef>
                <a:spcPct val="50000"/>
              </a:spcBef>
              <a:buClrTx/>
              <a:buSzTx/>
              <a:buFontTx/>
              <a:buNone/>
            </a:pPr>
            <a:r>
              <a:rPr lang="en-US" sz="1400">
                <a:latin typeface="Arial" charset="0"/>
              </a:rPr>
              <a:t>Production Possibilities Curve</a:t>
            </a:r>
          </a:p>
        </p:txBody>
      </p:sp>
      <p:sp>
        <p:nvSpPr>
          <p:cNvPr id="62478" name="Freeform 14"/>
          <p:cNvSpPr>
            <a:spLocks/>
          </p:cNvSpPr>
          <p:nvPr/>
        </p:nvSpPr>
        <p:spPr bwMode="auto">
          <a:xfrm>
            <a:off x="3584575" y="2655888"/>
            <a:ext cx="2090738" cy="2365375"/>
          </a:xfrm>
          <a:custGeom>
            <a:avLst/>
            <a:gdLst>
              <a:gd name="T0" fmla="*/ 0 w 1317"/>
              <a:gd name="T1" fmla="*/ 0 h 1490"/>
              <a:gd name="T2" fmla="*/ 2147483647 w 1317"/>
              <a:gd name="T3" fmla="*/ 2147483647 h 1490"/>
              <a:gd name="T4" fmla="*/ 2147483647 w 1317"/>
              <a:gd name="T5" fmla="*/ 2147483647 h 1490"/>
              <a:gd name="T6" fmla="*/ 2147483647 w 1317"/>
              <a:gd name="T7" fmla="*/ 2147483647 h 1490"/>
              <a:gd name="T8" fmla="*/ 0 60000 65536"/>
              <a:gd name="T9" fmla="*/ 0 60000 65536"/>
              <a:gd name="T10" fmla="*/ 0 60000 65536"/>
              <a:gd name="T11" fmla="*/ 0 60000 65536"/>
              <a:gd name="T12" fmla="*/ 0 w 1317"/>
              <a:gd name="T13" fmla="*/ 0 h 1490"/>
              <a:gd name="T14" fmla="*/ 1317 w 1317"/>
              <a:gd name="T15" fmla="*/ 1490 h 1490"/>
            </a:gdLst>
            <a:ahLst/>
            <a:cxnLst>
              <a:cxn ang="T8">
                <a:pos x="T0" y="T1"/>
              </a:cxn>
              <a:cxn ang="T9">
                <a:pos x="T2" y="T3"/>
              </a:cxn>
              <a:cxn ang="T10">
                <a:pos x="T4" y="T5"/>
              </a:cxn>
              <a:cxn ang="T11">
                <a:pos x="T6" y="T7"/>
              </a:cxn>
            </a:cxnLst>
            <a:rect l="T12" t="T13" r="T14" b="T15"/>
            <a:pathLst>
              <a:path w="1317" h="1490">
                <a:moveTo>
                  <a:pt x="0" y="0"/>
                </a:moveTo>
                <a:cubicBezTo>
                  <a:pt x="78" y="26"/>
                  <a:pt x="318" y="54"/>
                  <a:pt x="467" y="156"/>
                </a:cubicBezTo>
                <a:cubicBezTo>
                  <a:pt x="616" y="258"/>
                  <a:pt x="754" y="391"/>
                  <a:pt x="896" y="613"/>
                </a:cubicBezTo>
                <a:cubicBezTo>
                  <a:pt x="1038" y="835"/>
                  <a:pt x="1229" y="1307"/>
                  <a:pt x="1317" y="1490"/>
                </a:cubicBezTo>
              </a:path>
            </a:pathLst>
          </a:custGeom>
          <a:noFill/>
          <a:ln w="22225">
            <a:solidFill>
              <a:srgbClr val="008080"/>
            </a:solidFill>
            <a:round/>
            <a:headEnd/>
            <a:tailEnd/>
          </a:ln>
        </p:spPr>
        <p:txBody>
          <a:bodyPr/>
          <a:lstStyle/>
          <a:p>
            <a:endParaRPr lang="en-US"/>
          </a:p>
        </p:txBody>
      </p:sp>
      <p:sp>
        <p:nvSpPr>
          <p:cNvPr id="17416" name="Text Box 15"/>
          <p:cNvSpPr txBox="1">
            <a:spLocks noChangeArrowheads="1"/>
          </p:cNvSpPr>
          <p:nvPr/>
        </p:nvSpPr>
        <p:spPr bwMode="auto">
          <a:xfrm>
            <a:off x="3492500" y="5056188"/>
            <a:ext cx="2908300" cy="274637"/>
          </a:xfrm>
          <a:prstGeom prst="rect">
            <a:avLst/>
          </a:prstGeom>
          <a:noFill/>
          <a:ln w="19050" algn="ctr">
            <a:noFill/>
            <a:miter lim="800000"/>
            <a:headEnd/>
            <a:tailEnd/>
          </a:ln>
        </p:spPr>
        <p:txBody>
          <a:bodyPr>
            <a:spAutoFit/>
          </a:bodyPr>
          <a:lstStyle/>
          <a:p>
            <a:pPr eaLnBrk="0" hangingPunct="0">
              <a:spcBef>
                <a:spcPct val="50000"/>
              </a:spcBef>
              <a:buClrTx/>
              <a:buSzTx/>
              <a:buFontTx/>
              <a:buNone/>
            </a:pPr>
            <a:r>
              <a:rPr lang="en-US" sz="1200" b="0">
                <a:latin typeface="Arial" charset="0"/>
              </a:rPr>
              <a:t>0                                              3 </a:t>
            </a:r>
          </a:p>
        </p:txBody>
      </p:sp>
      <p:sp>
        <p:nvSpPr>
          <p:cNvPr id="17417" name="Text Box 16"/>
          <p:cNvSpPr txBox="1">
            <a:spLocks noChangeArrowheads="1"/>
          </p:cNvSpPr>
          <p:nvPr/>
        </p:nvSpPr>
        <p:spPr bwMode="auto">
          <a:xfrm>
            <a:off x="2895600" y="2593975"/>
            <a:ext cx="671513" cy="538163"/>
          </a:xfrm>
          <a:prstGeom prst="rect">
            <a:avLst/>
          </a:prstGeom>
          <a:noFill/>
          <a:ln w="19050" algn="ctr">
            <a:noFill/>
            <a:miter lim="800000"/>
            <a:headEnd/>
            <a:tailEnd/>
          </a:ln>
        </p:spPr>
        <p:txBody>
          <a:bodyPr/>
          <a:lstStyle/>
          <a:p>
            <a:pPr algn="r" eaLnBrk="0" hangingPunct="0">
              <a:spcBef>
                <a:spcPct val="50000"/>
              </a:spcBef>
              <a:buClrTx/>
              <a:buSzTx/>
              <a:buFontTx/>
              <a:buNone/>
            </a:pPr>
            <a:r>
              <a:rPr lang="en-US" sz="1200" b="0">
                <a:latin typeface="Arial" charset="0"/>
              </a:rPr>
              <a:t>1000</a:t>
            </a:r>
          </a:p>
          <a:p>
            <a:pPr algn="r" eaLnBrk="0" hangingPunct="0">
              <a:spcBef>
                <a:spcPct val="50000"/>
              </a:spcBef>
              <a:buClrTx/>
              <a:buSzTx/>
              <a:buFontTx/>
              <a:buNone/>
            </a:pPr>
            <a:endParaRPr lang="en-US" sz="1200" b="0">
              <a:latin typeface="Arial" charset="0"/>
            </a:endParaRPr>
          </a:p>
        </p:txBody>
      </p:sp>
      <p:sp>
        <p:nvSpPr>
          <p:cNvPr id="17418" name="Text Box 29"/>
          <p:cNvSpPr txBox="1">
            <a:spLocks noChangeArrowheads="1"/>
          </p:cNvSpPr>
          <p:nvPr/>
        </p:nvSpPr>
        <p:spPr bwMode="auto">
          <a:xfrm>
            <a:off x="3657600" y="5257800"/>
            <a:ext cx="2514600" cy="304800"/>
          </a:xfrm>
          <a:prstGeom prst="rect">
            <a:avLst/>
          </a:prstGeom>
          <a:noFill/>
          <a:ln w="9525" algn="ctr">
            <a:noFill/>
            <a:miter lim="800000"/>
            <a:headEnd/>
            <a:tailEnd/>
          </a:ln>
        </p:spPr>
        <p:txBody>
          <a:bodyPr>
            <a:spAutoFit/>
          </a:bodyPr>
          <a:lstStyle/>
          <a:p>
            <a:pPr marL="342900" indent="-342900" algn="ctr">
              <a:spcBef>
                <a:spcPct val="50000"/>
              </a:spcBef>
            </a:pPr>
            <a:r>
              <a:rPr lang="en-US" sz="1400" b="0">
                <a:latin typeface="Arial" charset="0"/>
              </a:rPr>
              <a:t>Computers</a:t>
            </a:r>
          </a:p>
        </p:txBody>
      </p:sp>
      <p:sp>
        <p:nvSpPr>
          <p:cNvPr id="17419" name="Text Box 30"/>
          <p:cNvSpPr txBox="1">
            <a:spLocks noChangeArrowheads="1"/>
          </p:cNvSpPr>
          <p:nvPr/>
        </p:nvSpPr>
        <p:spPr bwMode="auto">
          <a:xfrm rot="-5400000">
            <a:off x="1920875" y="3489325"/>
            <a:ext cx="2286000" cy="304800"/>
          </a:xfrm>
          <a:prstGeom prst="rect">
            <a:avLst/>
          </a:prstGeom>
          <a:noFill/>
          <a:ln w="9525" algn="ctr">
            <a:noFill/>
            <a:miter lim="800000"/>
            <a:headEnd/>
            <a:tailEnd/>
          </a:ln>
        </p:spPr>
        <p:txBody>
          <a:bodyPr>
            <a:spAutoFit/>
          </a:bodyPr>
          <a:lstStyle/>
          <a:p>
            <a:pPr marL="342900" indent="-342900" algn="ctr">
              <a:spcBef>
                <a:spcPct val="50000"/>
              </a:spcBef>
            </a:pPr>
            <a:r>
              <a:rPr lang="en-US" sz="1400" b="0">
                <a:latin typeface="Arial" charset="0"/>
              </a:rPr>
              <a:t>Hamburgers</a:t>
            </a:r>
          </a:p>
        </p:txBody>
      </p:sp>
      <p:sp>
        <p:nvSpPr>
          <p:cNvPr id="17420" name="AutoShape 31"/>
          <p:cNvSpPr>
            <a:spLocks noChangeArrowheads="1"/>
          </p:cNvSpPr>
          <p:nvPr/>
        </p:nvSpPr>
        <p:spPr bwMode="auto">
          <a:xfrm>
            <a:off x="5715000" y="3352800"/>
            <a:ext cx="914400" cy="609600"/>
          </a:xfrm>
          <a:prstGeom prst="leftArrowCallout">
            <a:avLst>
              <a:gd name="adj1" fmla="val 25000"/>
              <a:gd name="adj2" fmla="val 25000"/>
              <a:gd name="adj3" fmla="val 25000"/>
              <a:gd name="adj4" fmla="val 66667"/>
            </a:avLst>
          </a:prstGeom>
          <a:noFill/>
          <a:ln w="9525" algn="ctr">
            <a:noFill/>
            <a:miter lim="800000"/>
            <a:headEnd/>
            <a:tailEnd/>
          </a:ln>
        </p:spPr>
        <p:txBody>
          <a:bodyPr wrap="none" anchor="ctr"/>
          <a:lstStyle/>
          <a:p>
            <a:endParaRPr lang="en-US"/>
          </a:p>
        </p:txBody>
      </p:sp>
      <p:sp>
        <p:nvSpPr>
          <p:cNvPr id="17421" name="Rectangle 32"/>
          <p:cNvSpPr>
            <a:spLocks noChangeArrowheads="1"/>
          </p:cNvSpPr>
          <p:nvPr/>
        </p:nvSpPr>
        <p:spPr bwMode="auto">
          <a:xfrm>
            <a:off x="6019800" y="4038600"/>
            <a:ext cx="914400" cy="914400"/>
          </a:xfrm>
          <a:prstGeom prst="rect">
            <a:avLst/>
          </a:prstGeom>
          <a:noFill/>
          <a:ln w="9525" algn="ctr">
            <a:noFill/>
            <a:miter lim="800000"/>
            <a:headEnd/>
            <a:tailEnd/>
          </a:ln>
        </p:spPr>
        <p:txBody>
          <a:bodyPr wrap="none" anchor="ctr"/>
          <a:lstStyle/>
          <a:p>
            <a:pPr marL="342900" indent="-342900" algn="ctr"/>
            <a:endParaRPr lang="en-CA" sz="1200">
              <a:latin typeface="Antique Olive" pitchFamily="34" charset="0"/>
            </a:endParaRPr>
          </a:p>
        </p:txBody>
      </p:sp>
      <p:sp>
        <p:nvSpPr>
          <p:cNvPr id="62497" name="Rectangle 33"/>
          <p:cNvSpPr>
            <a:spLocks noChangeArrowheads="1"/>
          </p:cNvSpPr>
          <p:nvPr/>
        </p:nvSpPr>
        <p:spPr bwMode="auto">
          <a:xfrm>
            <a:off x="6096000" y="2514600"/>
            <a:ext cx="1676400" cy="1143000"/>
          </a:xfrm>
          <a:prstGeom prst="rect">
            <a:avLst/>
          </a:prstGeom>
          <a:solidFill>
            <a:schemeClr val="bg1"/>
          </a:solidFill>
          <a:ln w="9525" algn="ctr">
            <a:solidFill>
              <a:schemeClr val="tx1"/>
            </a:solidFill>
            <a:miter lim="800000"/>
            <a:headEnd/>
            <a:tailEnd/>
          </a:ln>
        </p:spPr>
        <p:txBody>
          <a:bodyPr wrap="none" anchor="ctr"/>
          <a:lstStyle/>
          <a:p>
            <a:pPr marL="342900" indent="-342900" algn="ctr"/>
            <a:r>
              <a:rPr lang="en-US" sz="1200">
                <a:solidFill>
                  <a:schemeClr val="hlink"/>
                </a:solidFill>
                <a:latin typeface="Antique Olive" pitchFamily="34" charset="0"/>
              </a:rPr>
              <a:t>With more</a:t>
            </a:r>
          </a:p>
          <a:p>
            <a:pPr marL="342900" indent="-342900" algn="ctr"/>
            <a:r>
              <a:rPr lang="en-US" sz="1200">
                <a:solidFill>
                  <a:schemeClr val="hlink"/>
                </a:solidFill>
                <a:latin typeface="Antique Olive" pitchFamily="34" charset="0"/>
              </a:rPr>
              <a:t>computers, the </a:t>
            </a:r>
          </a:p>
          <a:p>
            <a:pPr marL="342900" indent="-342900" algn="ctr"/>
            <a:r>
              <a:rPr lang="en-US" sz="1200">
                <a:solidFill>
                  <a:schemeClr val="hlink"/>
                </a:solidFill>
                <a:latin typeface="Antique Olive" pitchFamily="34" charset="0"/>
              </a:rPr>
              <a:t>curve shifts out</a:t>
            </a:r>
          </a:p>
          <a:p>
            <a:pPr marL="342900" indent="-342900" algn="ctr"/>
            <a:r>
              <a:rPr lang="en-US" sz="1200">
                <a:solidFill>
                  <a:schemeClr val="hlink"/>
                </a:solidFill>
                <a:latin typeface="Antique Olive" pitchFamily="34" charset="0"/>
              </a:rPr>
              <a:t>in the next</a:t>
            </a:r>
          </a:p>
          <a:p>
            <a:pPr marL="342900" indent="-342900" algn="ctr"/>
            <a:r>
              <a:rPr lang="en-US" sz="1200">
                <a:solidFill>
                  <a:schemeClr val="hlink"/>
                </a:solidFill>
                <a:latin typeface="Antique Olive" pitchFamily="34" charset="0"/>
              </a:rPr>
              <a:t>period.</a:t>
            </a:r>
          </a:p>
        </p:txBody>
      </p:sp>
      <p:sp>
        <p:nvSpPr>
          <p:cNvPr id="62498" name="Freeform 34"/>
          <p:cNvSpPr>
            <a:spLocks/>
          </p:cNvSpPr>
          <p:nvPr/>
        </p:nvSpPr>
        <p:spPr bwMode="auto">
          <a:xfrm>
            <a:off x="3556000" y="2162175"/>
            <a:ext cx="2641600" cy="2859088"/>
          </a:xfrm>
          <a:custGeom>
            <a:avLst/>
            <a:gdLst>
              <a:gd name="T0" fmla="*/ 0 w 1664"/>
              <a:gd name="T1" fmla="*/ 0 h 1801"/>
              <a:gd name="T2" fmla="*/ 2147483647 w 1664"/>
              <a:gd name="T3" fmla="*/ 2147483647 h 1801"/>
              <a:gd name="T4" fmla="*/ 2147483647 w 1664"/>
              <a:gd name="T5" fmla="*/ 2147483647 h 1801"/>
              <a:gd name="T6" fmla="*/ 2147483647 w 1664"/>
              <a:gd name="T7" fmla="*/ 2147483647 h 1801"/>
              <a:gd name="T8" fmla="*/ 0 60000 65536"/>
              <a:gd name="T9" fmla="*/ 0 60000 65536"/>
              <a:gd name="T10" fmla="*/ 0 60000 65536"/>
              <a:gd name="T11" fmla="*/ 0 60000 65536"/>
              <a:gd name="T12" fmla="*/ 0 w 1664"/>
              <a:gd name="T13" fmla="*/ 0 h 1801"/>
              <a:gd name="T14" fmla="*/ 1664 w 1664"/>
              <a:gd name="T15" fmla="*/ 1801 h 1801"/>
            </a:gdLst>
            <a:ahLst/>
            <a:cxnLst>
              <a:cxn ang="T8">
                <a:pos x="T0" y="T1"/>
              </a:cxn>
              <a:cxn ang="T9">
                <a:pos x="T2" y="T3"/>
              </a:cxn>
              <a:cxn ang="T10">
                <a:pos x="T4" y="T5"/>
              </a:cxn>
              <a:cxn ang="T11">
                <a:pos x="T6" y="T7"/>
              </a:cxn>
            </a:cxnLst>
            <a:rect l="T12" t="T13" r="T14" b="T15"/>
            <a:pathLst>
              <a:path w="1664" h="1801">
                <a:moveTo>
                  <a:pt x="0" y="0"/>
                </a:moveTo>
                <a:cubicBezTo>
                  <a:pt x="98" y="27"/>
                  <a:pt x="408" y="56"/>
                  <a:pt x="588" y="163"/>
                </a:cubicBezTo>
                <a:cubicBezTo>
                  <a:pt x="768" y="270"/>
                  <a:pt x="900" y="367"/>
                  <a:pt x="1079" y="640"/>
                </a:cubicBezTo>
                <a:cubicBezTo>
                  <a:pt x="1258" y="913"/>
                  <a:pt x="1542" y="1559"/>
                  <a:pt x="1664" y="1801"/>
                </a:cubicBezTo>
              </a:path>
            </a:pathLst>
          </a:custGeom>
          <a:noFill/>
          <a:ln w="25400">
            <a:solidFill>
              <a:srgbClr val="0000FF"/>
            </a:solidFill>
            <a:round/>
            <a:headEnd/>
            <a:tailEnd/>
          </a:ln>
        </p:spPr>
        <p:txBody>
          <a:bodyPr/>
          <a:lstStyle/>
          <a:p>
            <a:endParaRPr lang="en-US"/>
          </a:p>
        </p:txBody>
      </p:sp>
      <p:sp>
        <p:nvSpPr>
          <p:cNvPr id="17424" name="Line 35"/>
          <p:cNvSpPr>
            <a:spLocks noChangeShapeType="1"/>
          </p:cNvSpPr>
          <p:nvPr/>
        </p:nvSpPr>
        <p:spPr bwMode="auto">
          <a:xfrm flipV="1">
            <a:off x="4724400" y="2895600"/>
            <a:ext cx="228600" cy="228600"/>
          </a:xfrm>
          <a:prstGeom prst="line">
            <a:avLst/>
          </a:prstGeom>
          <a:noFill/>
          <a:ln w="9525">
            <a:noFill/>
            <a:round/>
            <a:headEnd/>
            <a:tailEnd type="triangle" w="med" len="med"/>
          </a:ln>
        </p:spPr>
        <p:txBody>
          <a:bodyPr/>
          <a:lstStyle/>
          <a:p>
            <a:endParaRPr lang="en-CA"/>
          </a:p>
        </p:txBody>
      </p:sp>
      <p:sp>
        <p:nvSpPr>
          <p:cNvPr id="62500" name="Line 36"/>
          <p:cNvSpPr>
            <a:spLocks noChangeShapeType="1"/>
          </p:cNvSpPr>
          <p:nvPr/>
        </p:nvSpPr>
        <p:spPr bwMode="auto">
          <a:xfrm flipV="1">
            <a:off x="4648200" y="2819400"/>
            <a:ext cx="304800" cy="304800"/>
          </a:xfrm>
          <a:prstGeom prst="line">
            <a:avLst/>
          </a:prstGeom>
          <a:noFill/>
          <a:ln w="25400">
            <a:solidFill>
              <a:srgbClr val="FF0000"/>
            </a:solidFill>
            <a:round/>
            <a:headEnd/>
            <a:tailEnd type="triangle" w="med" len="med"/>
          </a:ln>
        </p:spPr>
        <p:txBody>
          <a:bodyPr/>
          <a:lstStyle/>
          <a:p>
            <a:endParaRPr lang="en-CA"/>
          </a:p>
        </p:txBody>
      </p:sp>
      <p:sp>
        <p:nvSpPr>
          <p:cNvPr id="19" name="Footer Placeholder 3"/>
          <p:cNvSpPr>
            <a:spLocks noGrp="1"/>
          </p:cNvSpPr>
          <p:nvPr>
            <p:ph type="ftr" sz="quarter" idx="11"/>
          </p:nvPr>
        </p:nvSpPr>
        <p:spPr>
          <a:xfrm>
            <a:off x="3028950" y="6356352"/>
            <a:ext cx="3086100" cy="365125"/>
          </a:xfrm>
        </p:spPr>
        <p:txBody>
          <a:bodyPr/>
          <a:lstStyle/>
          <a:p>
            <a:r>
              <a:rPr lang="en-US"/>
              <a:t>© 2015 by McGraw-Hill Ryerson Ltd.</a:t>
            </a:r>
          </a:p>
        </p:txBody>
      </p:sp>
      <p:sp>
        <p:nvSpPr>
          <p:cNvPr id="20" name="Slide Number Placeholder 4"/>
          <p:cNvSpPr>
            <a:spLocks noGrp="1"/>
          </p:cNvSpPr>
          <p:nvPr>
            <p:ph type="sldNum" sz="quarter" idx="12"/>
          </p:nvPr>
        </p:nvSpPr>
        <p:spPr>
          <a:xfrm>
            <a:off x="6457950" y="6356352"/>
            <a:ext cx="2057400" cy="365125"/>
          </a:xfrm>
        </p:spPr>
        <p:txBody>
          <a:bodyPr/>
          <a:lstStyle/>
          <a:p>
            <a:fld id="{7D66EA27-8B45-4722-8104-C6CA6D3FC35E}" type="slidenum">
              <a:rPr lang="en-CA"/>
              <a:t>35</a:t>
            </a:fld>
            <a:endParaRPr lang="en-CA"/>
          </a:p>
        </p:txBody>
      </p:sp>
    </p:spTree>
    <p:extLst>
      <p:ext uri="{BB962C8B-B14F-4D97-AF65-F5344CB8AC3E}">
        <p14:creationId xmlns:p14="http://schemas.microsoft.com/office/powerpoint/2010/main" val="26764363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2478"/>
                                        </p:tgtEl>
                                        <p:attrNameLst>
                                          <p:attrName>style.visibility</p:attrName>
                                        </p:attrNameLst>
                                      </p:cBhvr>
                                      <p:to>
                                        <p:strVal val="visible"/>
                                      </p:to>
                                    </p:set>
                                    <p:animEffect transition="in" filter="blinds(horizontal)">
                                      <p:cBhvr>
                                        <p:cTn id="7" dur="500"/>
                                        <p:tgtEl>
                                          <p:spTgt spid="6247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62500"/>
                                        </p:tgtEl>
                                        <p:attrNameLst>
                                          <p:attrName>style.visibility</p:attrName>
                                        </p:attrNameLst>
                                      </p:cBhvr>
                                      <p:to>
                                        <p:strVal val="visible"/>
                                      </p:to>
                                    </p:set>
                                    <p:animEffect transition="in" filter="wipe(down)">
                                      <p:cBhvr>
                                        <p:cTn id="11" dur="500"/>
                                        <p:tgtEl>
                                          <p:spTgt spid="62500"/>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62498"/>
                                        </p:tgtEl>
                                        <p:attrNameLst>
                                          <p:attrName>style.visibility</p:attrName>
                                        </p:attrNameLst>
                                      </p:cBhvr>
                                      <p:to>
                                        <p:strVal val="visible"/>
                                      </p:to>
                                    </p:set>
                                    <p:animEffect transition="in" filter="blinds(horizontal)">
                                      <p:cBhvr>
                                        <p:cTn id="15" dur="500"/>
                                        <p:tgtEl>
                                          <p:spTgt spid="62498"/>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62497"/>
                                        </p:tgtEl>
                                        <p:attrNameLst>
                                          <p:attrName>style.visibility</p:attrName>
                                        </p:attrNameLst>
                                      </p:cBhvr>
                                      <p:to>
                                        <p:strVal val="visible"/>
                                      </p:to>
                                    </p:set>
                                    <p:animEffect transition="in" filter="wipe(down)">
                                      <p:cBhvr>
                                        <p:cTn id="19" dur="500"/>
                                        <p:tgtEl>
                                          <p:spTgt spid="624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78" grpId="0" animBg="1"/>
      <p:bldP spid="62497" grpId="0" animBg="1"/>
      <p:bldP spid="62498" grpId="0" animBg="1"/>
      <p:bldP spid="62500"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CA" dirty="0"/>
              <a:t>Economic Contraction</a:t>
            </a:r>
          </a:p>
        </p:txBody>
      </p:sp>
      <p:sp>
        <p:nvSpPr>
          <p:cNvPr id="3" name="Content Placeholder 2"/>
          <p:cNvSpPr>
            <a:spLocks noGrp="1"/>
          </p:cNvSpPr>
          <p:nvPr>
            <p:ph idx="1"/>
          </p:nvPr>
        </p:nvSpPr>
        <p:spPr/>
        <p:txBody>
          <a:bodyPr/>
          <a:lstStyle/>
          <a:p>
            <a:pPr marL="0" indent="0">
              <a:buSzPct val="60000"/>
              <a:buNone/>
            </a:pPr>
            <a:r>
              <a:rPr lang="en-US" sz="3600" b="1" dirty="0"/>
              <a:t>Economic contraction </a:t>
            </a:r>
            <a:r>
              <a:rPr lang="en-US" sz="3600" dirty="0"/>
              <a:t>occurs when:</a:t>
            </a:r>
          </a:p>
          <a:p>
            <a:pPr lvl="1">
              <a:buSzPct val="60000"/>
            </a:pPr>
            <a:r>
              <a:rPr lang="en-US" sz="3200" dirty="0"/>
              <a:t>the production possibilities curve shifts inward</a:t>
            </a:r>
          </a:p>
          <a:p>
            <a:pPr lvl="1">
              <a:buSzPct val="60000"/>
            </a:pPr>
            <a:r>
              <a:rPr lang="en-US" sz="3200" dirty="0"/>
              <a:t>the economy moves from a point on the production possibilities curve to a point within the area bounded by the curve </a:t>
            </a:r>
          </a:p>
          <a:p>
            <a:endParaRPr lang="en-CA" dirty="0"/>
          </a:p>
        </p:txBody>
      </p:sp>
      <p:sp>
        <p:nvSpPr>
          <p:cNvPr id="4" name="Footer Placeholder 3"/>
          <p:cNvSpPr>
            <a:spLocks noGrp="1"/>
          </p:cNvSpPr>
          <p:nvPr>
            <p:ph type="ftr" sz="quarter" idx="11"/>
          </p:nvPr>
        </p:nvSpPr>
        <p:spPr/>
        <p:txBody>
          <a:bodyPr/>
          <a:lstStyle/>
          <a:p>
            <a:r>
              <a:rPr lang="en-US" dirty="0"/>
              <a:t>© 2020 by McGraw-Hill Education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36</a:t>
            </a:fld>
            <a:endParaRPr lang="en-CA"/>
          </a:p>
        </p:txBody>
      </p:sp>
    </p:spTree>
    <p:extLst>
      <p:ext uri="{BB962C8B-B14F-4D97-AF65-F5344CB8AC3E}">
        <p14:creationId xmlns:p14="http://schemas.microsoft.com/office/powerpoint/2010/main" val="4289440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CA" dirty="0"/>
              <a:t>The Basic Economic Questions</a:t>
            </a:r>
          </a:p>
        </p:txBody>
      </p:sp>
      <p:sp>
        <p:nvSpPr>
          <p:cNvPr id="3" name="Content Placeholder 2"/>
          <p:cNvSpPr>
            <a:spLocks noGrp="1"/>
          </p:cNvSpPr>
          <p:nvPr>
            <p:ph idx="1"/>
          </p:nvPr>
        </p:nvSpPr>
        <p:spPr/>
        <p:txBody>
          <a:bodyPr/>
          <a:lstStyle/>
          <a:p>
            <a:pPr marL="0" indent="0">
              <a:buSzPct val="60000"/>
              <a:buNone/>
            </a:pPr>
            <a:r>
              <a:rPr lang="en-US" sz="3600" dirty="0"/>
              <a:t>There are three basic questions any society must answer:</a:t>
            </a:r>
          </a:p>
          <a:p>
            <a:pPr lvl="1">
              <a:buSzPct val="60000"/>
            </a:pPr>
            <a:r>
              <a:rPr lang="en-US" sz="3200" dirty="0"/>
              <a:t>what to produce</a:t>
            </a:r>
          </a:p>
          <a:p>
            <a:pPr lvl="1">
              <a:buSzPct val="60000"/>
            </a:pPr>
            <a:r>
              <a:rPr lang="en-US" sz="3200" dirty="0"/>
              <a:t>how to produce</a:t>
            </a:r>
          </a:p>
          <a:p>
            <a:pPr lvl="1">
              <a:buSzPct val="60000"/>
            </a:pPr>
            <a:r>
              <a:rPr lang="en-US" sz="3200" dirty="0"/>
              <a:t>for whom to produce</a:t>
            </a:r>
          </a:p>
          <a:p>
            <a:endParaRPr lang="en-CA" dirty="0"/>
          </a:p>
        </p:txBody>
      </p:sp>
      <p:sp>
        <p:nvSpPr>
          <p:cNvPr id="4" name="Footer Placeholder 3"/>
          <p:cNvSpPr>
            <a:spLocks noGrp="1"/>
          </p:cNvSpPr>
          <p:nvPr>
            <p:ph type="ftr" sz="quarter" idx="11"/>
          </p:nvPr>
        </p:nvSpPr>
        <p:spPr/>
        <p:txBody>
          <a:bodyPr/>
          <a:lstStyle/>
          <a:p>
            <a:r>
              <a:rPr lang="en-US" dirty="0"/>
              <a:t>© 2020 by McGraw-Hill Education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37</a:t>
            </a:fld>
            <a:endParaRPr lang="en-CA"/>
          </a:p>
        </p:txBody>
      </p:sp>
    </p:spTree>
    <p:extLst>
      <p:ext uri="{BB962C8B-B14F-4D97-AF65-F5344CB8AC3E}">
        <p14:creationId xmlns:p14="http://schemas.microsoft.com/office/powerpoint/2010/main" val="2583007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CA" dirty="0"/>
              <a:t>Economic Systems</a:t>
            </a:r>
          </a:p>
        </p:txBody>
      </p:sp>
      <p:sp>
        <p:nvSpPr>
          <p:cNvPr id="3" name="Content Placeholder 2"/>
          <p:cNvSpPr>
            <a:spLocks noGrp="1"/>
          </p:cNvSpPr>
          <p:nvPr>
            <p:ph idx="1"/>
          </p:nvPr>
        </p:nvSpPr>
        <p:spPr/>
        <p:txBody>
          <a:bodyPr>
            <a:normAutofit fontScale="70000" lnSpcReduction="20000"/>
          </a:bodyPr>
          <a:lstStyle/>
          <a:p>
            <a:pPr marL="0" indent="0">
              <a:buSzPct val="60000"/>
              <a:buNone/>
            </a:pPr>
            <a:r>
              <a:rPr lang="en-US" sz="3600" u="sng" dirty="0"/>
              <a:t>Economic systems</a:t>
            </a:r>
            <a:r>
              <a:rPr lang="en-US" sz="3600" dirty="0"/>
              <a:t>:  the organization of an economy which represents a country’s distinct set of social customs, political institutions, and economic practices</a:t>
            </a:r>
          </a:p>
          <a:p>
            <a:pPr marL="0" indent="0">
              <a:buSzPct val="60000"/>
              <a:buNone/>
            </a:pPr>
            <a:endParaRPr lang="en-US" sz="3600" dirty="0" smtClean="0"/>
          </a:p>
          <a:p>
            <a:pPr marL="0" indent="0">
              <a:buSzPct val="60000"/>
              <a:buNone/>
            </a:pPr>
            <a:r>
              <a:rPr lang="en-US" sz="3600" dirty="0" smtClean="0"/>
              <a:t>There </a:t>
            </a:r>
            <a:r>
              <a:rPr lang="en-US" sz="3600" dirty="0"/>
              <a:t>are three systems to choose from</a:t>
            </a:r>
            <a:r>
              <a:rPr lang="en-US" sz="3600" dirty="0" smtClean="0"/>
              <a:t>:</a:t>
            </a:r>
            <a:br>
              <a:rPr lang="en-US" sz="3600" dirty="0" smtClean="0"/>
            </a:br>
            <a:endParaRPr lang="en-US" sz="3600" dirty="0"/>
          </a:p>
          <a:p>
            <a:pPr lvl="1">
              <a:buSzPct val="60000"/>
            </a:pPr>
            <a:r>
              <a:rPr lang="en-US" sz="3200" b="1" dirty="0"/>
              <a:t>Traditional</a:t>
            </a:r>
            <a:r>
              <a:rPr lang="en-US" sz="3200" dirty="0"/>
              <a:t> economies focus on non-economic concerns and have tight social constraints</a:t>
            </a:r>
            <a:r>
              <a:rPr lang="en-US" sz="3200" dirty="0" smtClean="0"/>
              <a:t>.</a:t>
            </a:r>
            <a:br>
              <a:rPr lang="en-US" sz="3200" dirty="0" smtClean="0"/>
            </a:br>
            <a:endParaRPr lang="en-US" sz="3200" dirty="0"/>
          </a:p>
          <a:p>
            <a:pPr lvl="1">
              <a:buSzPct val="60000"/>
            </a:pPr>
            <a:r>
              <a:rPr lang="en-US" sz="3200" b="1" dirty="0"/>
              <a:t>Market</a:t>
            </a:r>
            <a:r>
              <a:rPr lang="en-US" sz="3200" dirty="0"/>
              <a:t> economies are consumer-centered and innovative but create inequality and instability</a:t>
            </a:r>
            <a:r>
              <a:rPr lang="en-US" sz="3200" dirty="0" smtClean="0"/>
              <a:t>.</a:t>
            </a:r>
            <a:br>
              <a:rPr lang="en-US" sz="3200" dirty="0" smtClean="0"/>
            </a:br>
            <a:endParaRPr lang="en-US" sz="3200" dirty="0"/>
          </a:p>
          <a:p>
            <a:pPr lvl="1">
              <a:buSzPct val="60000"/>
            </a:pPr>
            <a:r>
              <a:rPr lang="en-US" sz="3200" b="1" dirty="0"/>
              <a:t>Command</a:t>
            </a:r>
            <a:r>
              <a:rPr lang="en-US" sz="3200" dirty="0"/>
              <a:t> economies equalize incomes but often have a lack of freedom.</a:t>
            </a:r>
          </a:p>
          <a:p>
            <a:endParaRPr lang="en-CA" dirty="0"/>
          </a:p>
        </p:txBody>
      </p:sp>
      <p:sp>
        <p:nvSpPr>
          <p:cNvPr id="4" name="Footer Placeholder 3"/>
          <p:cNvSpPr>
            <a:spLocks noGrp="1"/>
          </p:cNvSpPr>
          <p:nvPr>
            <p:ph type="ftr" sz="quarter" idx="11"/>
          </p:nvPr>
        </p:nvSpPr>
        <p:spPr/>
        <p:txBody>
          <a:bodyPr/>
          <a:lstStyle/>
          <a:p>
            <a:r>
              <a:rPr lang="en-US" dirty="0"/>
              <a:t>© 2020 by McGraw-Hill Education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38</a:t>
            </a:fld>
            <a:endParaRPr lang="en-CA"/>
          </a:p>
        </p:txBody>
      </p:sp>
    </p:spTree>
    <p:extLst>
      <p:ext uri="{BB962C8B-B14F-4D97-AF65-F5344CB8AC3E}">
        <p14:creationId xmlns:p14="http://schemas.microsoft.com/office/powerpoint/2010/main" val="878505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Market Economy</a:t>
            </a:r>
          </a:p>
        </p:txBody>
      </p:sp>
      <p:sp>
        <p:nvSpPr>
          <p:cNvPr id="3" name="Content Placeholder 2"/>
          <p:cNvSpPr>
            <a:spLocks noGrp="1"/>
          </p:cNvSpPr>
          <p:nvPr>
            <p:ph idx="1"/>
          </p:nvPr>
        </p:nvSpPr>
        <p:spPr/>
        <p:txBody>
          <a:bodyPr>
            <a:normAutofit/>
          </a:bodyPr>
          <a:lstStyle/>
          <a:p>
            <a:r>
              <a:rPr lang="en-US" sz="3600" u="sng"/>
              <a:t>Market</a:t>
            </a:r>
            <a:r>
              <a:rPr lang="en-US" sz="3600"/>
              <a:t>:  a set of arrangements between buyers and sellers of a certain item</a:t>
            </a:r>
          </a:p>
          <a:p>
            <a:r>
              <a:rPr lang="en-US" sz="3600" u="sng"/>
              <a:t>Product markets</a:t>
            </a:r>
            <a:r>
              <a:rPr lang="en-US" sz="3600"/>
              <a:t>:  markets in which consumer products are traded</a:t>
            </a:r>
          </a:p>
          <a:p>
            <a:r>
              <a:rPr lang="en-US" sz="3600" u="sng"/>
              <a:t>Resource markets</a:t>
            </a:r>
            <a:r>
              <a:rPr lang="en-US" sz="3600"/>
              <a:t>:  markets in which economic resources are traded</a:t>
            </a:r>
          </a:p>
        </p:txBody>
      </p:sp>
      <p:sp>
        <p:nvSpPr>
          <p:cNvPr id="4" name="Footer Placeholder 3"/>
          <p:cNvSpPr>
            <a:spLocks noGrp="1"/>
          </p:cNvSpPr>
          <p:nvPr>
            <p:ph type="ftr" sz="quarter" idx="11"/>
          </p:nvPr>
        </p:nvSpPr>
        <p:spPr/>
        <p:txBody>
          <a:bodyPr/>
          <a:lstStyle/>
          <a:p>
            <a:r>
              <a:rPr lang="en-US"/>
              <a:t>© 2015 by McGraw-Hill Ryerson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39</a:t>
            </a:fld>
            <a:endParaRPr lang="en-CA"/>
          </a:p>
        </p:txBody>
      </p:sp>
    </p:spTree>
    <p:extLst>
      <p:ext uri="{BB962C8B-B14F-4D97-AF65-F5344CB8AC3E}">
        <p14:creationId xmlns:p14="http://schemas.microsoft.com/office/powerpoint/2010/main" val="1991502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CA" dirty="0"/>
              <a:t>How Economists Think</a:t>
            </a:r>
          </a:p>
        </p:txBody>
      </p:sp>
      <p:sp>
        <p:nvSpPr>
          <p:cNvPr id="3" name="Content Placeholder 2"/>
          <p:cNvSpPr>
            <a:spLocks noGrp="1"/>
          </p:cNvSpPr>
          <p:nvPr>
            <p:ph idx="1"/>
          </p:nvPr>
        </p:nvSpPr>
        <p:spPr/>
        <p:txBody>
          <a:bodyPr>
            <a:normAutofit fontScale="77500" lnSpcReduction="20000"/>
          </a:bodyPr>
          <a:lstStyle/>
          <a:p>
            <a:pPr marL="0" indent="0">
              <a:buSzPct val="60000"/>
              <a:buNone/>
            </a:pPr>
            <a:r>
              <a:rPr lang="en-US" sz="3600" dirty="0"/>
              <a:t>Economists assume that people customarily engage in </a:t>
            </a:r>
            <a:r>
              <a:rPr lang="en-US" sz="3600" b="1" u="sng" dirty="0"/>
              <a:t>rational </a:t>
            </a:r>
            <a:r>
              <a:rPr lang="en-US" sz="3600" b="1" u="sng" dirty="0" err="1"/>
              <a:t>behaviour</a:t>
            </a:r>
            <a:r>
              <a:rPr lang="en-US" sz="3600" b="1" u="sng" dirty="0" smtClean="0"/>
              <a:t>.</a:t>
            </a:r>
            <a:br>
              <a:rPr lang="en-US" sz="3600" b="1" u="sng" dirty="0" smtClean="0"/>
            </a:br>
            <a:endParaRPr lang="en-US" sz="3600" b="1" u="sng" dirty="0"/>
          </a:p>
          <a:p>
            <a:pPr lvl="1">
              <a:buSzPct val="60000"/>
            </a:pPr>
            <a:r>
              <a:rPr lang="en-US" sz="3200" dirty="0" smtClean="0"/>
              <a:t>People </a:t>
            </a:r>
            <a:r>
              <a:rPr lang="en-US" sz="3200" dirty="0"/>
              <a:t>are assumed to make choices by logically weighing the personal benefits and costs of available actions. They then select the most attractive option</a:t>
            </a:r>
            <a:r>
              <a:rPr lang="en-US" sz="3200" dirty="0" smtClean="0"/>
              <a:t>.</a:t>
            </a:r>
            <a:br>
              <a:rPr lang="en-US" sz="3200" dirty="0" smtClean="0"/>
            </a:br>
            <a:endParaRPr lang="en-US" sz="3200" dirty="0" smtClean="0"/>
          </a:p>
          <a:p>
            <a:pPr lvl="1">
              <a:buSzPct val="60000"/>
            </a:pPr>
            <a:r>
              <a:rPr lang="en-US" sz="3200" dirty="0"/>
              <a:t>Each one of us makes choices by logically weighing the personal benefits and costs of every available action then selects the most attractive option based on our individual </a:t>
            </a:r>
            <a:r>
              <a:rPr lang="en-US" sz="3200" dirty="0" smtClean="0"/>
              <a:t>wants</a:t>
            </a:r>
            <a:br>
              <a:rPr lang="en-US" sz="3200" dirty="0" smtClean="0"/>
            </a:br>
            <a:endParaRPr lang="en-US" sz="3200" dirty="0" smtClean="0"/>
          </a:p>
          <a:p>
            <a:pPr lvl="1">
              <a:buSzPct val="60000"/>
            </a:pPr>
            <a:r>
              <a:rPr lang="en-US" sz="3200" dirty="0"/>
              <a:t>They then select the most attractive option.</a:t>
            </a:r>
          </a:p>
          <a:p>
            <a:pPr lvl="1">
              <a:buSzPct val="60000"/>
            </a:pPr>
            <a:endParaRPr lang="en-US" sz="3200" dirty="0"/>
          </a:p>
          <a:p>
            <a:pPr lvl="1">
              <a:buSzPct val="60000"/>
            </a:pPr>
            <a:endParaRPr lang="en-US" sz="3200" dirty="0"/>
          </a:p>
        </p:txBody>
      </p:sp>
      <p:sp>
        <p:nvSpPr>
          <p:cNvPr id="4" name="Footer Placeholder 3"/>
          <p:cNvSpPr>
            <a:spLocks noGrp="1"/>
          </p:cNvSpPr>
          <p:nvPr>
            <p:ph type="ftr" sz="quarter" idx="11"/>
          </p:nvPr>
        </p:nvSpPr>
        <p:spPr/>
        <p:txBody>
          <a:bodyPr/>
          <a:lstStyle/>
          <a:p>
            <a:r>
              <a:rPr lang="en-US" dirty="0"/>
              <a:t>© 2020 by McGraw-Hill Education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4</a:t>
            </a:fld>
            <a:endParaRPr lang="en-CA"/>
          </a:p>
        </p:txBody>
      </p:sp>
    </p:spTree>
    <p:extLst>
      <p:ext uri="{BB962C8B-B14F-4D97-AF65-F5344CB8AC3E}">
        <p14:creationId xmlns:p14="http://schemas.microsoft.com/office/powerpoint/2010/main" val="2006551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Benefits and Drawbacks of a Market Economy</a:t>
            </a:r>
          </a:p>
        </p:txBody>
      </p:sp>
      <p:sp>
        <p:nvSpPr>
          <p:cNvPr id="6" name="Content Placeholder 5"/>
          <p:cNvSpPr>
            <a:spLocks noGrp="1"/>
          </p:cNvSpPr>
          <p:nvPr>
            <p:ph sz="half" idx="1"/>
          </p:nvPr>
        </p:nvSpPr>
        <p:spPr/>
        <p:txBody>
          <a:bodyPr/>
          <a:lstStyle/>
          <a:p>
            <a:r>
              <a:rPr lang="en-US"/>
              <a:t>Benefits:</a:t>
            </a:r>
          </a:p>
          <a:p>
            <a:pPr lvl="1"/>
            <a:r>
              <a:rPr lang="en-US"/>
              <a:t>Consumer sovereignty</a:t>
            </a:r>
          </a:p>
          <a:p>
            <a:pPr lvl="1"/>
            <a:r>
              <a:rPr lang="en-US"/>
              <a:t>innovation</a:t>
            </a:r>
          </a:p>
        </p:txBody>
      </p:sp>
      <p:sp>
        <p:nvSpPr>
          <p:cNvPr id="7" name="Content Placeholder 6"/>
          <p:cNvSpPr>
            <a:spLocks noGrp="1"/>
          </p:cNvSpPr>
          <p:nvPr>
            <p:ph sz="half" idx="2"/>
          </p:nvPr>
        </p:nvSpPr>
        <p:spPr/>
        <p:txBody>
          <a:bodyPr/>
          <a:lstStyle/>
          <a:p>
            <a:r>
              <a:rPr lang="en-US"/>
              <a:t>Drawbacks:</a:t>
            </a:r>
          </a:p>
          <a:p>
            <a:pPr lvl="1"/>
            <a:r>
              <a:rPr lang="en-US"/>
              <a:t>Income distribution</a:t>
            </a:r>
          </a:p>
          <a:p>
            <a:pPr lvl="1"/>
            <a:r>
              <a:rPr lang="en-US"/>
              <a:t>Market problems</a:t>
            </a:r>
          </a:p>
          <a:p>
            <a:pPr lvl="1"/>
            <a:r>
              <a:rPr lang="en-US"/>
              <a:t>instability</a:t>
            </a:r>
          </a:p>
        </p:txBody>
      </p:sp>
      <p:sp>
        <p:nvSpPr>
          <p:cNvPr id="4" name="Footer Placeholder 3"/>
          <p:cNvSpPr>
            <a:spLocks noGrp="1"/>
          </p:cNvSpPr>
          <p:nvPr>
            <p:ph type="ftr" sz="quarter" idx="11"/>
          </p:nvPr>
        </p:nvSpPr>
        <p:spPr/>
        <p:txBody>
          <a:bodyPr/>
          <a:lstStyle/>
          <a:p>
            <a:r>
              <a:rPr lang="en-US"/>
              <a:t>© 2015 by McGraw-Hill Ryerson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40</a:t>
            </a:fld>
            <a:endParaRPr lang="en-CA"/>
          </a:p>
        </p:txBody>
      </p:sp>
    </p:spTree>
    <p:extLst>
      <p:ext uri="{BB962C8B-B14F-4D97-AF65-F5344CB8AC3E}">
        <p14:creationId xmlns:p14="http://schemas.microsoft.com/office/powerpoint/2010/main" val="10679453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Benefits and Drawbacks of a Command Economy</a:t>
            </a:r>
          </a:p>
        </p:txBody>
      </p:sp>
      <p:sp>
        <p:nvSpPr>
          <p:cNvPr id="6" name="Content Placeholder 5"/>
          <p:cNvSpPr>
            <a:spLocks noGrp="1"/>
          </p:cNvSpPr>
          <p:nvPr>
            <p:ph sz="half" idx="1"/>
          </p:nvPr>
        </p:nvSpPr>
        <p:spPr/>
        <p:txBody>
          <a:bodyPr/>
          <a:lstStyle/>
          <a:p>
            <a:r>
              <a:rPr lang="en-US"/>
              <a:t>Benefits:</a:t>
            </a:r>
          </a:p>
          <a:p>
            <a:pPr lvl="1"/>
            <a:r>
              <a:rPr lang="en-US"/>
              <a:t>Income distribution</a:t>
            </a:r>
          </a:p>
          <a:p>
            <a:pPr lvl="1"/>
            <a:r>
              <a:rPr lang="en-US"/>
              <a:t>Economic growth</a:t>
            </a:r>
          </a:p>
        </p:txBody>
      </p:sp>
      <p:sp>
        <p:nvSpPr>
          <p:cNvPr id="7" name="Content Placeholder 6"/>
          <p:cNvSpPr>
            <a:spLocks noGrp="1"/>
          </p:cNvSpPr>
          <p:nvPr>
            <p:ph sz="half" idx="2"/>
          </p:nvPr>
        </p:nvSpPr>
        <p:spPr/>
        <p:txBody>
          <a:bodyPr/>
          <a:lstStyle/>
          <a:p>
            <a:r>
              <a:rPr lang="en-US" dirty="0"/>
              <a:t>Drawbacks:</a:t>
            </a:r>
          </a:p>
          <a:p>
            <a:pPr lvl="1"/>
            <a:r>
              <a:rPr lang="en-US" dirty="0"/>
              <a:t>Planning difficulties</a:t>
            </a:r>
          </a:p>
          <a:p>
            <a:pPr lvl="1"/>
            <a:r>
              <a:rPr lang="en-US" dirty="0"/>
              <a:t>Inefficiencies</a:t>
            </a:r>
          </a:p>
          <a:p>
            <a:pPr lvl="1"/>
            <a:r>
              <a:rPr lang="en-US" dirty="0"/>
              <a:t>Lack of freedom                                                                                                                                                                                                                                                                                                                                                                                                                                                                                                                                                                                                                  </a:t>
            </a:r>
          </a:p>
        </p:txBody>
      </p:sp>
      <p:sp>
        <p:nvSpPr>
          <p:cNvPr id="4" name="Footer Placeholder 3"/>
          <p:cNvSpPr>
            <a:spLocks noGrp="1"/>
          </p:cNvSpPr>
          <p:nvPr>
            <p:ph type="ftr" sz="quarter" idx="11"/>
          </p:nvPr>
        </p:nvSpPr>
        <p:spPr/>
        <p:txBody>
          <a:bodyPr/>
          <a:lstStyle/>
          <a:p>
            <a:r>
              <a:rPr lang="en-US"/>
              <a:t>© 2015 by McGraw-Hill Ryerson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41</a:t>
            </a:fld>
            <a:endParaRPr lang="en-CA"/>
          </a:p>
        </p:txBody>
      </p:sp>
    </p:spTree>
    <p:extLst>
      <p:ext uri="{BB962C8B-B14F-4D97-AF65-F5344CB8AC3E}">
        <p14:creationId xmlns:p14="http://schemas.microsoft.com/office/powerpoint/2010/main" val="23262297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CA" dirty="0"/>
              <a:t>The Range of Economic Systems (a)</a:t>
            </a:r>
          </a:p>
        </p:txBody>
      </p:sp>
      <p:sp>
        <p:nvSpPr>
          <p:cNvPr id="3" name="Content Placeholder 2"/>
          <p:cNvSpPr>
            <a:spLocks noGrp="1"/>
          </p:cNvSpPr>
          <p:nvPr>
            <p:ph idx="1"/>
          </p:nvPr>
        </p:nvSpPr>
        <p:spPr/>
        <p:txBody>
          <a:bodyPr/>
          <a:lstStyle/>
          <a:p>
            <a:pPr marL="0" indent="0">
              <a:buSzPct val="60000"/>
              <a:buNone/>
            </a:pPr>
            <a:r>
              <a:rPr lang="en-US" sz="3600" dirty="0"/>
              <a:t>Most countries have </a:t>
            </a:r>
            <a:r>
              <a:rPr lang="en-US" sz="3600" b="1" dirty="0"/>
              <a:t>Mixed Economies</a:t>
            </a:r>
            <a:r>
              <a:rPr lang="en-US" sz="3600" dirty="0"/>
              <a:t>.</a:t>
            </a:r>
          </a:p>
          <a:p>
            <a:pPr lvl="1">
              <a:buSzPct val="60000"/>
            </a:pPr>
            <a:r>
              <a:rPr lang="en-US" sz="3200" dirty="0"/>
              <a:t>Modern mixed economies include both private and public sectors.</a:t>
            </a:r>
          </a:p>
          <a:p>
            <a:pPr lvl="1">
              <a:buSzPct val="60000"/>
            </a:pPr>
            <a:r>
              <a:rPr lang="en-US" sz="3200" dirty="0"/>
              <a:t>Traditional mixed economies combine traditional sectors with private and/or public sectors.</a:t>
            </a:r>
          </a:p>
          <a:p>
            <a:endParaRPr lang="en-CA" dirty="0"/>
          </a:p>
        </p:txBody>
      </p:sp>
      <p:sp>
        <p:nvSpPr>
          <p:cNvPr id="4" name="Footer Placeholder 3"/>
          <p:cNvSpPr>
            <a:spLocks noGrp="1"/>
          </p:cNvSpPr>
          <p:nvPr>
            <p:ph type="ftr" sz="quarter" idx="11"/>
          </p:nvPr>
        </p:nvSpPr>
        <p:spPr/>
        <p:txBody>
          <a:bodyPr/>
          <a:lstStyle/>
          <a:p>
            <a:r>
              <a:rPr lang="en-US" dirty="0"/>
              <a:t>© 2020 by McGraw-Hill Education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42</a:t>
            </a:fld>
            <a:endParaRPr lang="en-CA"/>
          </a:p>
        </p:txBody>
      </p:sp>
    </p:spTree>
    <p:extLst>
      <p:ext uri="{BB962C8B-B14F-4D97-AF65-F5344CB8AC3E}">
        <p14:creationId xmlns:p14="http://schemas.microsoft.com/office/powerpoint/2010/main" val="2790029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CA" dirty="0"/>
              <a:t>The Range of Economic Systems (b)</a:t>
            </a:r>
          </a:p>
        </p:txBody>
      </p:sp>
      <p:sp>
        <p:nvSpPr>
          <p:cNvPr id="4" name="Footer Placeholder 3"/>
          <p:cNvSpPr>
            <a:spLocks noGrp="1"/>
          </p:cNvSpPr>
          <p:nvPr>
            <p:ph type="ftr" sz="quarter" idx="11"/>
          </p:nvPr>
        </p:nvSpPr>
        <p:spPr/>
        <p:txBody>
          <a:bodyPr/>
          <a:lstStyle/>
          <a:p>
            <a:r>
              <a:rPr lang="en-US" dirty="0"/>
              <a:t>© 2020 by McGraw-Hill Education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43</a:t>
            </a:fld>
            <a:endParaRPr lang="en-CA"/>
          </a:p>
        </p:txBody>
      </p:sp>
      <p:pic>
        <p:nvPicPr>
          <p:cNvPr id="307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3168" y="2286000"/>
            <a:ext cx="8753609" cy="3429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22570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fade">
                                      <p:cBhvr>
                                        <p:cTn id="7" dur="5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China</a:t>
            </a:r>
          </a:p>
        </p:txBody>
      </p:sp>
      <p:sp>
        <p:nvSpPr>
          <p:cNvPr id="3" name="Content Placeholder 2"/>
          <p:cNvSpPr>
            <a:spLocks noGrp="1"/>
          </p:cNvSpPr>
          <p:nvPr>
            <p:ph idx="1"/>
          </p:nvPr>
        </p:nvSpPr>
        <p:spPr/>
        <p:txBody>
          <a:bodyPr>
            <a:normAutofit fontScale="85000" lnSpcReduction="20000"/>
          </a:bodyPr>
          <a:lstStyle/>
          <a:p>
            <a:pPr>
              <a:buSzPct val="60000"/>
            </a:pPr>
            <a:r>
              <a:rPr lang="en-US" sz="3500"/>
              <a:t>The contemporary economic transformation of China began in the 1970s with growth-enhancing reforms in its agricultural sector.</a:t>
            </a:r>
          </a:p>
          <a:p>
            <a:pPr>
              <a:buSzPct val="60000"/>
            </a:pPr>
            <a:r>
              <a:rPr lang="en-US" sz="3500"/>
              <a:t>In the 1980s, this growth spread to other sectors, thanks to reforms allowing state-owned producers to keep some of their profits.</a:t>
            </a:r>
          </a:p>
          <a:p>
            <a:pPr>
              <a:buSzPct val="60000"/>
            </a:pPr>
            <a:r>
              <a:rPr lang="en-US" sz="3500"/>
              <a:t>After 1990, private companies became common, causing a further increase in annual growth.</a:t>
            </a:r>
          </a:p>
          <a:p>
            <a:pPr>
              <a:buSzPct val="60000"/>
            </a:pPr>
            <a:r>
              <a:rPr lang="en-US" sz="3500"/>
              <a:t>By the late 2000s, this growth meant that China’s economy was five times larger than in 1978.</a:t>
            </a:r>
          </a:p>
          <a:p>
            <a:endParaRPr lang="en-CA"/>
          </a:p>
        </p:txBody>
      </p:sp>
      <p:sp>
        <p:nvSpPr>
          <p:cNvPr id="4" name="Footer Placeholder 3"/>
          <p:cNvSpPr>
            <a:spLocks noGrp="1"/>
          </p:cNvSpPr>
          <p:nvPr>
            <p:ph type="ftr" sz="quarter" idx="11"/>
          </p:nvPr>
        </p:nvSpPr>
        <p:spPr/>
        <p:txBody>
          <a:bodyPr/>
          <a:lstStyle/>
          <a:p>
            <a:r>
              <a:rPr lang="en-US"/>
              <a:t>© 2015 by McGraw-Hill Ryerson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44</a:t>
            </a:fld>
            <a:endParaRPr lang="en-CA"/>
          </a:p>
        </p:txBody>
      </p:sp>
    </p:spTree>
    <p:extLst>
      <p:ext uri="{BB962C8B-B14F-4D97-AF65-F5344CB8AC3E}">
        <p14:creationId xmlns:p14="http://schemas.microsoft.com/office/powerpoint/2010/main" val="1856432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India</a:t>
            </a:r>
          </a:p>
        </p:txBody>
      </p:sp>
      <p:sp>
        <p:nvSpPr>
          <p:cNvPr id="3" name="Content Placeholder 2"/>
          <p:cNvSpPr>
            <a:spLocks noGrp="1"/>
          </p:cNvSpPr>
          <p:nvPr>
            <p:ph idx="1"/>
          </p:nvPr>
        </p:nvSpPr>
        <p:spPr/>
        <p:txBody>
          <a:bodyPr/>
          <a:lstStyle/>
          <a:p>
            <a:pPr>
              <a:buSzPct val="60000"/>
            </a:pPr>
            <a:r>
              <a:rPr lang="en-US" sz="3200"/>
              <a:t>Reforms during the early 1990s freed private businesses in key sectors of India’s economy.</a:t>
            </a:r>
          </a:p>
          <a:p>
            <a:pPr>
              <a:buSzPct val="60000"/>
            </a:pPr>
            <a:r>
              <a:rPr lang="en-US" sz="3200"/>
              <a:t>High growth rates appeared first in services, before being extended to manufacturing.</a:t>
            </a:r>
          </a:p>
          <a:p>
            <a:pPr>
              <a:buSzPct val="60000"/>
            </a:pPr>
            <a:r>
              <a:rPr lang="en-US" sz="3200"/>
              <a:t>India’s annual rates of economic growth now average about 8% – just a little less than the 10% rates found in China’s economy.</a:t>
            </a:r>
          </a:p>
          <a:p>
            <a:endParaRPr lang="en-CA"/>
          </a:p>
        </p:txBody>
      </p:sp>
      <p:sp>
        <p:nvSpPr>
          <p:cNvPr id="4" name="Footer Placeholder 3"/>
          <p:cNvSpPr>
            <a:spLocks noGrp="1"/>
          </p:cNvSpPr>
          <p:nvPr>
            <p:ph type="ftr" sz="quarter" idx="11"/>
          </p:nvPr>
        </p:nvSpPr>
        <p:spPr/>
        <p:txBody>
          <a:bodyPr/>
          <a:lstStyle/>
          <a:p>
            <a:r>
              <a:rPr lang="en-US"/>
              <a:t>© 2015 by McGraw-Hill Ryerson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45</a:t>
            </a:fld>
            <a:endParaRPr lang="en-CA"/>
          </a:p>
        </p:txBody>
      </p:sp>
    </p:spTree>
    <p:extLst>
      <p:ext uri="{BB962C8B-B14F-4D97-AF65-F5344CB8AC3E}">
        <p14:creationId xmlns:p14="http://schemas.microsoft.com/office/powerpoint/2010/main" val="2097349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CA" dirty="0"/>
              <a:t>Economic Goals</a:t>
            </a:r>
          </a:p>
        </p:txBody>
      </p:sp>
      <p:sp>
        <p:nvSpPr>
          <p:cNvPr id="3" name="Content Placeholder 2"/>
          <p:cNvSpPr>
            <a:spLocks noGrp="1"/>
          </p:cNvSpPr>
          <p:nvPr>
            <p:ph idx="1"/>
          </p:nvPr>
        </p:nvSpPr>
        <p:spPr/>
        <p:txBody>
          <a:bodyPr/>
          <a:lstStyle/>
          <a:p>
            <a:pPr marL="0" indent="0">
              <a:buSzPct val="60000"/>
              <a:buNone/>
            </a:pPr>
            <a:r>
              <a:rPr lang="en-US" sz="3600" dirty="0"/>
              <a:t>There are </a:t>
            </a:r>
            <a:r>
              <a:rPr lang="en-US" sz="3600" b="1" dirty="0"/>
              <a:t>seven major </a:t>
            </a:r>
            <a:r>
              <a:rPr lang="en-US" sz="3600" dirty="0"/>
              <a:t>economic goals:</a:t>
            </a:r>
          </a:p>
          <a:p>
            <a:pPr lvl="1">
              <a:buSzPct val="60000"/>
            </a:pPr>
            <a:r>
              <a:rPr lang="en-US" sz="3200" dirty="0"/>
              <a:t>economic efficiency</a:t>
            </a:r>
          </a:p>
          <a:p>
            <a:pPr lvl="1">
              <a:buSzPct val="60000"/>
            </a:pPr>
            <a:r>
              <a:rPr lang="en-US" sz="3200" dirty="0"/>
              <a:t>income equity</a:t>
            </a:r>
          </a:p>
          <a:p>
            <a:pPr lvl="1">
              <a:buSzPct val="60000"/>
            </a:pPr>
            <a:r>
              <a:rPr lang="en-US" sz="3200" dirty="0"/>
              <a:t>price stability</a:t>
            </a:r>
          </a:p>
          <a:p>
            <a:pPr lvl="1">
              <a:buSzPct val="60000"/>
            </a:pPr>
            <a:r>
              <a:rPr lang="en-US" sz="3200" dirty="0"/>
              <a:t>full employment</a:t>
            </a:r>
          </a:p>
          <a:p>
            <a:pPr lvl="1">
              <a:buSzPct val="60000"/>
            </a:pPr>
            <a:r>
              <a:rPr lang="en-US" sz="3200" dirty="0"/>
              <a:t>viable balance of payments</a:t>
            </a:r>
          </a:p>
          <a:p>
            <a:pPr lvl="1">
              <a:buSzPct val="60000"/>
            </a:pPr>
            <a:r>
              <a:rPr lang="en-US" sz="3200" dirty="0"/>
              <a:t>economic growth</a:t>
            </a:r>
          </a:p>
          <a:p>
            <a:pPr lvl="1">
              <a:buSzPct val="60000"/>
            </a:pPr>
            <a:r>
              <a:rPr lang="en-US" sz="3200" dirty="0"/>
              <a:t>environmental sustainability</a:t>
            </a:r>
          </a:p>
          <a:p>
            <a:endParaRPr lang="en-CA" dirty="0"/>
          </a:p>
        </p:txBody>
      </p:sp>
      <p:sp>
        <p:nvSpPr>
          <p:cNvPr id="4" name="Footer Placeholder 3"/>
          <p:cNvSpPr>
            <a:spLocks noGrp="1"/>
          </p:cNvSpPr>
          <p:nvPr>
            <p:ph type="ftr" sz="quarter" idx="11"/>
          </p:nvPr>
        </p:nvSpPr>
        <p:spPr/>
        <p:txBody>
          <a:bodyPr/>
          <a:lstStyle/>
          <a:p>
            <a:r>
              <a:rPr lang="en-US" dirty="0"/>
              <a:t>© 2020 by McGraw-Hill Education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46</a:t>
            </a:fld>
            <a:endParaRPr lang="en-CA"/>
          </a:p>
        </p:txBody>
      </p:sp>
    </p:spTree>
    <p:extLst>
      <p:ext uri="{BB962C8B-B14F-4D97-AF65-F5344CB8AC3E}">
        <p14:creationId xmlns:p14="http://schemas.microsoft.com/office/powerpoint/2010/main" val="4258543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Economic Goals</a:t>
            </a:r>
          </a:p>
        </p:txBody>
      </p:sp>
      <p:sp>
        <p:nvSpPr>
          <p:cNvPr id="3" name="Content Placeholder 2"/>
          <p:cNvSpPr>
            <a:spLocks noGrp="1"/>
          </p:cNvSpPr>
          <p:nvPr>
            <p:ph idx="1"/>
          </p:nvPr>
        </p:nvSpPr>
        <p:spPr/>
        <p:txBody>
          <a:bodyPr>
            <a:normAutofit fontScale="70000" lnSpcReduction="20000"/>
          </a:bodyPr>
          <a:lstStyle/>
          <a:p>
            <a:pPr marL="0" indent="0">
              <a:buSzPct val="60000"/>
              <a:buNone/>
            </a:pPr>
            <a:r>
              <a:rPr lang="en-US" sz="3600"/>
              <a:t>There are seven major economic goals:</a:t>
            </a:r>
          </a:p>
          <a:p>
            <a:pPr lvl="1">
              <a:buSzPct val="60000"/>
            </a:pPr>
            <a:r>
              <a:rPr lang="en-US" sz="3200" u="sng"/>
              <a:t>economic efficiency</a:t>
            </a:r>
            <a:r>
              <a:rPr lang="en-US" sz="3200"/>
              <a:t>:  employing scarce resources in a way that derives the highest benefit</a:t>
            </a:r>
          </a:p>
          <a:p>
            <a:pPr lvl="1">
              <a:buSzPct val="60000"/>
            </a:pPr>
            <a:r>
              <a:rPr lang="en-US" sz="3200" u="sng"/>
              <a:t>income equity</a:t>
            </a:r>
            <a:r>
              <a:rPr lang="en-US" sz="3200"/>
              <a:t>:  what is fair?</a:t>
            </a:r>
          </a:p>
          <a:p>
            <a:pPr lvl="1">
              <a:buSzPct val="60000"/>
            </a:pPr>
            <a:r>
              <a:rPr lang="en-US" sz="3200" u="sng"/>
              <a:t>price stability</a:t>
            </a:r>
            <a:r>
              <a:rPr lang="en-US" sz="3200"/>
              <a:t>:  gov’t. policy-makers try to minimize rate of inflation</a:t>
            </a:r>
          </a:p>
          <a:p>
            <a:pPr lvl="1">
              <a:buSzPct val="60000"/>
            </a:pPr>
            <a:r>
              <a:rPr lang="en-US" sz="3200" u="sng"/>
              <a:t>full employment</a:t>
            </a:r>
            <a:r>
              <a:rPr lang="en-US" sz="3200"/>
              <a:t>:  gov’t. tries to minimize involuntary unemployment</a:t>
            </a:r>
          </a:p>
          <a:p>
            <a:pPr lvl="1">
              <a:buSzPct val="60000"/>
            </a:pPr>
            <a:r>
              <a:rPr lang="en-US" sz="3200" u="sng"/>
              <a:t>viable balance of payments</a:t>
            </a:r>
            <a:r>
              <a:rPr lang="en-US" sz="3200"/>
              <a:t>:  a summary of all transactions between Canadians and foreigners that involve exchanging Canadian dollars for other currencies</a:t>
            </a:r>
          </a:p>
          <a:p>
            <a:pPr lvl="1">
              <a:buSzPct val="60000"/>
            </a:pPr>
            <a:r>
              <a:rPr lang="en-US" sz="3200" u="sng"/>
              <a:t>economic growth</a:t>
            </a:r>
            <a:r>
              <a:rPr lang="en-US" sz="3200"/>
              <a:t>:  helps raise the standard of living of citizens</a:t>
            </a:r>
            <a:endParaRPr lang="en-US" sz="3200" u="sng"/>
          </a:p>
          <a:p>
            <a:pPr lvl="1">
              <a:buSzPct val="60000"/>
            </a:pPr>
            <a:r>
              <a:rPr lang="en-US" sz="3200" u="sng"/>
              <a:t>environmental sustainability</a:t>
            </a:r>
            <a:r>
              <a:rPr lang="en-US" sz="3200"/>
              <a:t>:  economic activity must be carried out so that the quality of our physical environment can be sustained without significant harm</a:t>
            </a:r>
            <a:endParaRPr lang="en-US" sz="3200" u="sng"/>
          </a:p>
          <a:p>
            <a:endParaRPr lang="en-CA"/>
          </a:p>
        </p:txBody>
      </p:sp>
      <p:sp>
        <p:nvSpPr>
          <p:cNvPr id="4" name="Footer Placeholder 3"/>
          <p:cNvSpPr>
            <a:spLocks noGrp="1"/>
          </p:cNvSpPr>
          <p:nvPr>
            <p:ph type="ftr" sz="quarter" idx="11"/>
          </p:nvPr>
        </p:nvSpPr>
        <p:spPr/>
        <p:txBody>
          <a:bodyPr/>
          <a:lstStyle/>
          <a:p>
            <a:r>
              <a:rPr lang="en-US"/>
              <a:t>© 2015 by McGraw-Hill Ryerson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47</a:t>
            </a:fld>
            <a:endParaRPr lang="en-CA"/>
          </a:p>
        </p:txBody>
      </p:sp>
    </p:spTree>
    <p:extLst>
      <p:ext uri="{BB962C8B-B14F-4D97-AF65-F5344CB8AC3E}">
        <p14:creationId xmlns:p14="http://schemas.microsoft.com/office/powerpoint/2010/main" val="2344239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Autofit/>
          </a:bodyPr>
          <a:lstStyle/>
          <a:p>
            <a:r>
              <a:rPr lang="en-US" dirty="0"/>
              <a:t>Complementary and Conflicting Economic Goals</a:t>
            </a:r>
            <a:endParaRPr lang="en-CA" dirty="0"/>
          </a:p>
        </p:txBody>
      </p:sp>
      <p:sp>
        <p:nvSpPr>
          <p:cNvPr id="3" name="Content Placeholder 2"/>
          <p:cNvSpPr>
            <a:spLocks noGrp="1"/>
          </p:cNvSpPr>
          <p:nvPr>
            <p:ph idx="1"/>
          </p:nvPr>
        </p:nvSpPr>
        <p:spPr/>
        <p:txBody>
          <a:bodyPr/>
          <a:lstStyle/>
          <a:p>
            <a:pPr marL="0" indent="0">
              <a:buSzPct val="60000"/>
              <a:buNone/>
            </a:pPr>
            <a:r>
              <a:rPr lang="en-US" sz="3600" dirty="0"/>
              <a:t>Economic goals may be </a:t>
            </a:r>
            <a:r>
              <a:rPr lang="en-US" sz="3600" b="1" dirty="0"/>
              <a:t>complementary.</a:t>
            </a:r>
          </a:p>
          <a:p>
            <a:pPr lvl="1">
              <a:buSzPct val="60000"/>
            </a:pPr>
            <a:r>
              <a:rPr lang="en-US" sz="3200" dirty="0"/>
              <a:t>An example is the relationship between full employment and economic growth.</a:t>
            </a:r>
          </a:p>
          <a:p>
            <a:pPr lvl="1"/>
            <a:endParaRPr lang="en-US" sz="2300" dirty="0"/>
          </a:p>
          <a:p>
            <a:pPr marL="0" indent="0">
              <a:buSzPct val="60000"/>
              <a:buNone/>
            </a:pPr>
            <a:r>
              <a:rPr lang="en-US" sz="3600" dirty="0"/>
              <a:t>Economic goals may be </a:t>
            </a:r>
            <a:r>
              <a:rPr lang="en-US" sz="3600" b="1" dirty="0"/>
              <a:t>conflicting.</a:t>
            </a:r>
          </a:p>
          <a:p>
            <a:pPr lvl="1">
              <a:buSzPct val="60000"/>
            </a:pPr>
            <a:r>
              <a:rPr lang="en-US" sz="3200" dirty="0"/>
              <a:t>An example is the relationship between price stability and full employment.</a:t>
            </a:r>
          </a:p>
          <a:p>
            <a:pPr>
              <a:buSzPct val="50000"/>
            </a:pPr>
            <a:endParaRPr lang="en-CA" sz="3200" dirty="0"/>
          </a:p>
        </p:txBody>
      </p:sp>
      <p:sp>
        <p:nvSpPr>
          <p:cNvPr id="4" name="Footer Placeholder 3"/>
          <p:cNvSpPr>
            <a:spLocks noGrp="1"/>
          </p:cNvSpPr>
          <p:nvPr>
            <p:ph type="ftr" sz="quarter" idx="11"/>
          </p:nvPr>
        </p:nvSpPr>
        <p:spPr/>
        <p:txBody>
          <a:bodyPr/>
          <a:lstStyle/>
          <a:p>
            <a:r>
              <a:rPr lang="en-US" dirty="0"/>
              <a:t>© 2020 by McGraw-Hill Education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48</a:t>
            </a:fld>
            <a:endParaRPr lang="en-CA"/>
          </a:p>
        </p:txBody>
      </p:sp>
    </p:spTree>
    <p:extLst>
      <p:ext uri="{BB962C8B-B14F-4D97-AF65-F5344CB8AC3E}">
        <p14:creationId xmlns:p14="http://schemas.microsoft.com/office/powerpoint/2010/main" val="2944617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CA" dirty="0"/>
              <a:t>Climate Change </a:t>
            </a:r>
          </a:p>
        </p:txBody>
      </p:sp>
      <p:sp>
        <p:nvSpPr>
          <p:cNvPr id="3" name="Content Placeholder 2"/>
          <p:cNvSpPr>
            <a:spLocks noGrp="1"/>
          </p:cNvSpPr>
          <p:nvPr>
            <p:ph idx="1"/>
          </p:nvPr>
        </p:nvSpPr>
        <p:spPr/>
        <p:txBody>
          <a:bodyPr>
            <a:normAutofit fontScale="92500"/>
          </a:bodyPr>
          <a:lstStyle/>
          <a:p>
            <a:pPr>
              <a:buSzPct val="60000"/>
            </a:pPr>
            <a:r>
              <a:rPr lang="en-US" sz="3200" dirty="0"/>
              <a:t>Concerns over climate change illustrate the complexities in accomplishing economic goals.</a:t>
            </a:r>
          </a:p>
          <a:p>
            <a:pPr>
              <a:buSzPct val="60000"/>
            </a:pPr>
            <a:r>
              <a:rPr lang="en-US" sz="3200" dirty="0"/>
              <a:t>The mainstream scientific prediction is that, if unchecked, the increase in carbon emissions will cause average global temperatures to rise by between 1.5% and 6% by 2100.</a:t>
            </a:r>
          </a:p>
          <a:p>
            <a:pPr>
              <a:buSzPct val="60000"/>
            </a:pPr>
            <a:r>
              <a:rPr lang="en-US" sz="3200" dirty="0"/>
              <a:t>Attempts to reduce emissions worldwide, through the Kyoto Protocol, achieved only limited success.</a:t>
            </a:r>
          </a:p>
          <a:p>
            <a:endParaRPr lang="en-CA" dirty="0"/>
          </a:p>
        </p:txBody>
      </p:sp>
      <p:sp>
        <p:nvSpPr>
          <p:cNvPr id="4" name="Footer Placeholder 3"/>
          <p:cNvSpPr>
            <a:spLocks noGrp="1"/>
          </p:cNvSpPr>
          <p:nvPr>
            <p:ph type="ftr" sz="quarter" idx="11"/>
          </p:nvPr>
        </p:nvSpPr>
        <p:spPr/>
        <p:txBody>
          <a:bodyPr/>
          <a:lstStyle/>
          <a:p>
            <a:r>
              <a:rPr lang="en-US" dirty="0"/>
              <a:t>© 2020 by McGraw-Hill Education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49</a:t>
            </a:fld>
            <a:endParaRPr lang="en-CA"/>
          </a:p>
        </p:txBody>
      </p:sp>
    </p:spTree>
    <p:extLst>
      <p:ext uri="{BB962C8B-B14F-4D97-AF65-F5344CB8AC3E}">
        <p14:creationId xmlns:p14="http://schemas.microsoft.com/office/powerpoint/2010/main" val="1706383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Purposeful </a:t>
            </a:r>
            <a:r>
              <a:rPr lang="en-US" err="1"/>
              <a:t>Behaviour</a:t>
            </a:r>
            <a:endParaRPr lang="en-US"/>
          </a:p>
        </p:txBody>
      </p:sp>
      <p:sp>
        <p:nvSpPr>
          <p:cNvPr id="3" name="Content Placeholder 2"/>
          <p:cNvSpPr>
            <a:spLocks noGrp="1"/>
          </p:cNvSpPr>
          <p:nvPr>
            <p:ph idx="1"/>
          </p:nvPr>
        </p:nvSpPr>
        <p:spPr/>
        <p:txBody>
          <a:bodyPr/>
          <a:lstStyle/>
          <a:p>
            <a:r>
              <a:rPr lang="en-US"/>
              <a:t>Economists assume that human </a:t>
            </a:r>
            <a:r>
              <a:rPr lang="en-US" err="1"/>
              <a:t>behaviour</a:t>
            </a:r>
            <a:r>
              <a:rPr lang="en-US"/>
              <a:t> reflects “rational self-interest”</a:t>
            </a:r>
          </a:p>
          <a:p>
            <a:r>
              <a:rPr lang="en-US"/>
              <a:t>Individuals look for and pursue opportunities to increase their utilities or satisfaction, pleasure or happiness</a:t>
            </a:r>
          </a:p>
          <a:p>
            <a:r>
              <a:rPr lang="en-US"/>
              <a:t>Because individuals consider costs and benefits their decisions are purposeful or rational rather than random or chaotic</a:t>
            </a:r>
          </a:p>
          <a:p>
            <a:r>
              <a:rPr lang="en-US"/>
              <a:t>Having rational self-interest does not mean that we are completely selfish; often we derive satisfaction when we help others</a:t>
            </a:r>
          </a:p>
          <a:p>
            <a:r>
              <a:rPr lang="en-US"/>
              <a:t>Rationality does not mean that we can’t make wrong decisions; we do make wrong decisions, in part, because we don’t have all the information we need</a:t>
            </a:r>
          </a:p>
        </p:txBody>
      </p:sp>
    </p:spTree>
    <p:extLst>
      <p:ext uri="{BB962C8B-B14F-4D97-AF65-F5344CB8AC3E}">
        <p14:creationId xmlns:p14="http://schemas.microsoft.com/office/powerpoint/2010/main" val="41503426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Autofit/>
          </a:bodyPr>
          <a:lstStyle/>
          <a:p>
            <a:r>
              <a:rPr lang="en-CA" dirty="0"/>
              <a:t>The Founder of Modern Economics</a:t>
            </a:r>
          </a:p>
        </p:txBody>
      </p:sp>
      <p:sp>
        <p:nvSpPr>
          <p:cNvPr id="3" name="Content Placeholder 2"/>
          <p:cNvSpPr>
            <a:spLocks noGrp="1"/>
          </p:cNvSpPr>
          <p:nvPr>
            <p:ph idx="1"/>
          </p:nvPr>
        </p:nvSpPr>
        <p:spPr/>
        <p:txBody>
          <a:bodyPr/>
          <a:lstStyle/>
          <a:p>
            <a:pPr marL="0" indent="0">
              <a:buSzPct val="60000"/>
              <a:buNone/>
            </a:pPr>
            <a:r>
              <a:rPr lang="en-US" sz="3600" b="1" dirty="0"/>
              <a:t>Adam Smith:</a:t>
            </a:r>
          </a:p>
          <a:p>
            <a:pPr lvl="1">
              <a:buSzPct val="60000"/>
            </a:pPr>
            <a:r>
              <a:rPr lang="en-US" sz="3200" dirty="0"/>
              <a:t>explained how the division of labour increases production</a:t>
            </a:r>
          </a:p>
          <a:p>
            <a:pPr lvl="1">
              <a:buSzPct val="60000"/>
            </a:pPr>
            <a:r>
              <a:rPr lang="en-US" sz="3200" dirty="0"/>
              <a:t>argued that self interest is transformed by the invisible hand of competition so that it creates significant economic benefits </a:t>
            </a:r>
          </a:p>
          <a:p>
            <a:pPr lvl="1">
              <a:buSzPct val="60000"/>
            </a:pPr>
            <a:r>
              <a:rPr lang="en-US" sz="3200" dirty="0"/>
              <a:t>stressed the principle of </a:t>
            </a:r>
            <a:r>
              <a:rPr lang="en-US" sz="3200" i="1" dirty="0"/>
              <a:t>laissez faire</a:t>
            </a:r>
            <a:r>
              <a:rPr lang="en-US" sz="3200" dirty="0"/>
              <a:t>, which means that governments should not intervene in economic activity</a:t>
            </a:r>
            <a:endParaRPr lang="en-US" sz="3200" i="1" dirty="0"/>
          </a:p>
          <a:p>
            <a:endParaRPr lang="en-CA" dirty="0"/>
          </a:p>
        </p:txBody>
      </p:sp>
      <p:sp>
        <p:nvSpPr>
          <p:cNvPr id="4" name="Footer Placeholder 3"/>
          <p:cNvSpPr>
            <a:spLocks noGrp="1"/>
          </p:cNvSpPr>
          <p:nvPr>
            <p:ph type="ftr" sz="quarter" idx="11"/>
          </p:nvPr>
        </p:nvSpPr>
        <p:spPr/>
        <p:txBody>
          <a:bodyPr/>
          <a:lstStyle/>
          <a:p>
            <a:r>
              <a:rPr lang="en-US" dirty="0"/>
              <a:t>© 2020 by McGraw-Hill Education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50</a:t>
            </a:fld>
            <a:endParaRPr lang="en-CA"/>
          </a:p>
        </p:txBody>
      </p:sp>
    </p:spTree>
    <p:extLst>
      <p:ext uri="{BB962C8B-B14F-4D97-AF65-F5344CB8AC3E}">
        <p14:creationId xmlns:p14="http://schemas.microsoft.com/office/powerpoint/2010/main" val="3333569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CA" dirty="0"/>
              <a:t>Conclusion</a:t>
            </a:r>
          </a:p>
        </p:txBody>
      </p:sp>
      <p:sp>
        <p:nvSpPr>
          <p:cNvPr id="3" name="Content Placeholder 2"/>
          <p:cNvSpPr>
            <a:spLocks noGrp="1"/>
          </p:cNvSpPr>
          <p:nvPr>
            <p:ph idx="1"/>
          </p:nvPr>
        </p:nvSpPr>
        <p:spPr/>
        <p:txBody>
          <a:bodyPr>
            <a:normAutofit lnSpcReduction="10000"/>
          </a:bodyPr>
          <a:lstStyle/>
          <a:p>
            <a:r>
              <a:rPr lang="en-CA" sz="3200" dirty="0"/>
              <a:t>Showed how the economic problem is scarcity of resources	</a:t>
            </a:r>
          </a:p>
          <a:p>
            <a:r>
              <a:rPr lang="en-CA" sz="3200" dirty="0"/>
              <a:t>Explained the way in which economic choices relate to </a:t>
            </a:r>
            <a:r>
              <a:rPr lang="en-CA" sz="3200"/>
              <a:t>maximizing utility; </a:t>
            </a:r>
            <a:r>
              <a:rPr lang="en-CA" sz="3200" dirty="0"/>
              <a:t>the concept of opportunity cost. </a:t>
            </a:r>
          </a:p>
          <a:p>
            <a:r>
              <a:rPr lang="en-CA" sz="3200" dirty="0"/>
              <a:t>Described mixed, command, traditional and market economies.</a:t>
            </a:r>
          </a:p>
          <a:p>
            <a:r>
              <a:rPr lang="en-CA" sz="3200" dirty="0"/>
              <a:t>Identified economic questions – what to produce, how to produce and for whom to produce.</a:t>
            </a:r>
          </a:p>
          <a:p>
            <a:pPr marL="0" indent="0">
              <a:buNone/>
            </a:pPr>
            <a:endParaRPr lang="en-CA" dirty="0"/>
          </a:p>
        </p:txBody>
      </p:sp>
      <p:sp>
        <p:nvSpPr>
          <p:cNvPr id="4" name="Footer Placeholder 3"/>
          <p:cNvSpPr>
            <a:spLocks noGrp="1"/>
          </p:cNvSpPr>
          <p:nvPr>
            <p:ph type="ftr" sz="quarter" idx="11"/>
          </p:nvPr>
        </p:nvSpPr>
        <p:spPr/>
        <p:txBody>
          <a:bodyPr/>
          <a:lstStyle/>
          <a:p>
            <a:r>
              <a:rPr lang="en-US" dirty="0"/>
              <a:t>© 2020 by McGraw-Hill Education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51</a:t>
            </a:fld>
            <a:endParaRPr lang="en-CA"/>
          </a:p>
        </p:txBody>
      </p:sp>
    </p:spTree>
    <p:extLst>
      <p:ext uri="{BB962C8B-B14F-4D97-AF65-F5344CB8AC3E}">
        <p14:creationId xmlns:p14="http://schemas.microsoft.com/office/powerpoint/2010/main" val="1290492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pPr eaLnBrk="1" fontAlgn="auto" hangingPunct="1">
              <a:spcAft>
                <a:spcPts val="0"/>
              </a:spcAft>
              <a:defRPr/>
            </a:pPr>
            <a:r>
              <a:rPr lang="en-CA" altLang="en-US" smtClean="0"/>
              <a:t>Bonus: Circular </a:t>
            </a:r>
            <a:r>
              <a:rPr lang="en-CA" altLang="en-US" dirty="0"/>
              <a:t>Flow Model</a:t>
            </a:r>
          </a:p>
        </p:txBody>
      </p:sp>
      <p:sp>
        <p:nvSpPr>
          <p:cNvPr id="118787" name="Content Placeholder 2"/>
          <p:cNvSpPr>
            <a:spLocks noGrp="1"/>
          </p:cNvSpPr>
          <p:nvPr>
            <p:ph idx="1"/>
          </p:nvPr>
        </p:nvSpPr>
        <p:spPr>
          <a:xfrm>
            <a:off x="1370013" y="1827213"/>
            <a:ext cx="7313612" cy="4789487"/>
          </a:xfrm>
        </p:spPr>
        <p:txBody>
          <a:bodyPr/>
          <a:lstStyle/>
          <a:p>
            <a:pPr eaLnBrk="1" hangingPunct="1"/>
            <a:r>
              <a:rPr lang="en-CA" altLang="en-US" sz="2000">
                <a:hlinkClick r:id="rId3"/>
              </a:rPr>
              <a:t>http://www.youtube.com/watch?v=_PKH2wtDT3E</a:t>
            </a:r>
            <a:endParaRPr lang="en-CA" altLang="en-US" sz="2000">
              <a:hlinkClick r:id="rId4"/>
            </a:endParaRPr>
          </a:p>
          <a:p>
            <a:pPr eaLnBrk="1" hangingPunct="1"/>
            <a:r>
              <a:rPr lang="en-CA" altLang="en-US" sz="2000">
                <a:hlinkClick r:id="rId4"/>
              </a:rPr>
              <a:t>http://www.stlouisfed.org/education_resources/economic-lowdown-video-companion-series/episode-6-circular-flow</a:t>
            </a:r>
            <a:r>
              <a:rPr lang="en-CA" altLang="en-US">
                <a:hlinkClick r:id="rId4"/>
              </a:rPr>
              <a:t>/</a:t>
            </a:r>
            <a:endParaRPr lang="en-CA" altLang="en-US"/>
          </a:p>
          <a:p>
            <a:pPr eaLnBrk="1" hangingPunct="1"/>
            <a:endParaRPr lang="en-CA" altLang="en-US"/>
          </a:p>
        </p:txBody>
      </p:sp>
      <p:pic>
        <p:nvPicPr>
          <p:cNvPr id="118788"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3048000"/>
            <a:ext cx="7369175" cy="3697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Tree>
    <p:extLst>
      <p:ext uri="{BB962C8B-B14F-4D97-AF65-F5344CB8AC3E}">
        <p14:creationId xmlns:p14="http://schemas.microsoft.com/office/powerpoint/2010/main" val="425950184"/>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Marginal Analysis</a:t>
            </a:r>
          </a:p>
        </p:txBody>
      </p:sp>
      <p:sp>
        <p:nvSpPr>
          <p:cNvPr id="3" name="Content Placeholder 2"/>
          <p:cNvSpPr>
            <a:spLocks noGrp="1"/>
          </p:cNvSpPr>
          <p:nvPr>
            <p:ph idx="1"/>
          </p:nvPr>
        </p:nvSpPr>
        <p:spPr/>
        <p:txBody>
          <a:bodyPr/>
          <a:lstStyle/>
          <a:p>
            <a:r>
              <a:rPr lang="en-US" dirty="0"/>
              <a:t>Every time we make a rational choice we weigh the </a:t>
            </a:r>
            <a:r>
              <a:rPr lang="en-US" b="1" u="sng" dirty="0"/>
              <a:t>marginal benefit </a:t>
            </a:r>
            <a:r>
              <a:rPr lang="en-US" dirty="0"/>
              <a:t>and </a:t>
            </a:r>
            <a:r>
              <a:rPr lang="en-US" b="1" u="sng" dirty="0"/>
              <a:t>marginal cost</a:t>
            </a:r>
            <a:r>
              <a:rPr lang="en-US" b="1" dirty="0"/>
              <a:t> </a:t>
            </a:r>
            <a:r>
              <a:rPr lang="en-US" dirty="0"/>
              <a:t>of the </a:t>
            </a:r>
            <a:r>
              <a:rPr lang="en-US" dirty="0" smtClean="0"/>
              <a:t>action</a:t>
            </a:r>
          </a:p>
          <a:p>
            <a:endParaRPr lang="en-US" dirty="0"/>
          </a:p>
          <a:p>
            <a:r>
              <a:rPr lang="en-US" b="1" u="sng" dirty="0"/>
              <a:t>Marginal</a:t>
            </a:r>
            <a:r>
              <a:rPr lang="en-US" b="1" dirty="0"/>
              <a:t> means additional or </a:t>
            </a:r>
            <a:r>
              <a:rPr lang="en-US" b="1" dirty="0" smtClean="0"/>
              <a:t>extra</a:t>
            </a:r>
            <a:r>
              <a:rPr lang="en-US" dirty="0" smtClean="0"/>
              <a:t/>
            </a:r>
            <a:br>
              <a:rPr lang="en-US" dirty="0" smtClean="0"/>
            </a:br>
            <a:endParaRPr lang="en-US" dirty="0"/>
          </a:p>
          <a:p>
            <a:r>
              <a:rPr lang="en-US" dirty="0"/>
              <a:t>We will choose to do something if the marginal benefit is greater than the marginal cost because that will help us </a:t>
            </a:r>
            <a:r>
              <a:rPr lang="en-US" u="sng" dirty="0"/>
              <a:t>maximize satisfaction</a:t>
            </a:r>
          </a:p>
          <a:p>
            <a:r>
              <a:rPr lang="en-US" dirty="0"/>
              <a:t>On the other hand, if a person says, “That’s not worth it,” then in “economic-speak,” they are saying that the marginal cost is greater than the marginal benefit</a:t>
            </a:r>
          </a:p>
        </p:txBody>
      </p:sp>
    </p:spTree>
    <p:extLst>
      <p:ext uri="{BB962C8B-B14F-4D97-AF65-F5344CB8AC3E}">
        <p14:creationId xmlns:p14="http://schemas.microsoft.com/office/powerpoint/2010/main" val="723663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CA" altLang="en-US"/>
              <a:t>Economic Way of Thinking</a:t>
            </a:r>
          </a:p>
        </p:txBody>
      </p:sp>
      <p:graphicFrame>
        <p:nvGraphicFramePr>
          <p:cNvPr id="5" name="Content Placeholder 4"/>
          <p:cNvGraphicFramePr>
            <a:graphicFrameLocks noGrp="1"/>
          </p:cNvGraphicFramePr>
          <p:nvPr>
            <p:ph idx="1"/>
            <p:extLst/>
          </p:nvPr>
        </p:nvGraphicFramePr>
        <p:xfrm>
          <a:off x="457200" y="3429000"/>
          <a:ext cx="7886700" cy="215900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0000"/>
                    </a:ext>
                  </a:extLst>
                </a:gridCol>
                <a:gridCol w="2628900">
                  <a:extLst>
                    <a:ext uri="{9D8B030D-6E8A-4147-A177-3AD203B41FA5}">
                      <a16:colId xmlns:a16="http://schemas.microsoft.com/office/drawing/2014/main" val="20001"/>
                    </a:ext>
                  </a:extLst>
                </a:gridCol>
                <a:gridCol w="2628900">
                  <a:extLst>
                    <a:ext uri="{9D8B030D-6E8A-4147-A177-3AD203B41FA5}">
                      <a16:colId xmlns:a16="http://schemas.microsoft.com/office/drawing/2014/main" val="20002"/>
                    </a:ext>
                  </a:extLst>
                </a:gridCol>
              </a:tblGrid>
              <a:tr h="370840">
                <a:tc>
                  <a:txBody>
                    <a:bodyPr/>
                    <a:lstStyle/>
                    <a:p>
                      <a:r>
                        <a:rPr lang="en-CA"/>
                        <a:t>Scarcity &amp; choices</a:t>
                      </a:r>
                    </a:p>
                  </a:txBody>
                  <a:tcPr marL="98605" marR="98605"/>
                </a:tc>
                <a:tc>
                  <a:txBody>
                    <a:bodyPr/>
                    <a:lstStyle/>
                    <a:p>
                      <a:r>
                        <a:rPr lang="en-CA"/>
                        <a:t>Purposeful Behaviour</a:t>
                      </a:r>
                    </a:p>
                  </a:txBody>
                  <a:tcPr marL="98605" marR="98605"/>
                </a:tc>
                <a:tc>
                  <a:txBody>
                    <a:bodyPr/>
                    <a:lstStyle/>
                    <a:p>
                      <a:r>
                        <a:rPr lang="en-CA"/>
                        <a:t>Marginal Analysis</a:t>
                      </a:r>
                    </a:p>
                  </a:txBody>
                  <a:tcPr marL="98605" marR="98605"/>
                </a:tc>
                <a:extLst>
                  <a:ext uri="{0D108BD9-81ED-4DB2-BD59-A6C34878D82A}">
                    <a16:rowId xmlns:a16="http://schemas.microsoft.com/office/drawing/2014/main" val="10000"/>
                  </a:ext>
                </a:extLst>
              </a:tr>
              <a:tr h="370840">
                <a:tc>
                  <a:txBody>
                    <a:bodyPr/>
                    <a:lstStyle/>
                    <a:p>
                      <a:r>
                        <a:rPr lang="en-CA"/>
                        <a:t>Economist's View</a:t>
                      </a:r>
                    </a:p>
                  </a:txBody>
                  <a:tcPr marL="98605" marR="98605"/>
                </a:tc>
                <a:tc>
                  <a:txBody>
                    <a:bodyPr/>
                    <a:lstStyle/>
                    <a:p>
                      <a:r>
                        <a:rPr lang="en-CA"/>
                        <a:t>Rational Self-Interest</a:t>
                      </a:r>
                    </a:p>
                  </a:txBody>
                  <a:tcPr marL="98605" marR="98605"/>
                </a:tc>
                <a:tc>
                  <a:txBody>
                    <a:bodyPr/>
                    <a:lstStyle/>
                    <a:p>
                      <a:endParaRPr lang="en-CA"/>
                    </a:p>
                  </a:txBody>
                  <a:tcPr marL="98605" marR="98605"/>
                </a:tc>
                <a:extLst>
                  <a:ext uri="{0D108BD9-81ED-4DB2-BD59-A6C34878D82A}">
                    <a16:rowId xmlns:a16="http://schemas.microsoft.com/office/drawing/2014/main" val="10001"/>
                  </a:ext>
                </a:extLst>
              </a:tr>
              <a:tr h="370840">
                <a:tc>
                  <a:txBody>
                    <a:bodyPr/>
                    <a:lstStyle/>
                    <a:p>
                      <a:r>
                        <a:rPr lang="en-CA"/>
                        <a:t>If there were no scarcity, there would be no need to economize</a:t>
                      </a:r>
                      <a:r>
                        <a:rPr lang="en-CA" baseline="0"/>
                        <a:t> so there would be no need to make choices</a:t>
                      </a:r>
                      <a:endParaRPr lang="en-CA"/>
                    </a:p>
                  </a:txBody>
                  <a:tcPr marL="98605" marR="98605"/>
                </a:tc>
                <a:tc>
                  <a:txBody>
                    <a:bodyPr/>
                    <a:lstStyle/>
                    <a:p>
                      <a:r>
                        <a:rPr lang="en-CA"/>
                        <a:t>Economists assume that people are rational, weighing costs &amp; benefits of alternatives</a:t>
                      </a:r>
                    </a:p>
                  </a:txBody>
                  <a:tcPr marL="98605" marR="98605"/>
                </a:tc>
                <a:tc>
                  <a:txBody>
                    <a:bodyPr/>
                    <a:lstStyle/>
                    <a:p>
                      <a:r>
                        <a:rPr lang="en-CA"/>
                        <a:t>Marginal means additional or extra.  We will choose to do something if the marginal benefit is greater than the marginal cost</a:t>
                      </a:r>
                    </a:p>
                  </a:txBody>
                  <a:tcPr marL="98605" marR="98605"/>
                </a:tc>
                <a:extLst>
                  <a:ext uri="{0D108BD9-81ED-4DB2-BD59-A6C34878D82A}">
                    <a16:rowId xmlns:a16="http://schemas.microsoft.com/office/drawing/2014/main" val="10002"/>
                  </a:ext>
                </a:extLst>
              </a:tr>
              <a:tr h="370840">
                <a:tc>
                  <a:txBody>
                    <a:bodyPr/>
                    <a:lstStyle/>
                    <a:p>
                      <a:endParaRPr lang="en-CA"/>
                    </a:p>
                  </a:txBody>
                  <a:tcPr marL="98605" marR="98605"/>
                </a:tc>
                <a:tc>
                  <a:txBody>
                    <a:bodyPr/>
                    <a:lstStyle/>
                    <a:p>
                      <a:r>
                        <a:rPr lang="en-CA"/>
                        <a:t>Doesn’t mean the</a:t>
                      </a:r>
                      <a:r>
                        <a:rPr lang="en-CA" baseline="0"/>
                        <a:t> decision is always correct</a:t>
                      </a:r>
                      <a:endParaRPr lang="en-CA"/>
                    </a:p>
                  </a:txBody>
                  <a:tcPr marL="98605" marR="98605"/>
                </a:tc>
                <a:tc>
                  <a:txBody>
                    <a:bodyPr/>
                    <a:lstStyle/>
                    <a:p>
                      <a:r>
                        <a:rPr lang="en-CA"/>
                        <a:t>Pleasure, happiness, self-satisfaction</a:t>
                      </a:r>
                    </a:p>
                  </a:txBody>
                  <a:tcPr marL="98605" marR="98605"/>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63875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CA" altLang="en-US"/>
              <a:t>e.g. Find a Wallet with $1000</a:t>
            </a:r>
          </a:p>
        </p:txBody>
      </p:sp>
      <p:sp>
        <p:nvSpPr>
          <p:cNvPr id="8195" name="Content Placeholder 2"/>
          <p:cNvSpPr>
            <a:spLocks noGrp="1"/>
          </p:cNvSpPr>
          <p:nvPr>
            <p:ph idx="1"/>
          </p:nvPr>
        </p:nvSpPr>
        <p:spPr/>
        <p:txBody>
          <a:bodyPr/>
          <a:lstStyle/>
          <a:p>
            <a:r>
              <a:rPr lang="en-CA" altLang="en-US" u="sng"/>
              <a:t>Options</a:t>
            </a:r>
            <a:r>
              <a:rPr lang="en-CA" altLang="en-US"/>
              <a:t>:</a:t>
            </a:r>
          </a:p>
          <a:p>
            <a:pPr lvl="1"/>
            <a:r>
              <a:rPr lang="en-CA" altLang="en-US"/>
              <a:t>Return wallet to the owner</a:t>
            </a:r>
          </a:p>
          <a:p>
            <a:pPr lvl="1"/>
            <a:r>
              <a:rPr lang="en-CA" altLang="en-US"/>
              <a:t>Return wallet to the owner without the $</a:t>
            </a:r>
          </a:p>
          <a:p>
            <a:pPr lvl="1"/>
            <a:r>
              <a:rPr lang="en-CA" altLang="en-US"/>
              <a:t>Keep the $ and leave the wallet where it was found</a:t>
            </a:r>
          </a:p>
          <a:p>
            <a:pPr lvl="1"/>
            <a:r>
              <a:rPr lang="en-CA" altLang="en-US"/>
              <a:t>Leave the wallet and $ where it was found</a:t>
            </a:r>
          </a:p>
          <a:p>
            <a:pPr lvl="1"/>
            <a:endParaRPr lang="en-CA" altLang="en-US"/>
          </a:p>
          <a:p>
            <a:r>
              <a:rPr lang="en-CA" altLang="en-US"/>
              <a:t>Which choice is </a:t>
            </a:r>
            <a:r>
              <a:rPr lang="en-CA" altLang="en-US" u="sng"/>
              <a:t>rational</a:t>
            </a:r>
            <a:r>
              <a:rPr lang="en-CA" altLang="en-US"/>
              <a:t> depends on the individual decision maker</a:t>
            </a:r>
          </a:p>
        </p:txBody>
      </p:sp>
    </p:spTree>
    <p:extLst>
      <p:ext uri="{BB962C8B-B14F-4D97-AF65-F5344CB8AC3E}">
        <p14:creationId xmlns:p14="http://schemas.microsoft.com/office/powerpoint/2010/main" val="1384175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CA" dirty="0"/>
              <a:t>The Economic Problem</a:t>
            </a:r>
          </a:p>
        </p:txBody>
      </p:sp>
      <p:sp>
        <p:nvSpPr>
          <p:cNvPr id="3" name="Content Placeholder 2"/>
          <p:cNvSpPr>
            <a:spLocks noGrp="1"/>
          </p:cNvSpPr>
          <p:nvPr>
            <p:ph idx="1"/>
          </p:nvPr>
        </p:nvSpPr>
        <p:spPr/>
        <p:txBody>
          <a:bodyPr/>
          <a:lstStyle/>
          <a:p>
            <a:pPr marL="0" indent="0">
              <a:buSzPct val="60000"/>
              <a:buNone/>
            </a:pPr>
            <a:r>
              <a:rPr lang="en-US" sz="3600" dirty="0"/>
              <a:t>Economists deal with the economic problem, which presumes</a:t>
            </a:r>
            <a:r>
              <a:rPr lang="en-US" sz="2700" dirty="0"/>
              <a:t>:</a:t>
            </a:r>
          </a:p>
          <a:p>
            <a:pPr lvl="1">
              <a:buSzPct val="60000"/>
            </a:pPr>
            <a:r>
              <a:rPr lang="en-US" sz="3200" dirty="0"/>
              <a:t>Economic agents </a:t>
            </a:r>
            <a:r>
              <a:rPr lang="en-US" sz="3200" b="1" dirty="0"/>
              <a:t>must continually make choices</a:t>
            </a:r>
            <a:r>
              <a:rPr lang="en-US" sz="3200" b="1" dirty="0" smtClean="0"/>
              <a:t>.</a:t>
            </a:r>
            <a:r>
              <a:rPr lang="en-US" sz="3200" dirty="0" smtClean="0"/>
              <a:t/>
            </a:r>
            <a:br>
              <a:rPr lang="en-US" sz="3200" dirty="0" smtClean="0"/>
            </a:br>
            <a:endParaRPr lang="en-US" sz="3200" dirty="0"/>
          </a:p>
          <a:p>
            <a:pPr lvl="1">
              <a:buSzPct val="60000"/>
            </a:pPr>
            <a:r>
              <a:rPr lang="en-US" sz="3200" dirty="0"/>
              <a:t>Their </a:t>
            </a:r>
            <a:r>
              <a:rPr lang="en-US" sz="3200" b="1" dirty="0"/>
              <a:t>wants are unlimited</a:t>
            </a:r>
            <a:r>
              <a:rPr lang="en-US" sz="3200" dirty="0" smtClean="0"/>
              <a:t>.</a:t>
            </a:r>
            <a:br>
              <a:rPr lang="en-US" sz="3200" dirty="0" smtClean="0"/>
            </a:br>
            <a:endParaRPr lang="en-US" sz="3200" dirty="0"/>
          </a:p>
          <a:p>
            <a:pPr lvl="1">
              <a:buSzPct val="60000"/>
            </a:pPr>
            <a:r>
              <a:rPr lang="en-US" sz="3200" dirty="0"/>
              <a:t>They face </a:t>
            </a:r>
            <a:r>
              <a:rPr lang="en-US" sz="3200" b="1" dirty="0"/>
              <a:t>a limited supply of economic resources.</a:t>
            </a:r>
            <a:endParaRPr lang="en-CA" sz="3200" b="1" dirty="0"/>
          </a:p>
          <a:p>
            <a:endParaRPr lang="en-CA" dirty="0"/>
          </a:p>
        </p:txBody>
      </p:sp>
      <p:sp>
        <p:nvSpPr>
          <p:cNvPr id="4" name="Footer Placeholder 3"/>
          <p:cNvSpPr>
            <a:spLocks noGrp="1"/>
          </p:cNvSpPr>
          <p:nvPr>
            <p:ph type="ftr" sz="quarter" idx="11"/>
          </p:nvPr>
        </p:nvSpPr>
        <p:spPr/>
        <p:txBody>
          <a:bodyPr/>
          <a:lstStyle/>
          <a:p>
            <a:r>
              <a:rPr lang="en-US" dirty="0"/>
              <a:t>© 2020 by McGraw-Hill Education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9</a:t>
            </a:fld>
            <a:endParaRPr lang="en-CA"/>
          </a:p>
        </p:txBody>
      </p:sp>
    </p:spTree>
    <p:extLst>
      <p:ext uri="{BB962C8B-B14F-4D97-AF65-F5344CB8AC3E}">
        <p14:creationId xmlns:p14="http://schemas.microsoft.com/office/powerpoint/2010/main" val="3642453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11080</TotalTime>
  <Words>2651</Words>
  <Application>Microsoft Office PowerPoint</Application>
  <PresentationFormat>On-screen Show (4:3)</PresentationFormat>
  <Paragraphs>410</Paragraphs>
  <Slides>52</Slides>
  <Notes>19</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52</vt:i4>
      </vt:variant>
    </vt:vector>
  </HeadingPairs>
  <TitlesOfParts>
    <vt:vector size="62" baseType="lpstr">
      <vt:lpstr>Antique Olive</vt:lpstr>
      <vt:lpstr>Arial</vt:lpstr>
      <vt:lpstr>Calibri</vt:lpstr>
      <vt:lpstr>Calibri Light</vt:lpstr>
      <vt:lpstr>Corbel</vt:lpstr>
      <vt:lpstr>Tahoma</vt:lpstr>
      <vt:lpstr>Wingdings</vt:lpstr>
      <vt:lpstr>Office Theme</vt:lpstr>
      <vt:lpstr>Custom Design</vt:lpstr>
      <vt:lpstr>Chart</vt:lpstr>
      <vt:lpstr>PowerPoint Presentation</vt:lpstr>
      <vt:lpstr>Chapter 1 The Economic Problem</vt:lpstr>
      <vt:lpstr>Learning Objectives</vt:lpstr>
      <vt:lpstr>How Economists Think</vt:lpstr>
      <vt:lpstr>Purposeful Behaviour</vt:lpstr>
      <vt:lpstr>Marginal Analysis</vt:lpstr>
      <vt:lpstr>Economic Way of Thinking</vt:lpstr>
      <vt:lpstr>e.g. Find a Wallet with $1000</vt:lpstr>
      <vt:lpstr>The Economic Problem</vt:lpstr>
      <vt:lpstr>Economic Problem</vt:lpstr>
      <vt:lpstr>Economic Resources</vt:lpstr>
      <vt:lpstr>Economics Defined</vt:lpstr>
      <vt:lpstr>Microeconomics</vt:lpstr>
      <vt:lpstr>Macroeconomics</vt:lpstr>
      <vt:lpstr>Economic Models</vt:lpstr>
      <vt:lpstr>Economic Models</vt:lpstr>
      <vt:lpstr>Economic Models</vt:lpstr>
      <vt:lpstr>Economic Models</vt:lpstr>
      <vt:lpstr>Positive and Normative Economics</vt:lpstr>
      <vt:lpstr>1.1 Practice Question</vt:lpstr>
      <vt:lpstr>Answer to Practice Question 1.1</vt:lpstr>
      <vt:lpstr>1.2 Economic Choice</vt:lpstr>
      <vt:lpstr>Opportunity Cost</vt:lpstr>
      <vt:lpstr>Opportunity Cost</vt:lpstr>
      <vt:lpstr>Opportunity Cost</vt:lpstr>
      <vt:lpstr>Real World Examples </vt:lpstr>
      <vt:lpstr>Activity—Step 1</vt:lpstr>
      <vt:lpstr>Activity—Step 2</vt:lpstr>
      <vt:lpstr>Opportunity Cost</vt:lpstr>
      <vt:lpstr>The Production Possibilities Model</vt:lpstr>
      <vt:lpstr>The Production Possibilities Schedule and Curve (a)</vt:lpstr>
      <vt:lpstr>The Production Possibilities Curve (b) FIGURE 1.1</vt:lpstr>
      <vt:lpstr>The Law of Increasing Opportunity Costs FIGURE 1.2</vt:lpstr>
      <vt:lpstr>Economic Growth</vt:lpstr>
      <vt:lpstr>Shifts in Production Possibilities  FIGURE 1.2</vt:lpstr>
      <vt:lpstr>Economic Contraction</vt:lpstr>
      <vt:lpstr>The Basic Economic Questions</vt:lpstr>
      <vt:lpstr>Economic Systems</vt:lpstr>
      <vt:lpstr>Market Economy</vt:lpstr>
      <vt:lpstr>Benefits and Drawbacks of a Market Economy</vt:lpstr>
      <vt:lpstr>Benefits and Drawbacks of a Command Economy</vt:lpstr>
      <vt:lpstr>The Range of Economic Systems (a)</vt:lpstr>
      <vt:lpstr>The Range of Economic Systems (b)</vt:lpstr>
      <vt:lpstr>China</vt:lpstr>
      <vt:lpstr>India</vt:lpstr>
      <vt:lpstr>Economic Goals</vt:lpstr>
      <vt:lpstr>Economic Goals</vt:lpstr>
      <vt:lpstr>Complementary and Conflicting Economic Goals</vt:lpstr>
      <vt:lpstr>Climate Change </vt:lpstr>
      <vt:lpstr>The Founder of Modern Economics</vt:lpstr>
      <vt:lpstr>Conclusion</vt:lpstr>
      <vt:lpstr>Bonus: Circular Flow Model</vt:lpstr>
    </vt:vector>
  </TitlesOfParts>
  <Company>Ryerson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Economics  4th edition by Mark Lovewell, Khoa Nguyen and Brennan Thompson</dc:title>
  <dc:creator>Mark Lovewell</dc:creator>
  <cp:lastModifiedBy>Ivan Marynovsky</cp:lastModifiedBy>
  <cp:revision>201</cp:revision>
  <dcterms:created xsi:type="dcterms:W3CDTF">2007-01-07T16:09:14Z</dcterms:created>
  <dcterms:modified xsi:type="dcterms:W3CDTF">2021-09-05T04:34:13Z</dcterms:modified>
</cp:coreProperties>
</file>