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77" r:id="rId4"/>
    <p:sldId id="278" r:id="rId5"/>
    <p:sldId id="258" r:id="rId6"/>
    <p:sldId id="259" r:id="rId7"/>
    <p:sldId id="260" r:id="rId8"/>
    <p:sldId id="261" r:id="rId9"/>
    <p:sldId id="262" r:id="rId10"/>
    <p:sldId id="274" r:id="rId11"/>
    <p:sldId id="263" r:id="rId12"/>
    <p:sldId id="264" r:id="rId13"/>
    <p:sldId id="266" r:id="rId14"/>
    <p:sldId id="279" r:id="rId15"/>
    <p:sldId id="280" r:id="rId16"/>
    <p:sldId id="281" r:id="rId17"/>
    <p:sldId id="268" r:id="rId18"/>
    <p:sldId id="270" r:id="rId19"/>
    <p:sldId id="271"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E2150-E0B6-43BA-B627-237B2D0CC1AE}" type="datetimeFigureOut">
              <a:rPr lang="en-CA" smtClean="0"/>
              <a:t>2021-11-13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975FD-A987-4DCA-A543-996E0E47ED74}" type="slidenum">
              <a:rPr lang="en-CA" smtClean="0"/>
              <a:t>‹#›</a:t>
            </a:fld>
            <a:endParaRPr lang="en-CA"/>
          </a:p>
        </p:txBody>
      </p:sp>
    </p:spTree>
    <p:extLst>
      <p:ext uri="{BB962C8B-B14F-4D97-AF65-F5344CB8AC3E}">
        <p14:creationId xmlns:p14="http://schemas.microsoft.com/office/powerpoint/2010/main" val="324496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a:t>
            </a:fld>
            <a:endParaRPr lang="en-CA"/>
          </a:p>
        </p:txBody>
      </p:sp>
    </p:spTree>
    <p:extLst>
      <p:ext uri="{BB962C8B-B14F-4D97-AF65-F5344CB8AC3E}">
        <p14:creationId xmlns:p14="http://schemas.microsoft.com/office/powerpoint/2010/main" val="3477994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12</a:t>
            </a:fld>
            <a:endParaRPr lang="en-CA"/>
          </a:p>
        </p:txBody>
      </p:sp>
    </p:spTree>
    <p:extLst>
      <p:ext uri="{BB962C8B-B14F-4D97-AF65-F5344CB8AC3E}">
        <p14:creationId xmlns:p14="http://schemas.microsoft.com/office/powerpoint/2010/main" val="587412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13</a:t>
            </a:fld>
            <a:endParaRPr lang="en-CA"/>
          </a:p>
        </p:txBody>
      </p:sp>
    </p:spTree>
    <p:extLst>
      <p:ext uri="{BB962C8B-B14F-4D97-AF65-F5344CB8AC3E}">
        <p14:creationId xmlns:p14="http://schemas.microsoft.com/office/powerpoint/2010/main" val="1206876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17</a:t>
            </a:fld>
            <a:endParaRPr lang="en-CA"/>
          </a:p>
        </p:txBody>
      </p:sp>
    </p:spTree>
    <p:extLst>
      <p:ext uri="{BB962C8B-B14F-4D97-AF65-F5344CB8AC3E}">
        <p14:creationId xmlns:p14="http://schemas.microsoft.com/office/powerpoint/2010/main" val="3546642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18</a:t>
            </a:fld>
            <a:endParaRPr lang="en-CA"/>
          </a:p>
        </p:txBody>
      </p:sp>
    </p:spTree>
    <p:extLst>
      <p:ext uri="{BB962C8B-B14F-4D97-AF65-F5344CB8AC3E}">
        <p14:creationId xmlns:p14="http://schemas.microsoft.com/office/powerpoint/2010/main" val="3741262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19</a:t>
            </a:fld>
            <a:endParaRPr lang="en-CA"/>
          </a:p>
        </p:txBody>
      </p:sp>
    </p:spTree>
    <p:extLst>
      <p:ext uri="{BB962C8B-B14F-4D97-AF65-F5344CB8AC3E}">
        <p14:creationId xmlns:p14="http://schemas.microsoft.com/office/powerpoint/2010/main" val="201111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20</a:t>
            </a:fld>
            <a:endParaRPr lang="en-CA"/>
          </a:p>
        </p:txBody>
      </p:sp>
    </p:spTree>
    <p:extLst>
      <p:ext uri="{BB962C8B-B14F-4D97-AF65-F5344CB8AC3E}">
        <p14:creationId xmlns:p14="http://schemas.microsoft.com/office/powerpoint/2010/main" val="82932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2</a:t>
            </a:fld>
            <a:endParaRPr lang="en-CA"/>
          </a:p>
        </p:txBody>
      </p:sp>
    </p:spTree>
    <p:extLst>
      <p:ext uri="{BB962C8B-B14F-4D97-AF65-F5344CB8AC3E}">
        <p14:creationId xmlns:p14="http://schemas.microsoft.com/office/powerpoint/2010/main" val="305392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5</a:t>
            </a:fld>
            <a:endParaRPr lang="en-CA"/>
          </a:p>
        </p:txBody>
      </p:sp>
    </p:spTree>
    <p:extLst>
      <p:ext uri="{BB962C8B-B14F-4D97-AF65-F5344CB8AC3E}">
        <p14:creationId xmlns:p14="http://schemas.microsoft.com/office/powerpoint/2010/main" val="354433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6</a:t>
            </a:fld>
            <a:endParaRPr lang="en-CA"/>
          </a:p>
        </p:txBody>
      </p:sp>
    </p:spTree>
    <p:extLst>
      <p:ext uri="{BB962C8B-B14F-4D97-AF65-F5344CB8AC3E}">
        <p14:creationId xmlns:p14="http://schemas.microsoft.com/office/powerpoint/2010/main" val="1757393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7</a:t>
            </a:fld>
            <a:endParaRPr lang="en-CA"/>
          </a:p>
        </p:txBody>
      </p:sp>
    </p:spTree>
    <p:extLst>
      <p:ext uri="{BB962C8B-B14F-4D97-AF65-F5344CB8AC3E}">
        <p14:creationId xmlns:p14="http://schemas.microsoft.com/office/powerpoint/2010/main" val="1424430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8</a:t>
            </a:fld>
            <a:endParaRPr lang="en-CA"/>
          </a:p>
        </p:txBody>
      </p:sp>
    </p:spTree>
    <p:extLst>
      <p:ext uri="{BB962C8B-B14F-4D97-AF65-F5344CB8AC3E}">
        <p14:creationId xmlns:p14="http://schemas.microsoft.com/office/powerpoint/2010/main" val="244989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9</a:t>
            </a:fld>
            <a:endParaRPr lang="en-CA"/>
          </a:p>
        </p:txBody>
      </p:sp>
    </p:spTree>
    <p:extLst>
      <p:ext uri="{BB962C8B-B14F-4D97-AF65-F5344CB8AC3E}">
        <p14:creationId xmlns:p14="http://schemas.microsoft.com/office/powerpoint/2010/main" val="1033347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10</a:t>
            </a:fld>
            <a:endParaRPr lang="en-CA"/>
          </a:p>
        </p:txBody>
      </p:sp>
    </p:spTree>
    <p:extLst>
      <p:ext uri="{BB962C8B-B14F-4D97-AF65-F5344CB8AC3E}">
        <p14:creationId xmlns:p14="http://schemas.microsoft.com/office/powerpoint/2010/main" val="568209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11</a:t>
            </a:fld>
            <a:endParaRPr lang="en-CA"/>
          </a:p>
        </p:txBody>
      </p:sp>
    </p:spTree>
    <p:extLst>
      <p:ext uri="{BB962C8B-B14F-4D97-AF65-F5344CB8AC3E}">
        <p14:creationId xmlns:p14="http://schemas.microsoft.com/office/powerpoint/2010/main" val="1868678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C3A282-E3EA-4E8B-BDD7-C3B29FA25843}" type="slidenum">
              <a:rPr lang="en-CA" smtClean="0"/>
              <a:pPr/>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C3A282-E3EA-4E8B-BDD7-C3B29FA2584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5C3A282-E3EA-4E8B-BDD7-C3B29FA25843}" type="slidenum">
              <a:rPr lang="en-CA" smtClean="0"/>
              <a:pPr/>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25C3A282-E3EA-4E8B-BDD7-C3B29FA25843}" type="slidenum">
              <a:rPr lang="en-CA" smtClean="0"/>
              <a:pPr/>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C3A282-E3EA-4E8B-BDD7-C3B29FA25843}" type="slidenum">
              <a:rPr lang="en-CA" smtClean="0"/>
              <a:pPr/>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BBB5E41E-8C05-477F-B28C-6BAE7ADB5090}" type="datetimeFigureOut">
              <a:rPr lang="en-US" smtClean="0"/>
              <a:pPr/>
              <a:t>11/13/2021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C3A282-E3EA-4E8B-BDD7-C3B29FA25843}" type="slidenum">
              <a:rPr lang="en-CA" smtClean="0"/>
              <a:pPr/>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5C3A282-E3EA-4E8B-BDD7-C3B29FA25843}" type="slidenum">
              <a:rPr lang="en-CA" smtClean="0"/>
              <a:pPr/>
              <a:t>‹#›</a:t>
            </a:fld>
            <a:endParaRPr lang="en-C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25C3A282-E3EA-4E8B-BDD7-C3B29FA2584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5C3A282-E3EA-4E8B-BDD7-C3B29FA2584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5C3A282-E3EA-4E8B-BDD7-C3B29FA25843}" type="slidenum">
              <a:rPr lang="en-CA" smtClean="0"/>
              <a:pPr/>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BB5E41E-8C05-477F-B28C-6BAE7ADB5090}" type="datetimeFigureOut">
              <a:rPr lang="en-US" smtClean="0"/>
              <a:pPr/>
              <a:t>11/13/2021</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5C3A282-E3EA-4E8B-BDD7-C3B29FA25843}" type="slidenum">
              <a:rPr lang="en-CA" smtClean="0"/>
              <a:pPr/>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BB5E41E-8C05-477F-B28C-6BAE7ADB5090}" type="datetimeFigureOut">
              <a:rPr lang="en-US" smtClean="0"/>
              <a:pPr/>
              <a:t>11/13/2021</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B5E41E-8C05-477F-B28C-6BAE7ADB5090}" type="datetimeFigureOut">
              <a:rPr lang="en-US" smtClean="0"/>
              <a:pPr/>
              <a:t>11/13/2021</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5C3A282-E3EA-4E8B-BDD7-C3B29FA25843}" type="slidenum">
              <a:rPr lang="en-CA" smtClean="0"/>
              <a:pPr/>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ra-arc.gc.ca/p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simplepay.ca/canada_payroll/web_tod/canada_payroll_tax_calculator.ph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anada.ca/en/revenue-agency/services/tax/businesses/topics/payroll/payroll-deductions-contributions/income-ta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canada.ca/en/revenue-agency/services/tax/businesses/topics/payroll/payroll-deductions-contributions/canada-pension-plan-cpp.html" TargetMode="External"/><Relationship Id="rId5" Type="http://schemas.openxmlformats.org/officeDocument/2006/relationships/hyperlink" Target="https://www.canada.ca/en/revenue-agency/services/tax/businesses/topics/payroll/payroll-deductions-contributions/employment-insurance-ei/ei-premium-rates-maximums.html" TargetMode="External"/><Relationship Id="rId4" Type="http://schemas.openxmlformats.org/officeDocument/2006/relationships/hyperlink" Target="https://www.canada.ca/en/revenue-agency/services/tax/businesses/topics/payroll/what-deducted-your-pay.html#cndpnsnpln_cnt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ov.mb.ca/labour/standards/doc,quick_guide,factshee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wcb.mb.ca/coverage" TargetMode="External"/><Relationship Id="rId4" Type="http://schemas.openxmlformats.org/officeDocument/2006/relationships/hyperlink" Target="http://www.msn.com/en-ca/news/canada/expanded-parental-leave-new-caregiver-benefit-to-come-into-effect-dec-3/ar-BBELFOd?li=AAggFp5&amp;ocid=HPDHP17"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ra-arc.gc.ca/E/pbg/tf/td1mb/README.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canada.ca/content/dam/cra-arc/migration/cra-arc/E/pbg/tf/td1/td1-18e.pdf" TargetMode="External"/><Relationship Id="rId4" Type="http://schemas.openxmlformats.org/officeDocument/2006/relationships/hyperlink" Target="https://www.canada.ca/en/revenue-agency/services/forms-publications/td1-personal-tax-credits-returns/td1-forms-pay-received-on-january-1-later/td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a:t>Personal Finance</a:t>
            </a:r>
          </a:p>
        </p:txBody>
      </p:sp>
      <p:sp>
        <p:nvSpPr>
          <p:cNvPr id="2" name="Title 1"/>
          <p:cNvSpPr>
            <a:spLocks noGrp="1"/>
          </p:cNvSpPr>
          <p:nvPr>
            <p:ph type="ctrTitle"/>
          </p:nvPr>
        </p:nvSpPr>
        <p:spPr/>
        <p:txBody>
          <a:bodyPr/>
          <a:lstStyle/>
          <a:p>
            <a:r>
              <a:rPr lang="en-CA"/>
              <a:t>Payroll—A Dollar Earned</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Compulsory Deductions</a:t>
            </a:r>
          </a:p>
        </p:txBody>
      </p:sp>
      <p:sp>
        <p:nvSpPr>
          <p:cNvPr id="3" name="Content Placeholder 2"/>
          <p:cNvSpPr>
            <a:spLocks noGrp="1"/>
          </p:cNvSpPr>
          <p:nvPr>
            <p:ph sz="quarter" idx="1"/>
          </p:nvPr>
        </p:nvSpPr>
        <p:spPr/>
        <p:txBody>
          <a:bodyPr>
            <a:normAutofit lnSpcReduction="10000"/>
          </a:bodyPr>
          <a:lstStyle/>
          <a:p>
            <a:r>
              <a:rPr lang="en-US" u="sng" dirty="0"/>
              <a:t>Canada Pension Plan</a:t>
            </a:r>
            <a:r>
              <a:rPr lang="en-US" dirty="0"/>
              <a:t>:  every employee who is over 18 and under 70 years of age and working in Canada must contribute to the Canada Pension Plan</a:t>
            </a:r>
          </a:p>
          <a:p>
            <a:pPr lvl="1"/>
            <a:r>
              <a:rPr lang="en-US" dirty="0"/>
              <a:t>The employer contributes an equal amount to the employee’s contribution</a:t>
            </a:r>
          </a:p>
          <a:p>
            <a:r>
              <a:rPr lang="en-US" u="sng" dirty="0"/>
              <a:t>Employment Insurance</a:t>
            </a:r>
            <a:r>
              <a:rPr lang="en-US" dirty="0"/>
              <a:t>:  designed to provide income to those workers who become unemployed through no fault of their own</a:t>
            </a:r>
          </a:p>
          <a:p>
            <a:pPr lvl="1"/>
            <a:r>
              <a:rPr lang="en-US" dirty="0"/>
              <a:t>The employer contributes 1.4 times the amount contributed by employees</a:t>
            </a:r>
          </a:p>
          <a:p>
            <a:r>
              <a:rPr lang="en-US" u="sng" dirty="0"/>
              <a:t>Income Tax</a:t>
            </a:r>
            <a:r>
              <a:rPr lang="en-US" dirty="0"/>
              <a:t>:  amount of tax deducted is determined by net claim code</a:t>
            </a:r>
          </a:p>
          <a:p>
            <a:endParaRPr lang="en-US" dirty="0"/>
          </a:p>
        </p:txBody>
      </p:sp>
    </p:spTree>
    <p:extLst>
      <p:ext uri="{BB962C8B-B14F-4D97-AF65-F5344CB8AC3E}">
        <p14:creationId xmlns:p14="http://schemas.microsoft.com/office/powerpoint/2010/main" val="423394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Paying Employees</a:t>
            </a:r>
          </a:p>
        </p:txBody>
      </p:sp>
      <p:sp>
        <p:nvSpPr>
          <p:cNvPr id="3" name="Content Placeholder 2"/>
          <p:cNvSpPr>
            <a:spLocks noGrp="1"/>
          </p:cNvSpPr>
          <p:nvPr>
            <p:ph sz="quarter" idx="1"/>
          </p:nvPr>
        </p:nvSpPr>
        <p:spPr/>
        <p:txBody>
          <a:bodyPr>
            <a:normAutofit lnSpcReduction="10000"/>
          </a:bodyPr>
          <a:lstStyle/>
          <a:p>
            <a:r>
              <a:rPr lang="en-CA" u="sng" dirty="0"/>
              <a:t>Pay Period</a:t>
            </a:r>
            <a:r>
              <a:rPr lang="en-CA" dirty="0"/>
              <a:t>:  daily, weekly, bi-weekly, semi-monthly, monthly</a:t>
            </a:r>
          </a:p>
          <a:p>
            <a:r>
              <a:rPr lang="en-CA" dirty="0">
                <a:hlinkClick r:id="rId3"/>
              </a:rPr>
              <a:t>http://www.cra-arc.gc.ca/pdoc/</a:t>
            </a:r>
            <a:r>
              <a:rPr lang="en-CA" dirty="0"/>
              <a:t> (calculator)</a:t>
            </a:r>
          </a:p>
          <a:p>
            <a:r>
              <a:rPr lang="en-CA" u="sng" dirty="0"/>
              <a:t>Rates of Pay</a:t>
            </a:r>
            <a:r>
              <a:rPr lang="en-CA" dirty="0"/>
              <a:t>:  salary, wages (hourly rate, overtime rate, piece rate), commission and combination of salary and commission</a:t>
            </a:r>
          </a:p>
          <a:p>
            <a:r>
              <a:rPr lang="en-CA" u="sng" dirty="0"/>
              <a:t>Overtime Rate</a:t>
            </a:r>
            <a:r>
              <a:rPr lang="en-CA" dirty="0"/>
              <a:t>:  1.5 times regular rate</a:t>
            </a:r>
          </a:p>
          <a:p>
            <a:r>
              <a:rPr lang="en-CA" dirty="0"/>
              <a:t>Regular and Overtime Hours</a:t>
            </a:r>
          </a:p>
          <a:p>
            <a:r>
              <a:rPr lang="en-CA" u="sng" dirty="0"/>
              <a:t>Gross Earnings</a:t>
            </a:r>
            <a:r>
              <a:rPr lang="en-CA" dirty="0"/>
              <a:t>:  an employee’s earnings before deductions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Payroll Terms</a:t>
            </a:r>
          </a:p>
        </p:txBody>
      </p:sp>
      <p:sp>
        <p:nvSpPr>
          <p:cNvPr id="3" name="Content Placeholder 2"/>
          <p:cNvSpPr>
            <a:spLocks noGrp="1"/>
          </p:cNvSpPr>
          <p:nvPr>
            <p:ph sz="quarter" idx="1"/>
          </p:nvPr>
        </p:nvSpPr>
        <p:spPr/>
        <p:txBody>
          <a:bodyPr/>
          <a:lstStyle/>
          <a:p>
            <a:r>
              <a:rPr lang="en-CA" dirty="0"/>
              <a:t>Collective Agreement</a:t>
            </a:r>
          </a:p>
          <a:p>
            <a:r>
              <a:rPr lang="en-CA" dirty="0"/>
              <a:t>Union Dues</a:t>
            </a:r>
          </a:p>
          <a:p>
            <a:r>
              <a:rPr lang="en-CA" dirty="0"/>
              <a:t>Gross pay:  total earned by employee</a:t>
            </a:r>
          </a:p>
          <a:p>
            <a:r>
              <a:rPr lang="en-CA" dirty="0"/>
              <a:t>Net Pay = total earned – deductions </a:t>
            </a:r>
          </a:p>
          <a:p>
            <a:r>
              <a:rPr lang="en-CA" dirty="0"/>
              <a:t>Canada Pension Plan</a:t>
            </a:r>
          </a:p>
          <a:p>
            <a:r>
              <a:rPr lang="en-CA" dirty="0"/>
              <a:t>Employment Insurance</a:t>
            </a:r>
          </a:p>
          <a:p>
            <a:r>
              <a:rPr lang="en-CA" dirty="0"/>
              <a:t>Registered Retirement Plan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Payroll Terms (cont’d)</a:t>
            </a:r>
          </a:p>
        </p:txBody>
      </p:sp>
      <p:sp>
        <p:nvSpPr>
          <p:cNvPr id="3" name="Content Placeholder 2"/>
          <p:cNvSpPr>
            <a:spLocks noGrp="1"/>
          </p:cNvSpPr>
          <p:nvPr>
            <p:ph sz="quarter" idx="1"/>
          </p:nvPr>
        </p:nvSpPr>
        <p:spPr/>
        <p:txBody>
          <a:bodyPr/>
          <a:lstStyle/>
          <a:p>
            <a:r>
              <a:rPr lang="en-CA" dirty="0"/>
              <a:t>Compulsory deductions:  C.P.P., E.I., Income Tax</a:t>
            </a:r>
          </a:p>
          <a:p>
            <a:r>
              <a:rPr lang="en-CA" dirty="0"/>
              <a:t>Voluntary deductions</a:t>
            </a:r>
          </a:p>
          <a:p>
            <a:pPr lvl="1"/>
            <a:r>
              <a:rPr lang="en-CA" dirty="0"/>
              <a:t>Registered Retirement Savings Plan</a:t>
            </a:r>
          </a:p>
          <a:p>
            <a:pPr lvl="1"/>
            <a:r>
              <a:rPr lang="en-CA" dirty="0"/>
              <a:t>Manitoba Health Insurance</a:t>
            </a:r>
          </a:p>
          <a:p>
            <a:pPr lvl="1"/>
            <a:r>
              <a:rPr lang="en-CA" dirty="0"/>
              <a:t>Extended Insurance</a:t>
            </a:r>
          </a:p>
          <a:p>
            <a:pPr lvl="1"/>
            <a:r>
              <a:rPr lang="en-CA" dirty="0"/>
              <a:t>Group Life Insurance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Payroll Deductions</a:t>
            </a:r>
          </a:p>
        </p:txBody>
      </p:sp>
      <p:sp>
        <p:nvSpPr>
          <p:cNvPr id="3" name="Content Placeholder 2"/>
          <p:cNvSpPr>
            <a:spLocks noGrp="1"/>
          </p:cNvSpPr>
          <p:nvPr>
            <p:ph idx="1"/>
          </p:nvPr>
        </p:nvSpPr>
        <p:spPr>
          <a:xfrm>
            <a:off x="938758" y="1371600"/>
            <a:ext cx="7633742" cy="4507993"/>
          </a:xfrm>
        </p:spPr>
        <p:txBody>
          <a:bodyPr>
            <a:normAutofit fontScale="92500"/>
          </a:bodyPr>
          <a:lstStyle/>
          <a:p>
            <a:r>
              <a:rPr lang="en-US" sz="3200" b="1" u="sng" dirty="0"/>
              <a:t>Compulsory Deductions</a:t>
            </a:r>
            <a:r>
              <a:rPr lang="en-US" sz="3200" dirty="0"/>
              <a:t>:</a:t>
            </a:r>
          </a:p>
          <a:p>
            <a:pPr lvl="1"/>
            <a:r>
              <a:rPr lang="en-US" sz="2800" dirty="0"/>
              <a:t>CPP (Canada Pension Plan) (max. $2,564/year)</a:t>
            </a:r>
          </a:p>
          <a:p>
            <a:pPr lvl="1"/>
            <a:r>
              <a:rPr lang="en-US" sz="2800" dirty="0"/>
              <a:t>EI (Employment Insurance) (max. $836/year)</a:t>
            </a:r>
          </a:p>
          <a:p>
            <a:pPr lvl="1"/>
            <a:r>
              <a:rPr lang="en-US" sz="2800" dirty="0"/>
              <a:t>Income Tax</a:t>
            </a:r>
          </a:p>
          <a:p>
            <a:r>
              <a:rPr lang="en-US" sz="3200" b="1" u="sng" dirty="0"/>
              <a:t>Other Deduction Options</a:t>
            </a:r>
            <a:r>
              <a:rPr lang="en-US" sz="3200" dirty="0"/>
              <a:t>:</a:t>
            </a:r>
          </a:p>
          <a:p>
            <a:pPr lvl="1"/>
            <a:r>
              <a:rPr lang="en-US" sz="2800" dirty="0"/>
              <a:t>RPP (Registered Pension Plan)</a:t>
            </a:r>
          </a:p>
          <a:p>
            <a:pPr lvl="1"/>
            <a:r>
              <a:rPr lang="en-US" sz="2800" dirty="0"/>
              <a:t>Health/Dental Plans</a:t>
            </a:r>
          </a:p>
          <a:p>
            <a:pPr lvl="1"/>
            <a:r>
              <a:rPr lang="en-US" sz="2800" dirty="0"/>
              <a:t>Union Dues (compulsory)</a:t>
            </a:r>
            <a:endParaRPr lang="en-US" dirty="0"/>
          </a:p>
        </p:txBody>
      </p:sp>
    </p:spTree>
    <p:extLst>
      <p:ext uri="{BB962C8B-B14F-4D97-AF65-F5344CB8AC3E}">
        <p14:creationId xmlns:p14="http://schemas.microsoft.com/office/powerpoint/2010/main" val="82990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8BA3-A7D2-4E43-8D7B-9C03B31AF076}"/>
              </a:ext>
            </a:extLst>
          </p:cNvPr>
          <p:cNvSpPr>
            <a:spLocks noGrp="1"/>
          </p:cNvSpPr>
          <p:nvPr>
            <p:ph type="title"/>
          </p:nvPr>
        </p:nvSpPr>
        <p:spPr/>
        <p:txBody>
          <a:bodyPr/>
          <a:lstStyle/>
          <a:p>
            <a:r>
              <a:rPr lang="en-CA" dirty="0"/>
              <a:t>Example—Bi-Monthly Pay</a:t>
            </a:r>
          </a:p>
        </p:txBody>
      </p:sp>
      <p:graphicFrame>
        <p:nvGraphicFramePr>
          <p:cNvPr id="4" name="Content Placeholder 3">
            <a:extLst>
              <a:ext uri="{FF2B5EF4-FFF2-40B4-BE49-F238E27FC236}">
                <a16:creationId xmlns:a16="http://schemas.microsoft.com/office/drawing/2014/main" id="{1BDD510B-B95A-4DA2-832F-0DEC8DF18634}"/>
              </a:ext>
            </a:extLst>
          </p:cNvPr>
          <p:cNvGraphicFramePr>
            <a:graphicFrameLocks noGrp="1"/>
          </p:cNvGraphicFramePr>
          <p:nvPr>
            <p:ph sz="quarter" idx="1"/>
            <p:extLst>
              <p:ext uri="{D42A27DB-BD31-4B8C-83A1-F6EECF244321}">
                <p14:modId xmlns:p14="http://schemas.microsoft.com/office/powerpoint/2010/main" val="2127960973"/>
              </p:ext>
            </p:extLst>
          </p:nvPr>
        </p:nvGraphicFramePr>
        <p:xfrm>
          <a:off x="2483768" y="1772816"/>
          <a:ext cx="3672408" cy="387604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399935535"/>
                    </a:ext>
                  </a:extLst>
                </a:gridCol>
                <a:gridCol w="1152128">
                  <a:extLst>
                    <a:ext uri="{9D8B030D-6E8A-4147-A177-3AD203B41FA5}">
                      <a16:colId xmlns:a16="http://schemas.microsoft.com/office/drawing/2014/main" val="2032198050"/>
                    </a:ext>
                  </a:extLst>
                </a:gridCol>
              </a:tblGrid>
              <a:tr h="370840">
                <a:tc>
                  <a:txBody>
                    <a:bodyPr/>
                    <a:lstStyle/>
                    <a:p>
                      <a:r>
                        <a:rPr lang="en-CA" dirty="0"/>
                        <a:t>Gross Pay</a:t>
                      </a:r>
                    </a:p>
                  </a:txBody>
                  <a:tcPr/>
                </a:tc>
                <a:tc>
                  <a:txBody>
                    <a:bodyPr/>
                    <a:lstStyle/>
                    <a:p>
                      <a:r>
                        <a:rPr lang="en-CA" dirty="0"/>
                        <a:t>$2,236</a:t>
                      </a:r>
                    </a:p>
                  </a:txBody>
                  <a:tcPr/>
                </a:tc>
                <a:extLst>
                  <a:ext uri="{0D108BD9-81ED-4DB2-BD59-A6C34878D82A}">
                    <a16:rowId xmlns:a16="http://schemas.microsoft.com/office/drawing/2014/main" val="1600197151"/>
                  </a:ext>
                </a:extLst>
              </a:tr>
              <a:tr h="370840">
                <a:tc>
                  <a:txBody>
                    <a:bodyPr/>
                    <a:lstStyle/>
                    <a:p>
                      <a:r>
                        <a:rPr lang="en-CA" b="1" dirty="0"/>
                        <a:t>Deductions</a:t>
                      </a:r>
                      <a:r>
                        <a:rPr lang="en-CA" dirty="0"/>
                        <a:t>:</a:t>
                      </a:r>
                    </a:p>
                  </a:txBody>
                  <a:tcPr/>
                </a:tc>
                <a:tc>
                  <a:txBody>
                    <a:bodyPr/>
                    <a:lstStyle/>
                    <a:p>
                      <a:endParaRPr lang="en-CA" dirty="0"/>
                    </a:p>
                  </a:txBody>
                  <a:tcPr/>
                </a:tc>
                <a:extLst>
                  <a:ext uri="{0D108BD9-81ED-4DB2-BD59-A6C34878D82A}">
                    <a16:rowId xmlns:a16="http://schemas.microsoft.com/office/drawing/2014/main" val="4239782683"/>
                  </a:ext>
                </a:extLst>
              </a:tr>
              <a:tr h="370840">
                <a:tc>
                  <a:txBody>
                    <a:bodyPr/>
                    <a:lstStyle/>
                    <a:p>
                      <a:r>
                        <a:rPr lang="en-CA" dirty="0"/>
                        <a:t>Income Tax</a:t>
                      </a:r>
                    </a:p>
                  </a:txBody>
                  <a:tcPr/>
                </a:tc>
                <a:tc>
                  <a:txBody>
                    <a:bodyPr/>
                    <a:lstStyle/>
                    <a:p>
                      <a:r>
                        <a:rPr lang="en-CA" dirty="0"/>
                        <a:t>490</a:t>
                      </a:r>
                    </a:p>
                  </a:txBody>
                  <a:tcPr/>
                </a:tc>
                <a:extLst>
                  <a:ext uri="{0D108BD9-81ED-4DB2-BD59-A6C34878D82A}">
                    <a16:rowId xmlns:a16="http://schemas.microsoft.com/office/drawing/2014/main" val="20900187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C.P.P</a:t>
                      </a:r>
                    </a:p>
                  </a:txBody>
                  <a:tcPr/>
                </a:tc>
                <a:tc>
                  <a:txBody>
                    <a:bodyPr/>
                    <a:lstStyle/>
                    <a:p>
                      <a:r>
                        <a:rPr lang="en-CA" dirty="0"/>
                        <a:t>104</a:t>
                      </a:r>
                    </a:p>
                  </a:txBody>
                  <a:tcPr/>
                </a:tc>
                <a:extLst>
                  <a:ext uri="{0D108BD9-81ED-4DB2-BD59-A6C34878D82A}">
                    <a16:rowId xmlns:a16="http://schemas.microsoft.com/office/drawing/2014/main" val="4058656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E.I.</a:t>
                      </a:r>
                    </a:p>
                  </a:txBody>
                  <a:tcPr/>
                </a:tc>
                <a:tc>
                  <a:txBody>
                    <a:bodyPr/>
                    <a:lstStyle/>
                    <a:p>
                      <a:r>
                        <a:rPr lang="en-CA" dirty="0"/>
                        <a:t>36</a:t>
                      </a:r>
                    </a:p>
                  </a:txBody>
                  <a:tcPr/>
                </a:tc>
                <a:extLst>
                  <a:ext uri="{0D108BD9-81ED-4DB2-BD59-A6C34878D82A}">
                    <a16:rowId xmlns:a16="http://schemas.microsoft.com/office/drawing/2014/main" val="1910727558"/>
                  </a:ext>
                </a:extLst>
              </a:tr>
              <a:tr h="370840">
                <a:tc>
                  <a:txBody>
                    <a:bodyPr/>
                    <a:lstStyle/>
                    <a:p>
                      <a:r>
                        <a:rPr lang="en-CA" dirty="0"/>
                        <a:t>Group Life Ins. and LTD</a:t>
                      </a:r>
                    </a:p>
                  </a:txBody>
                  <a:tcPr/>
                </a:tc>
                <a:tc>
                  <a:txBody>
                    <a:bodyPr/>
                    <a:lstStyle/>
                    <a:p>
                      <a:r>
                        <a:rPr lang="en-CA" dirty="0"/>
                        <a:t>40</a:t>
                      </a:r>
                    </a:p>
                  </a:txBody>
                  <a:tcPr/>
                </a:tc>
                <a:extLst>
                  <a:ext uri="{0D108BD9-81ED-4DB2-BD59-A6C34878D82A}">
                    <a16:rowId xmlns:a16="http://schemas.microsoft.com/office/drawing/2014/main" val="1030683943"/>
                  </a:ext>
                </a:extLst>
              </a:tr>
              <a:tr h="370840">
                <a:tc>
                  <a:txBody>
                    <a:bodyPr/>
                    <a:lstStyle/>
                    <a:p>
                      <a:r>
                        <a:rPr lang="en-CA" dirty="0"/>
                        <a:t>Group Ins. (employer paid benefit) 40</a:t>
                      </a:r>
                    </a:p>
                  </a:txBody>
                  <a:tcPr/>
                </a:tc>
                <a:tc>
                  <a:txBody>
                    <a:bodyPr/>
                    <a:lstStyle/>
                    <a:p>
                      <a:endParaRPr lang="en-CA" dirty="0"/>
                    </a:p>
                  </a:txBody>
                  <a:tcPr/>
                </a:tc>
                <a:extLst>
                  <a:ext uri="{0D108BD9-81ED-4DB2-BD59-A6C34878D82A}">
                    <a16:rowId xmlns:a16="http://schemas.microsoft.com/office/drawing/2014/main" val="2986718931"/>
                  </a:ext>
                </a:extLst>
              </a:tr>
              <a:tr h="370840">
                <a:tc>
                  <a:txBody>
                    <a:bodyPr/>
                    <a:lstStyle/>
                    <a:p>
                      <a:r>
                        <a:rPr lang="en-CA" b="1" dirty="0"/>
                        <a:t>Total Deductions</a:t>
                      </a:r>
                    </a:p>
                  </a:txBody>
                  <a:tcPr/>
                </a:tc>
                <a:tc>
                  <a:txBody>
                    <a:bodyPr/>
                    <a:lstStyle/>
                    <a:p>
                      <a:r>
                        <a:rPr lang="en-CA" dirty="0"/>
                        <a:t>$670</a:t>
                      </a:r>
                    </a:p>
                  </a:txBody>
                  <a:tcPr/>
                </a:tc>
                <a:extLst>
                  <a:ext uri="{0D108BD9-81ED-4DB2-BD59-A6C34878D82A}">
                    <a16:rowId xmlns:a16="http://schemas.microsoft.com/office/drawing/2014/main" val="3527601905"/>
                  </a:ext>
                </a:extLst>
              </a:tr>
              <a:tr h="370840">
                <a:tc>
                  <a:txBody>
                    <a:bodyPr/>
                    <a:lstStyle/>
                    <a:p>
                      <a:r>
                        <a:rPr lang="en-CA" b="1" dirty="0"/>
                        <a:t>Net Pay</a:t>
                      </a:r>
                    </a:p>
                  </a:txBody>
                  <a:tcPr/>
                </a:tc>
                <a:tc>
                  <a:txBody>
                    <a:bodyPr/>
                    <a:lstStyle/>
                    <a:p>
                      <a:r>
                        <a:rPr lang="en-CA"/>
                        <a:t>$1566</a:t>
                      </a:r>
                      <a:endParaRPr lang="en-CA" dirty="0"/>
                    </a:p>
                  </a:txBody>
                  <a:tcPr/>
                </a:tc>
                <a:extLst>
                  <a:ext uri="{0D108BD9-81ED-4DB2-BD59-A6C34878D82A}">
                    <a16:rowId xmlns:a16="http://schemas.microsoft.com/office/drawing/2014/main" val="2412718923"/>
                  </a:ext>
                </a:extLst>
              </a:tr>
            </a:tbl>
          </a:graphicData>
        </a:graphic>
      </p:graphicFrame>
    </p:spTree>
    <p:extLst>
      <p:ext uri="{BB962C8B-B14F-4D97-AF65-F5344CB8AC3E}">
        <p14:creationId xmlns:p14="http://schemas.microsoft.com/office/powerpoint/2010/main" val="4090168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Gross/Net Pay Example</a:t>
            </a:r>
          </a:p>
        </p:txBody>
      </p:sp>
      <p:graphicFrame>
        <p:nvGraphicFramePr>
          <p:cNvPr id="5" name="Table 4"/>
          <p:cNvGraphicFramePr>
            <a:graphicFrameLocks noGrp="1"/>
          </p:cNvGraphicFramePr>
          <p:nvPr>
            <p:extLst>
              <p:ext uri="{D42A27DB-BD31-4B8C-83A1-F6EECF244321}">
                <p14:modId xmlns:p14="http://schemas.microsoft.com/office/powerpoint/2010/main" val="610327100"/>
              </p:ext>
            </p:extLst>
          </p:nvPr>
        </p:nvGraphicFramePr>
        <p:xfrm>
          <a:off x="539552" y="1556792"/>
          <a:ext cx="7776861" cy="4705350"/>
        </p:xfrm>
        <a:graphic>
          <a:graphicData uri="http://schemas.openxmlformats.org/drawingml/2006/table">
            <a:tbl>
              <a:tblPr>
                <a:tableStyleId>{5C22544A-7EE6-4342-B048-85BDC9FD1C3A}</a:tableStyleId>
              </a:tblPr>
              <a:tblGrid>
                <a:gridCol w="2254831">
                  <a:extLst>
                    <a:ext uri="{9D8B030D-6E8A-4147-A177-3AD203B41FA5}">
                      <a16:colId xmlns:a16="http://schemas.microsoft.com/office/drawing/2014/main" val="20000"/>
                    </a:ext>
                  </a:extLst>
                </a:gridCol>
                <a:gridCol w="1104406">
                  <a:extLst>
                    <a:ext uri="{9D8B030D-6E8A-4147-A177-3AD203B41FA5}">
                      <a16:colId xmlns:a16="http://schemas.microsoft.com/office/drawing/2014/main" val="20001"/>
                    </a:ext>
                  </a:extLst>
                </a:gridCol>
                <a:gridCol w="1104406">
                  <a:extLst>
                    <a:ext uri="{9D8B030D-6E8A-4147-A177-3AD203B41FA5}">
                      <a16:colId xmlns:a16="http://schemas.microsoft.com/office/drawing/2014/main" val="20002"/>
                    </a:ext>
                  </a:extLst>
                </a:gridCol>
                <a:gridCol w="1104406">
                  <a:extLst>
                    <a:ext uri="{9D8B030D-6E8A-4147-A177-3AD203B41FA5}">
                      <a16:colId xmlns:a16="http://schemas.microsoft.com/office/drawing/2014/main" val="20003"/>
                    </a:ext>
                  </a:extLst>
                </a:gridCol>
                <a:gridCol w="1104406">
                  <a:extLst>
                    <a:ext uri="{9D8B030D-6E8A-4147-A177-3AD203B41FA5}">
                      <a16:colId xmlns:a16="http://schemas.microsoft.com/office/drawing/2014/main" val="20004"/>
                    </a:ext>
                  </a:extLst>
                </a:gridCol>
                <a:gridCol w="1104406">
                  <a:extLst>
                    <a:ext uri="{9D8B030D-6E8A-4147-A177-3AD203B41FA5}">
                      <a16:colId xmlns:a16="http://schemas.microsoft.com/office/drawing/2014/main" val="20005"/>
                    </a:ext>
                  </a:extLst>
                </a:gridCol>
              </a:tblGrid>
              <a:tr h="271362">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Monthly</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Yearly</a:t>
                      </a:r>
                      <a:endParaRPr lang="en-US" sz="20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71362">
                <a:tc>
                  <a:txBody>
                    <a:bodyPr/>
                    <a:lstStyle/>
                    <a:p>
                      <a:pPr algn="l" fontAlgn="b"/>
                      <a:r>
                        <a:rPr lang="en-US" sz="2000" u="none" strike="noStrike" dirty="0">
                          <a:effectLst/>
                        </a:rPr>
                        <a:t>Gross Pay</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7778.92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93347.04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71362">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271362">
                <a:tc>
                  <a:txBody>
                    <a:bodyPr/>
                    <a:lstStyle/>
                    <a:p>
                      <a:pPr algn="l" fontAlgn="b"/>
                      <a:r>
                        <a:rPr lang="en-US" sz="2000" u="none" strike="noStrike" dirty="0">
                          <a:effectLst/>
                        </a:rPr>
                        <a:t>Deductions</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271362">
                <a:tc>
                  <a:txBody>
                    <a:bodyPr/>
                    <a:lstStyle/>
                    <a:p>
                      <a:pPr algn="l" fontAlgn="b"/>
                      <a:r>
                        <a:rPr lang="en-US" sz="2000" u="none" strike="noStrike">
                          <a:effectLst/>
                        </a:rPr>
                        <a:t>C.P.P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359.78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4317.36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271362">
                <a:tc>
                  <a:txBody>
                    <a:bodyPr/>
                    <a:lstStyle/>
                    <a:p>
                      <a:pPr algn="l" fontAlgn="b"/>
                      <a:r>
                        <a:rPr lang="en-US" sz="2000" u="none" strike="noStrike">
                          <a:effectLst/>
                        </a:rPr>
                        <a:t>E.I.</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125.32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1503.84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271362">
                <a:tc>
                  <a:txBody>
                    <a:bodyPr/>
                    <a:lstStyle/>
                    <a:p>
                      <a:pPr algn="l" fontAlgn="b"/>
                      <a:r>
                        <a:rPr lang="en-US" sz="2000" u="none" strike="noStrike">
                          <a:effectLst/>
                        </a:rPr>
                        <a:t>Income Tax</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1603.60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19243.2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271362">
                <a:tc>
                  <a:txBody>
                    <a:bodyPr/>
                    <a:lstStyle/>
                    <a:p>
                      <a:pPr algn="l" fontAlgn="b"/>
                      <a:r>
                        <a:rPr lang="en-US" sz="2000" u="none" strike="noStrike">
                          <a:effectLst/>
                        </a:rPr>
                        <a:t>R.P.P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957.14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11485.68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r h="491167">
                <a:tc>
                  <a:txBody>
                    <a:bodyPr/>
                    <a:lstStyle/>
                    <a:p>
                      <a:pPr algn="l" fontAlgn="b"/>
                      <a:r>
                        <a:rPr lang="en-US" sz="2000" u="none" strike="noStrike">
                          <a:effectLst/>
                        </a:rPr>
                        <a:t>Disability insurance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156.24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1874.88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271362">
                <a:tc>
                  <a:txBody>
                    <a:bodyPr/>
                    <a:lstStyle/>
                    <a:p>
                      <a:pPr algn="l" fontAlgn="b"/>
                      <a:r>
                        <a:rPr lang="en-US" sz="2000" u="none" strike="noStrike">
                          <a:effectLst/>
                        </a:rPr>
                        <a:t>Life Insurance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24.26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291.12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271362">
                <a:tc>
                  <a:txBody>
                    <a:bodyPr/>
                    <a:lstStyle/>
                    <a:p>
                      <a:pPr algn="l" fontAlgn="b"/>
                      <a:r>
                        <a:rPr lang="en-US" sz="2000" u="none" strike="noStrike">
                          <a:effectLst/>
                        </a:rPr>
                        <a:t>Union Dues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120.75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1449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271362">
                <a:tc>
                  <a:txBody>
                    <a:bodyPr/>
                    <a:lstStyle/>
                    <a:p>
                      <a:pPr algn="l" fontAlgn="b"/>
                      <a:r>
                        <a:rPr lang="en-US" sz="2000" u="none" strike="noStrike">
                          <a:effectLst/>
                        </a:rPr>
                        <a:t>Dental/Health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229.50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2754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271362">
                <a:tc>
                  <a:txBody>
                    <a:bodyPr/>
                    <a:lstStyle/>
                    <a:p>
                      <a:pPr algn="l" fontAlgn="b"/>
                      <a:r>
                        <a:rPr lang="en-US" sz="2000" u="none" strike="noStrike">
                          <a:effectLst/>
                        </a:rPr>
                        <a:t>Total Deductions</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3576.59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42919.08</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284931">
                <a:tc>
                  <a:txBody>
                    <a:bodyPr/>
                    <a:lstStyle/>
                    <a:p>
                      <a:pPr algn="l" fontAlgn="b"/>
                      <a:r>
                        <a:rPr lang="en-US" sz="2000" u="none" strike="noStrike">
                          <a:effectLst/>
                        </a:rPr>
                        <a:t>Net Pay</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4202.33</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50427.96</a:t>
                      </a:r>
                      <a:endParaRPr lang="en-US"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860979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Calculations</a:t>
            </a:r>
          </a:p>
        </p:txBody>
      </p:sp>
      <p:sp>
        <p:nvSpPr>
          <p:cNvPr id="3" name="Content Placeholder 2"/>
          <p:cNvSpPr>
            <a:spLocks noGrp="1"/>
          </p:cNvSpPr>
          <p:nvPr>
            <p:ph sz="quarter" idx="1"/>
          </p:nvPr>
        </p:nvSpPr>
        <p:spPr/>
        <p:txBody>
          <a:bodyPr/>
          <a:lstStyle/>
          <a:p>
            <a:pPr>
              <a:buNone/>
            </a:pPr>
            <a:r>
              <a:rPr lang="en-CA" u="sng" dirty="0"/>
              <a:t>Taxable Earnings</a:t>
            </a:r>
          </a:p>
          <a:p>
            <a:r>
              <a:rPr lang="en-CA" dirty="0"/>
              <a:t>Gross earnings – (union dues + RPP) = Taxable earnings</a:t>
            </a:r>
          </a:p>
          <a:p>
            <a:pPr>
              <a:buNone/>
            </a:pPr>
            <a:r>
              <a:rPr lang="en-CA" u="sng" dirty="0"/>
              <a:t>Net Earnings</a:t>
            </a:r>
          </a:p>
          <a:p>
            <a:r>
              <a:rPr lang="en-CA" dirty="0"/>
              <a:t>Gross Earnings – Deductions = Net Earnings</a:t>
            </a:r>
          </a:p>
          <a:p>
            <a:r>
              <a:rPr lang="en-CA">
                <a:hlinkClick r:id="rId3"/>
              </a:rPr>
              <a:t>https://www.simplepay.ca/canada_payroll/web_tod/canada_payroll_tax_calculator.php</a:t>
            </a:r>
            <a:endParaRPr lang="en-CA"/>
          </a:p>
          <a:p>
            <a:pPr marL="0" indent="0">
              <a:buNone/>
            </a:pPr>
            <a:endParaRPr lang="en-CA" dirty="0"/>
          </a:p>
          <a:p>
            <a:pPr>
              <a:buNone/>
            </a:pP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Paying Employees</a:t>
            </a:r>
          </a:p>
        </p:txBody>
      </p:sp>
      <p:sp>
        <p:nvSpPr>
          <p:cNvPr id="3" name="Content Placeholder 2"/>
          <p:cNvSpPr>
            <a:spLocks noGrp="1"/>
          </p:cNvSpPr>
          <p:nvPr>
            <p:ph sz="quarter" idx="1"/>
          </p:nvPr>
        </p:nvSpPr>
        <p:spPr/>
        <p:txBody>
          <a:bodyPr/>
          <a:lstStyle/>
          <a:p>
            <a:r>
              <a:rPr lang="en-US" dirty="0"/>
              <a:t>3 usual methods:</a:t>
            </a:r>
          </a:p>
          <a:p>
            <a:pPr lvl="1"/>
            <a:r>
              <a:rPr lang="en-US" dirty="0"/>
              <a:t>Cash</a:t>
            </a:r>
          </a:p>
          <a:p>
            <a:pPr lvl="1"/>
            <a:r>
              <a:rPr lang="en-US" dirty="0" err="1"/>
              <a:t>Cheque</a:t>
            </a:r>
            <a:endParaRPr lang="en-US" dirty="0"/>
          </a:p>
          <a:p>
            <a:pPr lvl="1"/>
            <a:r>
              <a:rPr lang="en-US" dirty="0"/>
              <a:t>Bank, credit union, or trust company direct deposit</a:t>
            </a:r>
          </a:p>
        </p:txBody>
      </p:sp>
    </p:spTree>
    <p:extLst>
      <p:ext uri="{BB962C8B-B14F-4D97-AF65-F5344CB8AC3E}">
        <p14:creationId xmlns:p14="http://schemas.microsoft.com/office/powerpoint/2010/main" val="764460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Remitting Deductions</a:t>
            </a:r>
          </a:p>
        </p:txBody>
      </p:sp>
      <p:sp>
        <p:nvSpPr>
          <p:cNvPr id="3" name="Content Placeholder 2"/>
          <p:cNvSpPr>
            <a:spLocks noGrp="1"/>
          </p:cNvSpPr>
          <p:nvPr>
            <p:ph sz="quarter" idx="1"/>
          </p:nvPr>
        </p:nvSpPr>
        <p:spPr/>
        <p:txBody>
          <a:bodyPr/>
          <a:lstStyle/>
          <a:p>
            <a:r>
              <a:rPr lang="en-US" dirty="0"/>
              <a:t>Once a month the employer must remit (send in) the deductions taken from the employees’ wages and salaries to the proper agencies</a:t>
            </a:r>
          </a:p>
          <a:p>
            <a:r>
              <a:rPr lang="en-US" dirty="0"/>
              <a:t>Income tax, C.P.P. and E.I. deductions are sent to the Receiver General of Canada by the 15</a:t>
            </a:r>
            <a:r>
              <a:rPr lang="en-US" baseline="30000" dirty="0"/>
              <a:t>th</a:t>
            </a:r>
            <a:r>
              <a:rPr lang="en-US" dirty="0"/>
              <a:t> of the following month</a:t>
            </a:r>
          </a:p>
          <a:p>
            <a:r>
              <a:rPr lang="en-US" dirty="0"/>
              <a:t>Other deductions such as union dues, life insurance premiums, etc. are remitted to the appropriate agencies</a:t>
            </a:r>
          </a:p>
        </p:txBody>
      </p:sp>
    </p:spTree>
    <p:extLst>
      <p:ext uri="{BB962C8B-B14F-4D97-AF65-F5344CB8AC3E}">
        <p14:creationId xmlns:p14="http://schemas.microsoft.com/office/powerpoint/2010/main" val="231768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Employment Standards</a:t>
            </a:r>
          </a:p>
        </p:txBody>
      </p:sp>
      <p:sp>
        <p:nvSpPr>
          <p:cNvPr id="3" name="Content Placeholder 2"/>
          <p:cNvSpPr>
            <a:spLocks noGrp="1"/>
          </p:cNvSpPr>
          <p:nvPr>
            <p:ph sz="quarter" idx="1"/>
          </p:nvPr>
        </p:nvSpPr>
        <p:spPr/>
        <p:txBody>
          <a:bodyPr>
            <a:normAutofit/>
          </a:bodyPr>
          <a:lstStyle/>
          <a:p>
            <a:r>
              <a:rPr lang="en-CA" sz="3600" b="1" u="sng" dirty="0"/>
              <a:t>Employee</a:t>
            </a:r>
            <a:r>
              <a:rPr lang="en-CA" sz="3600" dirty="0"/>
              <a:t> —a person hired to work for a business or person</a:t>
            </a:r>
          </a:p>
          <a:p>
            <a:r>
              <a:rPr lang="en-CA" sz="3600" b="1" u="sng" dirty="0"/>
              <a:t>Employer</a:t>
            </a:r>
            <a:r>
              <a:rPr lang="en-CA" sz="3600" b="1" dirty="0"/>
              <a:t> </a:t>
            </a:r>
            <a:r>
              <a:rPr lang="en-CA" sz="3600" dirty="0"/>
              <a:t>—someone who pays for services provided by another person or company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sz="quarter" idx="1"/>
          </p:nvPr>
        </p:nvSpPr>
        <p:spPr/>
        <p:txBody>
          <a:bodyPr vert="horz" anchor="t">
            <a:normAutofit/>
          </a:bodyPr>
          <a:lstStyle/>
          <a:p>
            <a:pPr marL="0" indent="0">
              <a:buNone/>
            </a:pPr>
            <a:endParaRPr lang="en-US" dirty="0"/>
          </a:p>
          <a:p>
            <a:r>
              <a:rPr lang="en-US" dirty="0"/>
              <a:t>Add your name to the payroll journal and enter the gross amount you would earn for two weeks based on the occupation you chose to research in the Earning Income assignment</a:t>
            </a:r>
          </a:p>
          <a:p>
            <a:pPr lvl="1"/>
            <a:r>
              <a:rPr lang="en-US" dirty="0"/>
              <a:t>If a yearly salary was listed, divide the amount by 26</a:t>
            </a:r>
          </a:p>
          <a:p>
            <a:endParaRPr lang="en-US" dirty="0"/>
          </a:p>
        </p:txBody>
      </p:sp>
    </p:spTree>
    <p:extLst>
      <p:ext uri="{BB962C8B-B14F-4D97-AF65-F5344CB8AC3E}">
        <p14:creationId xmlns:p14="http://schemas.microsoft.com/office/powerpoint/2010/main" val="394220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938758" y="1389893"/>
            <a:ext cx="7633742" cy="3593591"/>
          </a:xfrm>
        </p:spPr>
        <p:txBody>
          <a:bodyPr>
            <a:normAutofit/>
          </a:bodyPr>
          <a:lstStyle/>
          <a:p>
            <a:r>
              <a:rPr lang="en-US" sz="4000" b="1" u="sng" dirty="0"/>
              <a:t>Gross Pay</a:t>
            </a:r>
            <a:r>
              <a:rPr lang="en-US" sz="4000" dirty="0"/>
              <a:t>:  the amount of an employee’s earning before any deductions are made</a:t>
            </a:r>
          </a:p>
          <a:p>
            <a:r>
              <a:rPr lang="en-CA" sz="4000" b="1" u="sng" dirty="0"/>
              <a:t>Net Pay</a:t>
            </a:r>
            <a:r>
              <a:rPr lang="en-CA" sz="4000" dirty="0"/>
              <a:t> (take home pay) = </a:t>
            </a:r>
          </a:p>
          <a:p>
            <a:pPr marL="0" indent="0">
              <a:buNone/>
            </a:pPr>
            <a:r>
              <a:rPr lang="en-CA" sz="4000" dirty="0"/>
              <a:t>total earned – deductions</a:t>
            </a:r>
            <a:endParaRPr lang="en-US" sz="4000" dirty="0"/>
          </a:p>
        </p:txBody>
      </p:sp>
    </p:spTree>
    <p:extLst>
      <p:ext uri="{BB962C8B-B14F-4D97-AF65-F5344CB8AC3E}">
        <p14:creationId xmlns:p14="http://schemas.microsoft.com/office/powerpoint/2010/main" val="220286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 Methods</a:t>
            </a:r>
          </a:p>
        </p:txBody>
      </p:sp>
      <p:sp>
        <p:nvSpPr>
          <p:cNvPr id="3" name="Content Placeholder 2"/>
          <p:cNvSpPr>
            <a:spLocks noGrp="1"/>
          </p:cNvSpPr>
          <p:nvPr>
            <p:ph idx="1"/>
          </p:nvPr>
        </p:nvSpPr>
        <p:spPr>
          <a:xfrm>
            <a:off x="938758" y="1371600"/>
            <a:ext cx="7633742" cy="4800600"/>
          </a:xfrm>
        </p:spPr>
        <p:txBody>
          <a:bodyPr>
            <a:normAutofit fontScale="92500" lnSpcReduction="10000"/>
          </a:bodyPr>
          <a:lstStyle/>
          <a:p>
            <a:r>
              <a:rPr lang="en-US" sz="3500" b="1" u="sng" dirty="0"/>
              <a:t>Salaries</a:t>
            </a:r>
            <a:r>
              <a:rPr lang="en-US" sz="3500" dirty="0"/>
              <a:t>:  paid to office workers, teacher, supervisors, managers, executives, government workers, etc.</a:t>
            </a:r>
          </a:p>
          <a:p>
            <a:pPr lvl="1"/>
            <a:r>
              <a:rPr lang="en-US" sz="3000" dirty="0"/>
              <a:t>A fixed sum of money paid to an employee on a regular basis over a period of time</a:t>
            </a:r>
          </a:p>
          <a:p>
            <a:r>
              <a:rPr lang="en-US" sz="3500" b="1" u="sng" dirty="0"/>
              <a:t>Wages</a:t>
            </a:r>
            <a:r>
              <a:rPr lang="en-US" sz="3500" dirty="0"/>
              <a:t>:  payments to workers for their </a:t>
            </a:r>
            <a:r>
              <a:rPr lang="en-US" sz="3500" dirty="0" err="1"/>
              <a:t>labour</a:t>
            </a:r>
            <a:r>
              <a:rPr lang="en-US" sz="3500" dirty="0"/>
              <a:t>, on an hourly, daily, or weekly basis, or by the piece</a:t>
            </a:r>
          </a:p>
          <a:p>
            <a:r>
              <a:rPr lang="en-US" sz="3500" b="1" u="sng" dirty="0"/>
              <a:t>Commissions</a:t>
            </a:r>
            <a:r>
              <a:rPr lang="en-US" sz="3500" dirty="0"/>
              <a:t>:  paid to sales representatives</a:t>
            </a:r>
          </a:p>
          <a:p>
            <a:endParaRPr lang="en-US" dirty="0"/>
          </a:p>
          <a:p>
            <a:endParaRPr lang="en-US" dirty="0"/>
          </a:p>
        </p:txBody>
      </p:sp>
    </p:spTree>
    <p:extLst>
      <p:ext uri="{BB962C8B-B14F-4D97-AF65-F5344CB8AC3E}">
        <p14:creationId xmlns:p14="http://schemas.microsoft.com/office/powerpoint/2010/main" val="110795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Federal Laws</a:t>
            </a:r>
          </a:p>
        </p:txBody>
      </p:sp>
      <p:sp>
        <p:nvSpPr>
          <p:cNvPr id="3" name="Content Placeholder 2"/>
          <p:cNvSpPr>
            <a:spLocks noGrp="1"/>
          </p:cNvSpPr>
          <p:nvPr>
            <p:ph sz="quarter" idx="1"/>
          </p:nvPr>
        </p:nvSpPr>
        <p:spPr/>
        <p:txBody>
          <a:bodyPr>
            <a:normAutofit fontScale="77500" lnSpcReduction="20000"/>
          </a:bodyPr>
          <a:lstStyle/>
          <a:p>
            <a:r>
              <a:rPr lang="en-CA" b="1" dirty="0"/>
              <a:t>Income Tax Act</a:t>
            </a:r>
          </a:p>
          <a:p>
            <a:pPr lvl="1"/>
            <a:r>
              <a:rPr lang="en-CA" dirty="0">
                <a:hlinkClick r:id="rId3"/>
              </a:rPr>
              <a:t>https://www.canada.ca/en/revenue-agency/services/tax/businesses/topics/payroll/payroll-deductions-contributions/income-tax.html</a:t>
            </a:r>
            <a:endParaRPr lang="en-CA" dirty="0"/>
          </a:p>
          <a:p>
            <a:r>
              <a:rPr lang="en-CA" b="1" dirty="0"/>
              <a:t>Employment Insurance Act</a:t>
            </a:r>
          </a:p>
          <a:p>
            <a:pPr lvl="1"/>
            <a:r>
              <a:rPr lang="en-CA" dirty="0">
                <a:hlinkClick r:id="rId4"/>
              </a:rPr>
              <a:t>https://www.canada.ca/en/revenue-agency/services/tax/businesses/topics/payroll/what-deducted-your-pay.html#cndpnsnpln_cntr</a:t>
            </a:r>
            <a:endParaRPr lang="en-CA" dirty="0"/>
          </a:p>
          <a:p>
            <a:pPr lvl="1"/>
            <a:r>
              <a:rPr lang="en-CA" dirty="0">
                <a:hlinkClick r:id="rId5"/>
              </a:rPr>
              <a:t>https://www.canada.ca/en/revenue-agency/services/tax/businesses/topics/payroll/payroll-deductions-contributions/employment-insurance-ei/ei-premium-rates-maximums.html</a:t>
            </a:r>
            <a:endParaRPr lang="en-CA" dirty="0"/>
          </a:p>
          <a:p>
            <a:r>
              <a:rPr lang="en-CA" b="1" dirty="0"/>
              <a:t>Canada Pension Act</a:t>
            </a:r>
          </a:p>
          <a:p>
            <a:pPr lvl="1"/>
            <a:r>
              <a:rPr lang="en-CA" dirty="0">
                <a:hlinkClick r:id="rId4"/>
              </a:rPr>
              <a:t>https://www.canada.ca/en/revenue-agency/services/tax/businesses/topics/payroll/what-deducted-your-pay.html#cndpnsnpln_cntr</a:t>
            </a:r>
            <a:endParaRPr lang="en-CA" dirty="0"/>
          </a:p>
          <a:p>
            <a:pPr lvl="1"/>
            <a:r>
              <a:rPr lang="en-CA" dirty="0">
                <a:hlinkClick r:id="rId6"/>
              </a:rPr>
              <a:t>https://www.canada.ca/en/revenue-agency/services/tax/businesses/topics/payroll/payroll-deductions-contributions/canada-pension-plan-cpp.html</a:t>
            </a:r>
            <a:endParaRPr lang="en-CA" dirty="0"/>
          </a:p>
          <a:p>
            <a:pPr marL="274320" lvl="1" indent="0">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Provincial Laws</a:t>
            </a:r>
          </a:p>
        </p:txBody>
      </p:sp>
      <p:sp>
        <p:nvSpPr>
          <p:cNvPr id="3" name="Content Placeholder 2"/>
          <p:cNvSpPr>
            <a:spLocks noGrp="1"/>
          </p:cNvSpPr>
          <p:nvPr>
            <p:ph sz="quarter" idx="1"/>
          </p:nvPr>
        </p:nvSpPr>
        <p:spPr/>
        <p:txBody>
          <a:bodyPr>
            <a:normAutofit fontScale="85000" lnSpcReduction="20000"/>
          </a:bodyPr>
          <a:lstStyle/>
          <a:p>
            <a:r>
              <a:rPr lang="en-CA" b="1" dirty="0"/>
              <a:t>Employment Standards Act</a:t>
            </a:r>
          </a:p>
          <a:p>
            <a:pPr lvl="1"/>
            <a:r>
              <a:rPr lang="en-CA" dirty="0">
                <a:hlinkClick r:id="rId3"/>
              </a:rPr>
              <a:t>https://www.gov.mb.ca/labour/standards/doc,quick_guide,factsheet.pdf</a:t>
            </a:r>
            <a:endParaRPr lang="en-CA" dirty="0"/>
          </a:p>
          <a:p>
            <a:pPr lvl="1"/>
            <a:r>
              <a:rPr lang="en-CA" dirty="0"/>
              <a:t>Minimum wage</a:t>
            </a:r>
          </a:p>
          <a:p>
            <a:pPr lvl="1"/>
            <a:r>
              <a:rPr lang="en-CA" dirty="0"/>
              <a:t>Hours of work—regular week is 5 days, 8 hours/day</a:t>
            </a:r>
          </a:p>
          <a:p>
            <a:pPr lvl="1"/>
            <a:r>
              <a:rPr lang="en-CA" dirty="0"/>
              <a:t>Statutory holidays</a:t>
            </a:r>
          </a:p>
          <a:p>
            <a:pPr lvl="1"/>
            <a:r>
              <a:rPr lang="en-CA" dirty="0"/>
              <a:t>Vacation pay—amount of vacation pay is equal to 2% of the annual gross pay for one week of vacation</a:t>
            </a:r>
          </a:p>
          <a:p>
            <a:pPr lvl="1"/>
            <a:r>
              <a:rPr lang="en-CA" dirty="0"/>
              <a:t>Overtime—paid at a rate of 1.4 times regular wage</a:t>
            </a:r>
          </a:p>
          <a:p>
            <a:pPr lvl="1"/>
            <a:r>
              <a:rPr lang="en-CA" dirty="0"/>
              <a:t>Maternity Leave</a:t>
            </a:r>
          </a:p>
          <a:p>
            <a:pPr lvl="1"/>
            <a:r>
              <a:rPr lang="en-CA" dirty="0"/>
              <a:t>Paternity Leave</a:t>
            </a:r>
          </a:p>
          <a:p>
            <a:pPr lvl="2"/>
            <a:r>
              <a:rPr lang="en-CA" dirty="0">
                <a:hlinkClick r:id="rId4"/>
              </a:rPr>
              <a:t>http://www.msn.com/en-ca/news/canada/expanded-parental-leave-new-caregiver-benefit-to-come-into-effect-dec-3/ar-BBELFOd?li=AAggFp5&amp;ocid=HPDHP17</a:t>
            </a:r>
            <a:endParaRPr lang="en-CA" dirty="0"/>
          </a:p>
          <a:p>
            <a:r>
              <a:rPr lang="en-CA" b="1" dirty="0"/>
              <a:t>Worker’s Compensation Act</a:t>
            </a:r>
          </a:p>
          <a:p>
            <a:pPr lvl="1"/>
            <a:r>
              <a:rPr lang="en-CA" dirty="0">
                <a:hlinkClick r:id="rId5"/>
              </a:rPr>
              <a:t>https://www.wcb.mb.ca/coverage</a:t>
            </a:r>
            <a:endParaRPr lang="en-CA" dirty="0"/>
          </a:p>
          <a:p>
            <a:pPr lvl="2"/>
            <a:endParaRPr lang="en-CA" dirty="0"/>
          </a:p>
          <a:p>
            <a:pPr marL="594360" lvl="2" indent="0">
              <a:buNone/>
            </a:pP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Provincial Employment Standards Act</a:t>
            </a:r>
          </a:p>
        </p:txBody>
      </p:sp>
      <p:sp>
        <p:nvSpPr>
          <p:cNvPr id="3" name="Content Placeholder 2"/>
          <p:cNvSpPr>
            <a:spLocks noGrp="1"/>
          </p:cNvSpPr>
          <p:nvPr>
            <p:ph sz="quarter" idx="1"/>
          </p:nvPr>
        </p:nvSpPr>
        <p:spPr/>
        <p:txBody>
          <a:bodyPr/>
          <a:lstStyle/>
          <a:p>
            <a:r>
              <a:rPr lang="en-CA" dirty="0"/>
              <a:t>Vacations with Pay Act</a:t>
            </a:r>
          </a:p>
          <a:p>
            <a:r>
              <a:rPr lang="en-CA" dirty="0"/>
              <a:t>Labour Relations Act</a:t>
            </a:r>
          </a:p>
          <a:p>
            <a:r>
              <a:rPr lang="en-CA" dirty="0"/>
              <a:t>Workplace Safety and Health Act</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Insurance Number</a:t>
            </a:r>
          </a:p>
        </p:txBody>
      </p:sp>
      <p:sp>
        <p:nvSpPr>
          <p:cNvPr id="3" name="Content Placeholder 2"/>
          <p:cNvSpPr>
            <a:spLocks noGrp="1"/>
          </p:cNvSpPr>
          <p:nvPr>
            <p:ph sz="quarter" idx="1"/>
          </p:nvPr>
        </p:nvSpPr>
        <p:spPr/>
        <p:txBody>
          <a:bodyPr>
            <a:normAutofit/>
          </a:bodyPr>
          <a:lstStyle/>
          <a:p>
            <a:r>
              <a:rPr lang="en-CA" dirty="0"/>
              <a:t>Identifies every citizen in Canada</a:t>
            </a:r>
          </a:p>
          <a:p>
            <a:r>
              <a:rPr lang="en-CA" dirty="0"/>
              <a:t>Ensures employees get proper credit for their contributions to Canada Pension, Employment Insurance and Income Tax</a:t>
            </a:r>
          </a:p>
          <a:p>
            <a:r>
              <a:rPr lang="en-CA" dirty="0"/>
              <a:t>A person who is not a Canadian citizen or permanent resident of Canada will receive a SIN beginning with the number 9 and is authorized to work only for a particular employer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TD1 Form</a:t>
            </a:r>
          </a:p>
        </p:txBody>
      </p:sp>
      <p:sp>
        <p:nvSpPr>
          <p:cNvPr id="3" name="Content Placeholder 2"/>
          <p:cNvSpPr>
            <a:spLocks noGrp="1"/>
          </p:cNvSpPr>
          <p:nvPr>
            <p:ph sz="quarter" idx="1"/>
          </p:nvPr>
        </p:nvSpPr>
        <p:spPr/>
        <p:txBody>
          <a:bodyPr>
            <a:normAutofit/>
          </a:bodyPr>
          <a:lstStyle/>
          <a:p>
            <a:r>
              <a:rPr lang="en-CA" dirty="0">
                <a:hlinkClick r:id="rId3"/>
              </a:rPr>
              <a:t>http://www.cra-arc.gc.ca/E/pbg/tf/td1mb/README.html</a:t>
            </a:r>
            <a:endParaRPr lang="en-CA" dirty="0"/>
          </a:p>
          <a:p>
            <a:r>
              <a:rPr lang="en-CA" dirty="0"/>
              <a:t>Determines and employee’s net claim code which is used by the employer to determine the amount of federal and provincial or territorial tax to be deducted</a:t>
            </a:r>
          </a:p>
          <a:p>
            <a:r>
              <a:rPr lang="en-CA" sz="2000" dirty="0">
                <a:hlinkClick r:id="rId4"/>
              </a:rPr>
              <a:t>https://www.canada.ca/en/revenue-agency/services/forms-publications/td1-personal-tax-credits-returns/td1-forms-pay-received-on-january-1-later/td1.html</a:t>
            </a:r>
            <a:r>
              <a:rPr lang="en-CA" sz="2000" dirty="0"/>
              <a:t> (fillable form)</a:t>
            </a:r>
          </a:p>
          <a:p>
            <a:r>
              <a:rPr lang="en-CA" sz="2000" dirty="0">
                <a:hlinkClick r:id="rId5"/>
              </a:rPr>
              <a:t>https://www.canada.ca/content/dam/cra-arc/migration/cra-arc/E/pbg/tf/td1/td1-18e.pdf</a:t>
            </a:r>
            <a:r>
              <a:rPr lang="en-CA" sz="2000" dirty="0"/>
              <a:t> (printable form)</a:t>
            </a:r>
          </a:p>
          <a:p>
            <a:endParaRPr lang="en-CA" dirty="0"/>
          </a:p>
          <a:p>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698</TotalTime>
  <Words>1173</Words>
  <Application>Microsoft Office PowerPoint</Application>
  <PresentationFormat>On-screen Show (4:3)</PresentationFormat>
  <Paragraphs>174</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Payroll—A Dollar Earned</vt:lpstr>
      <vt:lpstr>Employment Standards</vt:lpstr>
      <vt:lpstr>Terminology</vt:lpstr>
      <vt:lpstr>Compensation Methods</vt:lpstr>
      <vt:lpstr>Federal Laws</vt:lpstr>
      <vt:lpstr>Provincial Laws</vt:lpstr>
      <vt:lpstr>Provincial Employment Standards Act</vt:lpstr>
      <vt:lpstr>Social Insurance Number</vt:lpstr>
      <vt:lpstr>TD1 Form</vt:lpstr>
      <vt:lpstr>Compulsory Deductions</vt:lpstr>
      <vt:lpstr>Paying Employees</vt:lpstr>
      <vt:lpstr>Payroll Terms</vt:lpstr>
      <vt:lpstr>Payroll Terms (cont’d)</vt:lpstr>
      <vt:lpstr>Payroll Deductions</vt:lpstr>
      <vt:lpstr>Example—Bi-Monthly Pay</vt:lpstr>
      <vt:lpstr>Gross/Net Pay Example</vt:lpstr>
      <vt:lpstr>Calculations</vt:lpstr>
      <vt:lpstr>Paying Employees</vt:lpstr>
      <vt:lpstr>Remitting Deductions</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dc:title>
  <dc:creator>Sharon McRae</dc:creator>
  <cp:lastModifiedBy>Sharon McRae</cp:lastModifiedBy>
  <cp:revision>27</cp:revision>
  <dcterms:created xsi:type="dcterms:W3CDTF">2010-01-03T19:45:34Z</dcterms:created>
  <dcterms:modified xsi:type="dcterms:W3CDTF">2021-11-14T04:29:04Z</dcterms:modified>
</cp:coreProperties>
</file>