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72" r:id="rId3"/>
    <p:sldId id="264" r:id="rId4"/>
    <p:sldId id="263" r:id="rId5"/>
    <p:sldId id="274" r:id="rId6"/>
    <p:sldId id="281" r:id="rId7"/>
    <p:sldId id="277" r:id="rId8"/>
    <p:sldId id="278" r:id="rId9"/>
    <p:sldId id="282" r:id="rId10"/>
    <p:sldId id="275" r:id="rId11"/>
    <p:sldId id="279" r:id="rId12"/>
    <p:sldId id="280" r:id="rId13"/>
    <p:sldId id="28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86090" autoAdjust="0"/>
  </p:normalViewPr>
  <p:slideViewPr>
    <p:cSldViewPr>
      <p:cViewPr varScale="1">
        <p:scale>
          <a:sx n="60" d="100"/>
          <a:sy n="60" d="100"/>
        </p:scale>
        <p:origin x="1459"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E405A8-8CB4-49A6-BDF7-92BF9E8C4865}" type="datetimeFigureOut">
              <a:rPr lang="en-US" smtClean="0"/>
              <a:pPr/>
              <a:t>9/11/2019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2EBD6E-E050-4EEF-84CE-E3CAC7480AFE}" type="slidenum">
              <a:rPr lang="en-US" smtClean="0"/>
              <a:pPr/>
              <a:t>‹#›</a:t>
            </a:fld>
            <a:endParaRPr lang="en-US"/>
          </a:p>
        </p:txBody>
      </p:sp>
    </p:spTree>
    <p:extLst>
      <p:ext uri="{BB962C8B-B14F-4D97-AF65-F5344CB8AC3E}">
        <p14:creationId xmlns:p14="http://schemas.microsoft.com/office/powerpoint/2010/main" val="3316402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Why might banks offer</a:t>
            </a:r>
            <a:r>
              <a:rPr lang="en-US" baseline="0" dirty="0"/>
              <a:t> special deals and services to students/youth?</a:t>
            </a:r>
          </a:p>
          <a:p>
            <a:r>
              <a:rPr lang="en-US" baseline="0" dirty="0"/>
              <a:t>What “extra” services do some banks provide?</a:t>
            </a:r>
            <a:endParaRPr lang="en-US" dirty="0"/>
          </a:p>
        </p:txBody>
      </p:sp>
      <p:sp>
        <p:nvSpPr>
          <p:cNvPr id="4" name="Slide Number Placeholder 3"/>
          <p:cNvSpPr>
            <a:spLocks noGrp="1"/>
          </p:cNvSpPr>
          <p:nvPr>
            <p:ph type="sldNum" sz="quarter" idx="10"/>
          </p:nvPr>
        </p:nvSpPr>
        <p:spPr/>
        <p:txBody>
          <a:bodyPr/>
          <a:lstStyle/>
          <a:p>
            <a:fld id="{042EBD6E-E050-4EEF-84CE-E3CAC7480AFE}" type="slidenum">
              <a:rPr lang="en-US" smtClean="0"/>
              <a:pPr/>
              <a:t>4</a:t>
            </a:fld>
            <a:endParaRPr lang="en-US"/>
          </a:p>
        </p:txBody>
      </p:sp>
    </p:spTree>
    <p:extLst>
      <p:ext uri="{BB962C8B-B14F-4D97-AF65-F5344CB8AC3E}">
        <p14:creationId xmlns:p14="http://schemas.microsoft.com/office/powerpoint/2010/main" val="2269779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Why might banks offer</a:t>
            </a:r>
            <a:r>
              <a:rPr lang="en-US" baseline="0" dirty="0"/>
              <a:t> special deals and services to students/youth?</a:t>
            </a:r>
          </a:p>
          <a:p>
            <a:r>
              <a:rPr lang="en-US" baseline="0" dirty="0"/>
              <a:t>What “extra” services do some banks provide?</a:t>
            </a:r>
            <a:endParaRPr lang="en-US" dirty="0"/>
          </a:p>
        </p:txBody>
      </p:sp>
      <p:sp>
        <p:nvSpPr>
          <p:cNvPr id="4" name="Slide Number Placeholder 3"/>
          <p:cNvSpPr>
            <a:spLocks noGrp="1"/>
          </p:cNvSpPr>
          <p:nvPr>
            <p:ph type="sldNum" sz="quarter" idx="10"/>
          </p:nvPr>
        </p:nvSpPr>
        <p:spPr/>
        <p:txBody>
          <a:bodyPr/>
          <a:lstStyle/>
          <a:p>
            <a:fld id="{042EBD6E-E050-4EEF-84CE-E3CAC7480AFE}" type="slidenum">
              <a:rPr lang="en-US" smtClean="0"/>
              <a:pPr/>
              <a:t>5</a:t>
            </a:fld>
            <a:endParaRPr lang="en-US"/>
          </a:p>
        </p:txBody>
      </p:sp>
    </p:spTree>
    <p:extLst>
      <p:ext uri="{BB962C8B-B14F-4D97-AF65-F5344CB8AC3E}">
        <p14:creationId xmlns:p14="http://schemas.microsoft.com/office/powerpoint/2010/main" val="4066902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Why might banks offer</a:t>
            </a:r>
            <a:r>
              <a:rPr lang="en-US" baseline="0" dirty="0"/>
              <a:t> special deals and services to students/youth?</a:t>
            </a:r>
          </a:p>
          <a:p>
            <a:r>
              <a:rPr lang="en-US" baseline="0" dirty="0"/>
              <a:t>What “extra” services do some banks provide?</a:t>
            </a:r>
            <a:endParaRPr lang="en-US" dirty="0"/>
          </a:p>
        </p:txBody>
      </p:sp>
      <p:sp>
        <p:nvSpPr>
          <p:cNvPr id="4" name="Slide Number Placeholder 3"/>
          <p:cNvSpPr>
            <a:spLocks noGrp="1"/>
          </p:cNvSpPr>
          <p:nvPr>
            <p:ph type="sldNum" sz="quarter" idx="10"/>
          </p:nvPr>
        </p:nvSpPr>
        <p:spPr/>
        <p:txBody>
          <a:bodyPr/>
          <a:lstStyle/>
          <a:p>
            <a:fld id="{042EBD6E-E050-4EEF-84CE-E3CAC7480AFE}" type="slidenum">
              <a:rPr lang="en-US" smtClean="0"/>
              <a:pPr/>
              <a:t>7</a:t>
            </a:fld>
            <a:endParaRPr lang="en-US"/>
          </a:p>
        </p:txBody>
      </p:sp>
    </p:spTree>
    <p:extLst>
      <p:ext uri="{BB962C8B-B14F-4D97-AF65-F5344CB8AC3E}">
        <p14:creationId xmlns:p14="http://schemas.microsoft.com/office/powerpoint/2010/main" val="3330661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What is Compound Interest? - Definition, Formula &amp; Examples (study.com)</a:t>
            </a:r>
            <a:endParaRPr lang="en-US" dirty="0"/>
          </a:p>
        </p:txBody>
      </p:sp>
      <p:sp>
        <p:nvSpPr>
          <p:cNvPr id="4" name="Slide Number Placeholder 3"/>
          <p:cNvSpPr>
            <a:spLocks noGrp="1"/>
          </p:cNvSpPr>
          <p:nvPr>
            <p:ph type="sldNum" sz="quarter" idx="10"/>
          </p:nvPr>
        </p:nvSpPr>
        <p:spPr/>
        <p:txBody>
          <a:bodyPr/>
          <a:lstStyle/>
          <a:p>
            <a:fld id="{042EBD6E-E050-4EEF-84CE-E3CAC7480AFE}" type="slidenum">
              <a:rPr lang="en-US" smtClean="0"/>
              <a:pPr/>
              <a:t>11</a:t>
            </a:fld>
            <a:endParaRPr lang="en-US"/>
          </a:p>
        </p:txBody>
      </p:sp>
    </p:spTree>
    <p:extLst>
      <p:ext uri="{BB962C8B-B14F-4D97-AF65-F5344CB8AC3E}">
        <p14:creationId xmlns:p14="http://schemas.microsoft.com/office/powerpoint/2010/main" val="917579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Compound</a:t>
            </a:r>
            <a:r>
              <a:rPr lang="en-CA" baseline="0" dirty="0"/>
              <a:t> interest calculator: http://www.thecalculatorsite.com/finance/calculators/compoundinterestcalculator.php</a:t>
            </a:r>
            <a:endParaRPr lang="en-US" dirty="0"/>
          </a:p>
        </p:txBody>
      </p:sp>
      <p:sp>
        <p:nvSpPr>
          <p:cNvPr id="4" name="Slide Number Placeholder 3"/>
          <p:cNvSpPr>
            <a:spLocks noGrp="1"/>
          </p:cNvSpPr>
          <p:nvPr>
            <p:ph type="sldNum" sz="quarter" idx="10"/>
          </p:nvPr>
        </p:nvSpPr>
        <p:spPr/>
        <p:txBody>
          <a:bodyPr/>
          <a:lstStyle/>
          <a:p>
            <a:fld id="{042EBD6E-E050-4EEF-84CE-E3CAC7480AFE}" type="slidenum">
              <a:rPr lang="en-US" smtClean="0"/>
              <a:pPr/>
              <a:t>12</a:t>
            </a:fld>
            <a:endParaRPr lang="en-US"/>
          </a:p>
        </p:txBody>
      </p:sp>
    </p:spTree>
    <p:extLst>
      <p:ext uri="{BB962C8B-B14F-4D97-AF65-F5344CB8AC3E}">
        <p14:creationId xmlns:p14="http://schemas.microsoft.com/office/powerpoint/2010/main" val="1253536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2EBD6E-E050-4EEF-84CE-E3CAC7480AFE}" type="slidenum">
              <a:rPr lang="en-US" smtClean="0"/>
              <a:pPr/>
              <a:t>13</a:t>
            </a:fld>
            <a:endParaRPr lang="en-US"/>
          </a:p>
        </p:txBody>
      </p:sp>
    </p:spTree>
    <p:extLst>
      <p:ext uri="{BB962C8B-B14F-4D97-AF65-F5344CB8AC3E}">
        <p14:creationId xmlns:p14="http://schemas.microsoft.com/office/powerpoint/2010/main" val="3702079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1E22560-6334-45F4-8202-C9D62ACE1C5B}" type="datetimeFigureOut">
              <a:rPr lang="en-US" smtClean="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E22560-6334-45F4-8202-C9D62ACE1C5B}" type="datetimeFigureOut">
              <a:rPr lang="en-US" smtClean="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E22560-6334-45F4-8202-C9D62ACE1C5B}" type="datetimeFigureOut">
              <a:rPr lang="en-US" smtClean="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E22560-6334-45F4-8202-C9D62ACE1C5B}" type="datetimeFigureOut">
              <a:rPr lang="en-US" smtClean="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E22560-6334-45F4-8202-C9D62ACE1C5B}" type="datetimeFigureOut">
              <a:rPr lang="en-US" smtClean="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E22560-6334-45F4-8202-C9D62ACE1C5B}" type="datetimeFigureOut">
              <a:rPr lang="en-US" smtClean="0"/>
              <a:pPr/>
              <a:t>9/11/2019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E22560-6334-45F4-8202-C9D62ACE1C5B}" type="datetimeFigureOut">
              <a:rPr lang="en-US" smtClean="0"/>
              <a:pPr/>
              <a:t>9/11/2019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E22560-6334-45F4-8202-C9D62ACE1C5B}" type="datetimeFigureOut">
              <a:rPr lang="en-US" smtClean="0"/>
              <a:pPr/>
              <a:t>9/11/2019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E22560-6334-45F4-8202-C9D62ACE1C5B}" type="datetimeFigureOut">
              <a:rPr lang="en-US" smtClean="0"/>
              <a:pPr/>
              <a:t>9/11/2019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E22560-6334-45F4-8202-C9D62ACE1C5B}" type="datetimeFigureOut">
              <a:rPr lang="en-US" smtClean="0"/>
              <a:pPr/>
              <a:t>9/11/2019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E22560-6334-45F4-8202-C9D62ACE1C5B}" type="datetimeFigureOut">
              <a:rPr lang="en-US" smtClean="0"/>
              <a:pPr/>
              <a:t>9/11/2019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22560-6334-45F4-8202-C9D62ACE1C5B}" type="datetimeFigureOut">
              <a:rPr lang="en-US" smtClean="0"/>
              <a:pPr/>
              <a:t>9/11/2019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2451AB-A166-48AF-AB41-AC51AF51C22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handsonbanking.org/financial-education/adults/what-is-a-financial-institution/#top" TargetMode="External"/><Relationship Id="rId2" Type="http://schemas.openxmlformats.org/officeDocument/2006/relationships/hyperlink" Target="http://www.getsmarteraboutmoney.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brainpop.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7.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a:ln/>
        </p:spPr>
        <p:style>
          <a:lnRef idx="0">
            <a:schemeClr val="accent3"/>
          </a:lnRef>
          <a:fillRef idx="3">
            <a:schemeClr val="accent3"/>
          </a:fillRef>
          <a:effectRef idx="3">
            <a:schemeClr val="accent3"/>
          </a:effectRef>
          <a:fontRef idx="minor">
            <a:schemeClr val="lt1"/>
          </a:fontRef>
        </p:style>
        <p:txBody>
          <a:bodyPr>
            <a:normAutofit/>
          </a:bodyPr>
          <a:lstStyle/>
          <a:p>
            <a:r>
              <a:rPr lang="en-US" sz="6000" dirty="0">
                <a:solidFill>
                  <a:schemeClr val="tx1"/>
                </a:solidFill>
              </a:rPr>
              <a:t>Banking</a:t>
            </a:r>
          </a:p>
        </p:txBody>
      </p:sp>
      <p:pic>
        <p:nvPicPr>
          <p:cNvPr id="8" name="Picture 7" descr="Fotolia_6854699_XS.jpg"/>
          <p:cNvPicPr>
            <a:picLocks noChangeAspect="1"/>
          </p:cNvPicPr>
          <p:nvPr/>
        </p:nvPicPr>
        <p:blipFill>
          <a:blip r:embed="rId2" cstate="print"/>
          <a:stretch>
            <a:fillRect/>
          </a:stretch>
        </p:blipFill>
        <p:spPr>
          <a:xfrm>
            <a:off x="5562600" y="2819400"/>
            <a:ext cx="2725330" cy="2609850"/>
          </a:xfrm>
          <a:prstGeom prst="rect">
            <a:avLst/>
          </a:prstGeom>
        </p:spPr>
      </p:pic>
      <p:sp>
        <p:nvSpPr>
          <p:cNvPr id="9" name="TextBox 8"/>
          <p:cNvSpPr txBox="1"/>
          <p:nvPr/>
        </p:nvSpPr>
        <p:spPr>
          <a:xfrm>
            <a:off x="1066800" y="3581400"/>
            <a:ext cx="4724400" cy="369332"/>
          </a:xfrm>
          <a:prstGeom prst="rect">
            <a:avLst/>
          </a:prstGeom>
          <a:noFill/>
        </p:spPr>
        <p:txBody>
          <a:bodyPr wrap="square" rtlCol="0">
            <a:spAutoFit/>
          </a:bodyPr>
          <a:lstStyle/>
          <a:p>
            <a:r>
              <a:rPr lang="en-US" dirty="0"/>
              <a:t>What should you do with the money you </a:t>
            </a:r>
            <a:r>
              <a:rPr lang="en-US" b="1" dirty="0"/>
              <a:t>save</a:t>
            </a:r>
            <a:r>
              <a:rPr lang="en-US" dirty="0"/>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1" dirty="0"/>
              <a:t>Picking a place to save your money</a:t>
            </a:r>
            <a:endParaRPr lang="en-US" b="1" dirty="0">
              <a:hlinkClick r:id="rId2"/>
            </a:endParaRPr>
          </a:p>
          <a:p>
            <a:r>
              <a:rPr lang="en-US" dirty="0">
                <a:hlinkClick r:id="rId2"/>
              </a:rPr>
              <a:t>www.getsmarteraboutmoney.com</a:t>
            </a:r>
            <a:endParaRPr lang="en-US" dirty="0"/>
          </a:p>
          <a:p>
            <a:endParaRPr lang="en-CA" dirty="0"/>
          </a:p>
          <a:p>
            <a:endParaRPr lang="en-CA" dirty="0"/>
          </a:p>
          <a:p>
            <a:pPr marL="0" indent="0">
              <a:buNone/>
            </a:pPr>
            <a:r>
              <a:rPr lang="en-CA" b="1" dirty="0"/>
              <a:t>Review material for banking section</a:t>
            </a:r>
          </a:p>
          <a:p>
            <a:r>
              <a:rPr lang="en-US" dirty="0">
                <a:hlinkClick r:id="rId3"/>
              </a:rPr>
              <a:t>http://www.handsonbanking.org/financial-education/adults/what-is-a-financial-institution/#top</a:t>
            </a:r>
            <a:endParaRPr lang="en-US" dirty="0"/>
          </a:p>
          <a:p>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“Very Interest-</a:t>
            </a:r>
            <a:r>
              <a:rPr lang="en-US" dirty="0" err="1"/>
              <a:t>ing</a:t>
            </a:r>
            <a:r>
              <a:rPr lang="en-US" dirty="0"/>
              <a:t>”</a:t>
            </a:r>
          </a:p>
        </p:txBody>
      </p:sp>
      <p:sp>
        <p:nvSpPr>
          <p:cNvPr id="3" name="Content Placeholder 2"/>
          <p:cNvSpPr>
            <a:spLocks noGrp="1"/>
          </p:cNvSpPr>
          <p:nvPr>
            <p:ph idx="1"/>
          </p:nvPr>
        </p:nvSpPr>
        <p:spPr/>
        <p:txBody>
          <a:bodyPr/>
          <a:lstStyle/>
          <a:p>
            <a:r>
              <a:rPr lang="en-US" dirty="0">
                <a:hlinkClick r:id="rId3"/>
              </a:rPr>
              <a:t>Interest</a:t>
            </a:r>
            <a:endParaRPr lang="en-US" dirty="0"/>
          </a:p>
          <a:p>
            <a:endParaRPr lang="en-US"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20893762"/>
              </p:ext>
            </p:extLst>
          </p:nvPr>
        </p:nvGraphicFramePr>
        <p:xfrm>
          <a:off x="609600" y="2362200"/>
          <a:ext cx="7696200" cy="2590800"/>
        </p:xfrm>
        <a:graphic>
          <a:graphicData uri="http://schemas.openxmlformats.org/drawingml/2006/table">
            <a:tbl>
              <a:tblPr firstRow="1" bandRow="1">
                <a:tableStyleId>{F5AB1C69-6EDB-4FF4-983F-18BD219EF322}</a:tableStyleId>
              </a:tblPr>
              <a:tblGrid>
                <a:gridCol w="3848100">
                  <a:extLst>
                    <a:ext uri="{9D8B030D-6E8A-4147-A177-3AD203B41FA5}">
                      <a16:colId xmlns:a16="http://schemas.microsoft.com/office/drawing/2014/main" val="20000"/>
                    </a:ext>
                  </a:extLst>
                </a:gridCol>
                <a:gridCol w="3848100">
                  <a:extLst>
                    <a:ext uri="{9D8B030D-6E8A-4147-A177-3AD203B41FA5}">
                      <a16:colId xmlns:a16="http://schemas.microsoft.com/office/drawing/2014/main" val="20001"/>
                    </a:ext>
                  </a:extLst>
                </a:gridCol>
              </a:tblGrid>
              <a:tr h="2590800">
                <a:tc>
                  <a:txBody>
                    <a:bodyPr/>
                    <a:lstStyle/>
                    <a:p>
                      <a:r>
                        <a:rPr lang="en-US" dirty="0"/>
                        <a:t>Simple Interest</a:t>
                      </a:r>
                      <a:br>
                        <a:rPr lang="en-US" dirty="0"/>
                      </a:br>
                      <a:r>
                        <a:rPr lang="en-US" dirty="0" err="1"/>
                        <a:t>Interest</a:t>
                      </a:r>
                      <a:r>
                        <a:rPr lang="en-US" dirty="0"/>
                        <a:t> that is calculated yearly (or once a year) on the principal amount of the investment.</a:t>
                      </a:r>
                    </a:p>
                  </a:txBody>
                  <a:tcPr/>
                </a:tc>
                <a:tc>
                  <a:txBody>
                    <a:bodyPr/>
                    <a:lstStyle/>
                    <a:p>
                      <a:r>
                        <a:rPr lang="en-US" dirty="0"/>
                        <a:t>Compound</a:t>
                      </a:r>
                      <a:r>
                        <a:rPr lang="en-US" baseline="0" dirty="0"/>
                        <a:t> Interest</a:t>
                      </a:r>
                      <a:br>
                        <a:rPr lang="en-US" baseline="0" dirty="0"/>
                      </a:br>
                      <a:r>
                        <a:rPr lang="en-US" baseline="0" dirty="0" err="1"/>
                        <a:t>Interest</a:t>
                      </a:r>
                      <a:r>
                        <a:rPr lang="en-US" baseline="0" dirty="0"/>
                        <a:t> that is applied to the accumulated value (principal plus interest of previous period). Compound Interest can be applied daily, monthly, quarterly, etc.</a:t>
                      </a:r>
                      <a:endParaRPr lang="en-US" dirty="0"/>
                    </a:p>
                  </a:txBody>
                  <a:tcPr/>
                </a:tc>
                <a:extLst>
                  <a:ext uri="{0D108BD9-81ED-4DB2-BD59-A6C34878D82A}">
                    <a16:rowId xmlns:a16="http://schemas.microsoft.com/office/drawing/2014/main" val="10000"/>
                  </a:ext>
                </a:extLst>
              </a:tr>
            </a:tbl>
          </a:graphicData>
        </a:graphic>
      </p:graphicFrame>
      <p:pic>
        <p:nvPicPr>
          <p:cNvPr id="4" name="Picture 3" descr="Fotolia_1672557_XS.jpg"/>
          <p:cNvPicPr>
            <a:picLocks noChangeAspect="1"/>
          </p:cNvPicPr>
          <p:nvPr/>
        </p:nvPicPr>
        <p:blipFill>
          <a:blip r:embed="rId4" cstate="print"/>
          <a:stretch>
            <a:fillRect/>
          </a:stretch>
        </p:blipFill>
        <p:spPr>
          <a:xfrm>
            <a:off x="6705600" y="5029200"/>
            <a:ext cx="2159000" cy="161925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en-US" dirty="0"/>
              <a:t>Calculating Compound Interest</a:t>
            </a:r>
          </a:p>
        </p:txBody>
      </p:sp>
      <p:sp>
        <p:nvSpPr>
          <p:cNvPr id="3" name="Content Placeholder 2"/>
          <p:cNvSpPr>
            <a:spLocks noGrp="1"/>
          </p:cNvSpPr>
          <p:nvPr>
            <p:ph idx="1"/>
          </p:nvPr>
        </p:nvSpPr>
        <p:spPr/>
        <p:txBody>
          <a:bodyPr>
            <a:normAutofit/>
          </a:bodyPr>
          <a:lstStyle/>
          <a:p>
            <a:pPr algn="ctr">
              <a:buNone/>
            </a:pPr>
            <a:r>
              <a:rPr lang="en-US" sz="11500" baseline="-25000" dirty="0"/>
              <a:t>M = P*(1 + </a:t>
            </a:r>
            <a:r>
              <a:rPr lang="en-US" sz="11500" baseline="-25000" dirty="0" err="1"/>
              <a:t>i</a:t>
            </a:r>
            <a:r>
              <a:rPr lang="en-US" sz="11500" baseline="-25000" dirty="0"/>
              <a:t>)</a:t>
            </a:r>
            <a:r>
              <a:rPr lang="en-US" sz="11500" baseline="30000" dirty="0"/>
              <a:t>n</a:t>
            </a:r>
          </a:p>
        </p:txBody>
      </p:sp>
      <p:sp>
        <p:nvSpPr>
          <p:cNvPr id="9" name="TextBox 8"/>
          <p:cNvSpPr txBox="1"/>
          <p:nvPr/>
        </p:nvSpPr>
        <p:spPr>
          <a:xfrm>
            <a:off x="3657600" y="1447800"/>
            <a:ext cx="2133600" cy="369332"/>
          </a:xfrm>
          <a:prstGeom prst="rect">
            <a:avLst/>
          </a:prstGeom>
          <a:noFill/>
        </p:spPr>
        <p:txBody>
          <a:bodyPr wrap="square" rtlCol="0">
            <a:spAutoFit/>
          </a:bodyPr>
          <a:lstStyle/>
          <a:p>
            <a:r>
              <a:rPr lang="en-US" dirty="0"/>
              <a:t>Principal amount</a:t>
            </a:r>
          </a:p>
        </p:txBody>
      </p:sp>
      <p:sp>
        <p:nvSpPr>
          <p:cNvPr id="15" name="TextBox 14"/>
          <p:cNvSpPr txBox="1"/>
          <p:nvPr/>
        </p:nvSpPr>
        <p:spPr>
          <a:xfrm>
            <a:off x="6781800" y="2438400"/>
            <a:ext cx="2133600" cy="646331"/>
          </a:xfrm>
          <a:prstGeom prst="rect">
            <a:avLst/>
          </a:prstGeom>
          <a:noFill/>
        </p:spPr>
        <p:txBody>
          <a:bodyPr wrap="square" rtlCol="0">
            <a:spAutoFit/>
          </a:bodyPr>
          <a:lstStyle/>
          <a:p>
            <a:r>
              <a:rPr lang="en-US" dirty="0"/>
              <a:t>Number of times of compounding</a:t>
            </a:r>
          </a:p>
        </p:txBody>
      </p:sp>
      <p:grpSp>
        <p:nvGrpSpPr>
          <p:cNvPr id="19" name="Group 18"/>
          <p:cNvGrpSpPr/>
          <p:nvPr/>
        </p:nvGrpSpPr>
        <p:grpSpPr>
          <a:xfrm>
            <a:off x="609600" y="1752600"/>
            <a:ext cx="7239000" cy="3008531"/>
            <a:chOff x="609600" y="1752600"/>
            <a:chExt cx="7239000" cy="3008531"/>
          </a:xfrm>
        </p:grpSpPr>
        <p:sp>
          <p:nvSpPr>
            <p:cNvPr id="4" name="TextBox 3"/>
            <p:cNvSpPr txBox="1"/>
            <p:nvPr/>
          </p:nvSpPr>
          <p:spPr>
            <a:xfrm>
              <a:off x="609600" y="4114800"/>
              <a:ext cx="2133600" cy="646331"/>
            </a:xfrm>
            <a:prstGeom prst="rect">
              <a:avLst/>
            </a:prstGeom>
            <a:noFill/>
          </p:spPr>
          <p:txBody>
            <a:bodyPr wrap="square" rtlCol="0">
              <a:spAutoFit/>
            </a:bodyPr>
            <a:lstStyle/>
            <a:p>
              <a:r>
                <a:rPr lang="en-US" dirty="0"/>
                <a:t>Final amount (including principal)</a:t>
              </a:r>
            </a:p>
          </p:txBody>
        </p:sp>
        <p:cxnSp>
          <p:nvCxnSpPr>
            <p:cNvPr id="6" name="Straight Arrow Connector 5"/>
            <p:cNvCxnSpPr/>
            <p:nvPr/>
          </p:nvCxnSpPr>
          <p:spPr>
            <a:xfrm flipV="1">
              <a:off x="1447800" y="3048000"/>
              <a:ext cx="685800" cy="9906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4038600" y="1752600"/>
              <a:ext cx="228600" cy="4572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419600" y="3733800"/>
              <a:ext cx="2438400" cy="369332"/>
            </a:xfrm>
            <a:prstGeom prst="rect">
              <a:avLst/>
            </a:prstGeom>
            <a:noFill/>
          </p:spPr>
          <p:txBody>
            <a:bodyPr wrap="square" rtlCol="0">
              <a:spAutoFit/>
            </a:bodyPr>
            <a:lstStyle/>
            <a:p>
              <a:r>
                <a:rPr lang="en-US" dirty="0"/>
                <a:t>Interest rate per year</a:t>
              </a:r>
            </a:p>
          </p:txBody>
        </p:sp>
        <p:cxnSp>
          <p:nvCxnSpPr>
            <p:cNvPr id="14" name="Straight Arrow Connector 13"/>
            <p:cNvCxnSpPr/>
            <p:nvPr/>
          </p:nvCxnSpPr>
          <p:spPr>
            <a:xfrm flipV="1">
              <a:off x="5791200" y="3048000"/>
              <a:ext cx="381000" cy="6858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15" idx="0"/>
            </p:cNvCxnSpPr>
            <p:nvPr/>
          </p:nvCxnSpPr>
          <p:spPr>
            <a:xfrm rot="16200000" flipV="1">
              <a:off x="7353300" y="1943100"/>
              <a:ext cx="457200" cy="533400"/>
            </a:xfrm>
            <a:prstGeom prst="bentConnector2">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pic>
        <p:nvPicPr>
          <p:cNvPr id="27" name="Picture 26" descr="Fotolia_1672557_XS.jpg"/>
          <p:cNvPicPr>
            <a:picLocks noChangeAspect="1"/>
          </p:cNvPicPr>
          <p:nvPr/>
        </p:nvPicPr>
        <p:blipFill>
          <a:blip r:embed="rId3" cstate="print"/>
          <a:stretch>
            <a:fillRect/>
          </a:stretch>
        </p:blipFill>
        <p:spPr>
          <a:xfrm>
            <a:off x="5638800" y="4267200"/>
            <a:ext cx="3302000" cy="24765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CA" dirty="0"/>
              <a:t>Converting the interest rate?</a:t>
            </a:r>
            <a:endParaRPr lang="en-US" dirty="0"/>
          </a:p>
        </p:txBody>
      </p:sp>
      <p:sp>
        <p:nvSpPr>
          <p:cNvPr id="3" name="Content Placeholder 2"/>
          <p:cNvSpPr>
            <a:spLocks noGrp="1"/>
          </p:cNvSpPr>
          <p:nvPr>
            <p:ph idx="1"/>
          </p:nvPr>
        </p:nvSpPr>
        <p:spPr/>
        <p:txBody>
          <a:bodyPr>
            <a:normAutofit/>
          </a:bodyPr>
          <a:lstStyle/>
          <a:p>
            <a:pPr marL="0" indent="0">
              <a:buNone/>
            </a:pPr>
            <a:r>
              <a:rPr lang="en-CA" sz="2800" dirty="0"/>
              <a:t>If the compound periods are expressed monthly or daily </a:t>
            </a:r>
            <a:r>
              <a:rPr lang="en-CA" sz="2800" b="1" dirty="0"/>
              <a:t>you will need to convert the interest rate to match</a:t>
            </a:r>
            <a:r>
              <a:rPr lang="en-CA" sz="2800" dirty="0"/>
              <a:t>. For example, if an investment of $4000.00 is expected to compound monthly for 30 months, the interest rate provided (5%) will need to be converted to monthly too.</a:t>
            </a:r>
          </a:p>
          <a:p>
            <a:pPr marL="0" indent="0">
              <a:buNone/>
            </a:pPr>
            <a:endParaRPr lang="en-CA" sz="2800" dirty="0"/>
          </a:p>
          <a:p>
            <a:pPr marL="0" indent="0">
              <a:buNone/>
            </a:pPr>
            <a:r>
              <a:rPr lang="en-CA" sz="2800" dirty="0">
                <a:solidFill>
                  <a:schemeClr val="accent1">
                    <a:lumMod val="75000"/>
                  </a:schemeClr>
                </a:solidFill>
              </a:rPr>
              <a:t>Step 1: .05/12 = .004167 (round to six decimal places)</a:t>
            </a:r>
          </a:p>
          <a:p>
            <a:pPr marL="0" indent="0">
              <a:buNone/>
            </a:pPr>
            <a:r>
              <a:rPr lang="en-CA" sz="2800" dirty="0">
                <a:solidFill>
                  <a:schemeClr val="accent1">
                    <a:lumMod val="75000"/>
                  </a:schemeClr>
                </a:solidFill>
              </a:rPr>
              <a:t>Step 2: $4000 * 1.004167^30 =</a:t>
            </a:r>
            <a:r>
              <a:rPr lang="en-CA" sz="2800" dirty="0"/>
              <a:t> </a:t>
            </a:r>
            <a:r>
              <a:rPr lang="en-CA" sz="2800" dirty="0">
                <a:solidFill>
                  <a:srgbClr val="FF0000"/>
                </a:solidFill>
              </a:rPr>
              <a:t>$4531.46</a:t>
            </a:r>
            <a:endParaRPr lang="en-US" sz="2800" dirty="0">
              <a:solidFill>
                <a:srgbClr val="FF0000"/>
              </a:solidFill>
            </a:endParaRPr>
          </a:p>
        </p:txBody>
      </p:sp>
    </p:spTree>
    <p:extLst>
      <p:ext uri="{BB962C8B-B14F-4D97-AF65-F5344CB8AC3E}">
        <p14:creationId xmlns:p14="http://schemas.microsoft.com/office/powerpoint/2010/main" val="92212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a:ln/>
        </p:spPr>
        <p:style>
          <a:lnRef idx="0">
            <a:schemeClr val="accent3"/>
          </a:lnRef>
          <a:fillRef idx="3">
            <a:schemeClr val="accent3"/>
          </a:fillRef>
          <a:effectRef idx="3">
            <a:schemeClr val="accent3"/>
          </a:effectRef>
          <a:fontRef idx="minor">
            <a:schemeClr val="lt1"/>
          </a:fontRef>
        </p:style>
        <p:txBody>
          <a:bodyPr>
            <a:normAutofit/>
          </a:bodyPr>
          <a:lstStyle/>
          <a:p>
            <a:r>
              <a:rPr lang="en-US" sz="6000" dirty="0">
                <a:solidFill>
                  <a:schemeClr val="tx1"/>
                </a:solidFill>
              </a:rPr>
              <a:t>Growing Your Savings</a:t>
            </a:r>
          </a:p>
        </p:txBody>
      </p:sp>
      <p:sp>
        <p:nvSpPr>
          <p:cNvPr id="9" name="TextBox 8"/>
          <p:cNvSpPr txBox="1"/>
          <p:nvPr/>
        </p:nvSpPr>
        <p:spPr>
          <a:xfrm>
            <a:off x="685800" y="2333685"/>
            <a:ext cx="4724400" cy="4524315"/>
          </a:xfrm>
          <a:prstGeom prst="rect">
            <a:avLst/>
          </a:prstGeom>
          <a:noFill/>
        </p:spPr>
        <p:txBody>
          <a:bodyPr wrap="square" rtlCol="0">
            <a:spAutoFit/>
          </a:bodyPr>
          <a:lstStyle/>
          <a:p>
            <a:r>
              <a:rPr lang="en-US" dirty="0"/>
              <a:t>Saving is an important step in building your financial future. After you have created a budget, set your goals, and identified how much money you can save each month or year, think about what you will do with the money you have saved. Here are some choices:</a:t>
            </a:r>
          </a:p>
          <a:p>
            <a:endParaRPr lang="en-US" dirty="0"/>
          </a:p>
          <a:p>
            <a:pPr marL="342900" indent="-342900">
              <a:buFont typeface="+mj-lt"/>
              <a:buAutoNum type="arabicPeriod"/>
            </a:pPr>
            <a:r>
              <a:rPr lang="en-US" dirty="0"/>
              <a:t>Keep the money at home in a safe place</a:t>
            </a:r>
          </a:p>
          <a:p>
            <a:pPr marL="342900" indent="-342900">
              <a:buFont typeface="+mj-lt"/>
              <a:buAutoNum type="arabicPeriod"/>
            </a:pPr>
            <a:r>
              <a:rPr lang="en-US" dirty="0"/>
              <a:t>Put your money in a savings account or a GIC to earn interest</a:t>
            </a:r>
          </a:p>
          <a:p>
            <a:pPr marL="342900" indent="-342900">
              <a:buFont typeface="+mj-lt"/>
              <a:buAutoNum type="arabicPeriod"/>
            </a:pPr>
            <a:r>
              <a:rPr lang="en-US" dirty="0"/>
              <a:t>Buy a Treasury Bill or a Canada Savings Bond to earn interest</a:t>
            </a:r>
          </a:p>
          <a:p>
            <a:pPr marL="342900" indent="-342900">
              <a:buFont typeface="+mj-lt"/>
              <a:buAutoNum type="arabicPeriod"/>
            </a:pPr>
            <a:r>
              <a:rPr lang="en-US" dirty="0"/>
              <a:t>Buy some stocks to earn dividends or capital gains</a:t>
            </a:r>
            <a:br>
              <a:rPr lang="en-US" dirty="0"/>
            </a:br>
            <a:endParaRPr lang="en-US" dirty="0"/>
          </a:p>
          <a:p>
            <a:pPr marL="342900" indent="-342900">
              <a:buFont typeface="+mj-lt"/>
              <a:buAutoNum type="arabicPeriod"/>
            </a:pPr>
            <a:endParaRPr lang="en-US" dirty="0"/>
          </a:p>
        </p:txBody>
      </p:sp>
      <p:pic>
        <p:nvPicPr>
          <p:cNvPr id="2051" name="Picture 3" descr="C:\Users\Angelove\AppData\Local\Microsoft\Windows\Temporary Internet Files\Content.IE5\0L10H69L\MC900390688[1].wmf"/>
          <p:cNvPicPr>
            <a:picLocks noChangeAspect="1" noChangeArrowheads="1"/>
          </p:cNvPicPr>
          <p:nvPr/>
        </p:nvPicPr>
        <p:blipFill>
          <a:blip r:embed="rId2" cstate="print"/>
          <a:srcRect/>
          <a:stretch>
            <a:fillRect/>
          </a:stretch>
        </p:blipFill>
        <p:spPr bwMode="auto">
          <a:xfrm>
            <a:off x="5715000" y="2743200"/>
            <a:ext cx="2925271" cy="340675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r>
              <a:rPr lang="en-US" dirty="0">
                <a:solidFill>
                  <a:schemeClr val="tx1"/>
                </a:solidFill>
              </a:rPr>
              <a:t>The BaraniukBucks™Challenge</a:t>
            </a:r>
          </a:p>
        </p:txBody>
      </p:sp>
      <p:sp>
        <p:nvSpPr>
          <p:cNvPr id="8" name="Content Placeholder 7"/>
          <p:cNvSpPr>
            <a:spLocks noGrp="1"/>
          </p:cNvSpPr>
          <p:nvPr>
            <p:ph idx="1"/>
          </p:nvPr>
        </p:nvSpPr>
        <p:spPr/>
        <p:txBody>
          <a:bodyPr/>
          <a:lstStyle/>
          <a:p>
            <a:r>
              <a:rPr lang="en-US" dirty="0"/>
              <a:t>Which of the following investment choices would involve the greatest </a:t>
            </a:r>
            <a:r>
              <a:rPr lang="en-US" b="1" dirty="0"/>
              <a:t>risk</a:t>
            </a:r>
            <a:r>
              <a:rPr lang="en-US" dirty="0"/>
              <a:t> but also the greatest </a:t>
            </a:r>
            <a:r>
              <a:rPr lang="en-US" b="1" dirty="0"/>
              <a:t>reward</a:t>
            </a:r>
            <a:r>
              <a:rPr lang="en-US" dirty="0"/>
              <a:t>?</a:t>
            </a:r>
          </a:p>
          <a:p>
            <a:pPr marL="514350" indent="-514350">
              <a:buAutoNum type="alphaUcPeriod"/>
            </a:pPr>
            <a:endParaRPr lang="en-US" dirty="0"/>
          </a:p>
          <a:p>
            <a:pPr marL="514350" indent="-514350">
              <a:buAutoNum type="alphaUcPeriod"/>
            </a:pPr>
            <a:r>
              <a:rPr lang="en-US" dirty="0"/>
              <a:t>Savings Account</a:t>
            </a:r>
          </a:p>
          <a:p>
            <a:pPr marL="514350" indent="-514350">
              <a:buAutoNum type="alphaUcPeriod"/>
            </a:pPr>
            <a:r>
              <a:rPr lang="en-US" dirty="0"/>
              <a:t>GIC</a:t>
            </a:r>
          </a:p>
          <a:p>
            <a:pPr marL="514350" indent="-514350">
              <a:buAutoNum type="alphaUcPeriod"/>
            </a:pPr>
            <a:r>
              <a:rPr lang="en-US" dirty="0"/>
              <a:t>Mutual fund</a:t>
            </a:r>
          </a:p>
          <a:p>
            <a:pPr marL="514350" indent="-514350">
              <a:buAutoNum type="alphaUcPeriod"/>
            </a:pPr>
            <a:r>
              <a:rPr lang="en-US" dirty="0"/>
              <a:t>Treasury bill </a:t>
            </a:r>
          </a:p>
        </p:txBody>
      </p:sp>
      <p:pic>
        <p:nvPicPr>
          <p:cNvPr id="2052" name="Picture 4" descr="C:\Users\Angelove\AppData\Local\Microsoft\Windows\Temporary Internet Files\Content.IE5\6E31L45V\MC900441922[1].wmf"/>
          <p:cNvPicPr>
            <a:picLocks noChangeAspect="1" noChangeArrowheads="1"/>
          </p:cNvPicPr>
          <p:nvPr/>
        </p:nvPicPr>
        <p:blipFill>
          <a:blip r:embed="rId2" cstate="print"/>
          <a:srcRect/>
          <a:stretch>
            <a:fillRect/>
          </a:stretch>
        </p:blipFill>
        <p:spPr bwMode="auto">
          <a:xfrm>
            <a:off x="5105400" y="3733800"/>
            <a:ext cx="2460625" cy="17843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4000" dirty="0">
                <a:solidFill>
                  <a:schemeClr val="tx1"/>
                </a:solidFill>
                <a:latin typeface="+mn-lt"/>
                <a:ea typeface="+mn-ea"/>
                <a:cs typeface="+mn-cs"/>
              </a:rPr>
              <a:t>Comparing Financial Institutions</a:t>
            </a:r>
          </a:p>
        </p:txBody>
      </p:sp>
      <p:sp>
        <p:nvSpPr>
          <p:cNvPr id="9" name="Content Placeholder 8"/>
          <p:cNvSpPr>
            <a:spLocks noGrp="1"/>
          </p:cNvSpPr>
          <p:nvPr>
            <p:ph idx="1"/>
          </p:nvPr>
        </p:nvSpPr>
        <p:spPr/>
        <p:txBody>
          <a:bodyPr>
            <a:normAutofit/>
          </a:bodyPr>
          <a:lstStyle/>
          <a:p>
            <a:r>
              <a:rPr lang="en-US" sz="2400" b="1" dirty="0"/>
              <a:t>Banks</a:t>
            </a:r>
            <a:br>
              <a:rPr lang="en-US" sz="2400" dirty="0"/>
            </a:br>
            <a:r>
              <a:rPr lang="en-US" sz="2400" dirty="0"/>
              <a:t>*Financial institutions where people deposit their money in order to keep it safe</a:t>
            </a:r>
            <a:br>
              <a:rPr lang="en-US" sz="2400" dirty="0"/>
            </a:br>
            <a:r>
              <a:rPr lang="en-US" sz="2400" dirty="0"/>
              <a:t>*A bank is a business—it needs to make money (by charging interest on loans and service fees on financial services)</a:t>
            </a:r>
            <a:br>
              <a:rPr lang="en-US" sz="2400" dirty="0"/>
            </a:br>
            <a:r>
              <a:rPr lang="en-US" sz="2400" dirty="0"/>
              <a:t>*In order to entice customers, banks will offer to pay interest on money deposited with them and to offer services that other banks might not</a:t>
            </a:r>
          </a:p>
          <a:p>
            <a:pPr>
              <a:buNone/>
            </a:pPr>
            <a:endParaRPr lang="en-US" sz="2400" dirty="0"/>
          </a:p>
          <a:p>
            <a:endParaRPr lang="en-US" sz="2400" dirty="0"/>
          </a:p>
          <a:p>
            <a:endParaRPr lang="en-US" sz="2400" dirty="0"/>
          </a:p>
        </p:txBody>
      </p:sp>
      <p:sp>
        <p:nvSpPr>
          <p:cNvPr id="12290" name="AutoShape 2" descr="data:image/jpeg;base64,/9j/4AAQSkZJRgABAQAAAQABAAD/2wCEAAkGBhMGERMUBw8UEhAUEBkSGRQTFxIWEBQQFxEZGBYSGBUZIjIqFxokGRIdHy8gIygpLCwsGCA9NTwqNSYrLSkBCQoKDgwOGg8PGjUkHyUpNiw1NDQtNSotLio0LiwpLik1KiksLy4tKSwtKiosKiwsMC0tLCwsLywsLCwsLCwsLP/AABEIAL8BCAMBIgACEQEDEQH/xAAcAAEAAgIDAQAAAAAAAAAAAAAABQYEBwIDCAH/xABLEAABAwIEAQYHDAYJBQAAAAABAAIDBBEFBhIhMQcTIkFRYRQ0UnF0gZEVFzJTcpKTobGzw9IzNUJiorIjJENEY3OCg9EWVFW0wf/EABsBAQACAwEBAAAAAAAAAAAAAAABBAIDBQYH/8QANxEAAgECBAIHBgYBBQAAAAAAAAECAxEEEiExUWEFE0FxgaGxFDI0keHwFSJCUlPRsjVicqLC/9oADAMBAAIRAxEAPwDeKIiAIiIAiIgCIiAIiIAiIgCIiAIiIAiIgCIiAIiIAiIgCIiAIiIAiIgCIiAIiIAiIgCIiAIiIAiIgCIiAIqTXcrdFh8skczZ9UcjozZjSNTXFpsdXC4XR789D5FR9G38ywzx4lxYHENXUGX1FQvfnofIqPo2/mT356HyKj6Nv5k6yPEn2DE/sZfUVC9+eh8io+jb+ZPfnofIqPo2/mTrI8R7Bif2MvqKhe/PQ+RUfRt/Mnvz0PkVH0bfzJ1keI9gxP7GX1FQvfnofIqPo2/mT356HyKj6Nv5k6yPEewYn9jL6ioXvz0PkVH0bfzJ789D5FR9G38ydZHiPYMT+xl9RVvLOfqbNkjo8PbKHMZrOtoaNOoDaxO9yrIsk09itUpTpSyzVmERFJrCIiAIiIAiIgCIiAIiIAiIgCIiAIiIAiIgPM+aPHav0ub75yi1KZo8dq/S5vvnKeyTk9uKDn8SF4gSGs4B5HFzj5IO1usg9Q34+KxMMNB1J7evI+gKpGnSUpcEVCOIzfoml3yQT9i+SRmL9I0t84I+1W3Fs+yRuLMADIYGmwLWN1OA/asRZo7Ba6y8v5vlxNlRHipbIG0skrXOa0HU0cCBsePZ1KpLE4iMOsdNW4Ztf8beZDqVFHM4+evoUayWWxeTTEZKqOWOodqZEGBgNuiDruPN0VA5wxyeGufzUpbzDv6O1rMvG3Vbbe/XdRDGzniZYdQV4q9791uzmr8OYjWk6jp225/QrFl9LCOINvqW38wYk+hoXTUxAl5uMg2BALnMB2PyioPJWbpsZldDiRD7xlwdpAOxF2kDYix7OpVodJ1alGVaNNWi7P8ANr/ia44mUoOajouf0NdIrNnzCmYfVgUTQBJGH6GjYPLnNsB1X03t2kqwUmAwZMpjPijBLOANjYgSHhGwHa/a7uNlan0jTjShNJtz2Xb98za8RFRUravZGvm0z3i7GOI7Q1xHtXWRbjx+tWOflBrJXXjlEbepjWM0gdnSBJ9qy8x42cbw+B9S1nOmoc1xaN7MYd+6+obLPr68ZRVSCtJ20le3b+1cCc801mW/P6EtyJeNz+jfitW51pjkS8bn9G/Fatzrt0fdPKdL/EvuXoERFtOSEREAREQBERAEREAREQBERAEREAREQBERAeZ80bVtX6XN985bIkb7n4WeZ200PV2mG5PtJK1vmjx2r9Lm++ctkYBK3H8Oa2+5gNO7ucGaN/VZ3rXkOnNFTk9lLX7+Z7avpTpvs0NRouyeB1M5zZxZ7XFpB4hwNiF1rvJ31R0i+8ln95/2/wARVzOnj1R8v8NqsfJZ/ef9v8RVzOnj1R8v8Nq4WH/1Sr/xX/kpU/iZd39Gxcbp2VdAW1MohYYo7yOBIbYsI2HaRb1qKyrgsWFtklweZlZPp021CNrQTe1tyL24ns6lm5r/AFW7/Ki/njVHyLM6Kuh5onpamu72aCTf1gH1LmYSjOpg6rUrJNu3Y7JPv17ytSg5UZNPt2+9TNomzV2LRe7TNMvOatJ+CGsYXMDe1vR43N1McqUpEdO0cDI93ra1oH85WTnOtZhlVQyv4tkdqPXzR0g+zUfrXPlGw81tK2SHfmn6jb4twsT5r6T5lnCt1mIw1WStFq3K+q/olTvUpyasrW9UavREXrTqmxeRLxuf0b8Vq3OtMciXjc/o34rVudXKPunjel/iX3L0CIi2nJCIiAIiIAiIgCIiAIiIAiIgCIiAIiIAiIgPM+aPHav0ub75y7MuZlky48mHpRu+FGdg63Ag9Tu9deaPHav0ub75yi1y61KFWLhNXTPoUIqVNJ8C84ji+GZj6deJYZbWLmt6Rt2loId5yLqKnfhtA13gYmqZNJDec6MQdbZxAAJtxsq2ip08BGmssZytwvp3cbeJEaCjom7d5csn5hpMuRu558rpZNOoBg0t06rAG+/wuKjcfqaTF6nnYpZWskJMl4xqZZgALRfpXI9Xeq+imOChGtKspPM9Oz+uzSwVFKbmm7s2JiWcKHFIDBI6drC1rdQYNQDSCOJ/d7FGYXjdBlol+HsnnmIsHSBrQAeIHZftsSqjFE6c2haXHsaCT7ApOnypV1X6Olkt2uGgfx2VX2DDUYOEptRerTkkn6M19RTgsrlp3nRjWMyY7KZKq17WDR8FrRwaPbx67qfy3n04YwRYmwyxAaQRbW1vkkHZ7fZ6100/JxVzfDEbPlPv/KCu5+Qm0v6wxCnj7uJ/iIStVwFSmqLaaW1ru3dYicqEo5G/l9D7VRYRVnVHLPFffQ1rreoFpt6jZQ+MT0gaGYNFJfVd0sp6ZFiA1rRsBvc7dQUi7BMOpv0+Jlx7I4z9u67IcKoJfF2YhP8A5cbbH+FKUoxacXUlbinb0V/EKUY63k+/7RM8iXjc/o34rVudaa5FhpragAEDwcix4gc83Y963KvSUfdPMdL/ABL7l6BERbTlBERAEREAREQBERAEREAREQBERAEREAREQHmfNHjtX6XN985RaslVg5x7FKmKN4YTVTnUQSAGyuJ2HEq4YZyeUtDY1IdO7982Z8xv/wBJXnsb0lRwsss9+C+7HvPaIUoRT3sjWNNSPrTppY3Pd2MBcfqVgoOT2rq95mthH+I7pfNbf67LZFTWU+AM/pnRws6mizb/ACWDj6goNmbZ8ccWZWonzG9uceNMQ8+9h63DzLlx6RxmLdsNTsuL+0vU0PFVJK8VZcX/AHsYlFyYRR+OzveexgDG/Xc/Yu+WDCsvfphEXjqN5n3829vqWe/IlRVt5zOWJiGHiY4i1kYHYXmzfqd51HuzHg2VNsEo/C5R/aPF237dcnD/AENsrkei8TU1xVZ9y0+/kVevdV2i3N/7dF83ZHfSZmlxAWyzhk0jeAeQI4faNvrCy34LilQ3ViVVS0EfWdnOHrNx/Eqpi/KzXYlcUzm07OFoh07fLdc+yyqVXWyYg7VWyPkd5UjnOd7XK1S6MwdLaF3z19TfDC1pbpR/7Pz08i/1sGGU9/dnGamsd5EF+bP2j+JRzsy4Vh/6swcynyqmQ795b0h9ipSK/G0VaKS8CysGv1Sb8bL5RsXJ3KdNB+q6Ojph/hwjV7SbfUsKp5SMRqvhVj29zGxs/laq0inM+JsWEoL9C+V/U2NyKOL6yoLjcmnuT1kmZtytzLTHIl43P6N+K1bnVql7p5Xpf4l9y9AiItpygiIgCIiAIiIAiIgCIiAIiIAiIgCIiAIiIDQdJiEeF4xUyVjtLBPU3O53MjrAAcSVPwYzW5vJblenMcV7GolsAPMdwD3DUfMorAMLixfHZo8RYHx+EVLy119JLZHEX7R3cFas1cq0OCjmcuNZI9o06wP6vHbqaB8O3dZveeC4s+jqFar19VX7Ldny8T1lacnOMKUM0sq32SPsHJ/RZdb4RnCp5+TrMpIi1eSGXvIe438yisd5YRA3msrwNjYBYSPaAAP3IhsPX7FrvFMXmxuQyYlK6R563HYDsaODR3CwWGrueytBWRYp9H5nmxEs74fpXh99xmYpjE2NP14lM+V3a83A7mjg0dwAWGiLWdNRUVZIIiISEREAREQGxeRLxuf0b8Vq3OtMciXjc/o34rVudXKPunjel/iX3L0CIi2nJCIiAIiIAiIgCIiAIiIAiIgCIiAIiIAiIgPNOZJzDW1nNuLb1MzTY2u0zOu09x7FE6h2hepzSsdxY2/mC+eCM+Lb81qrujzPRw6bUYpdX5/Q8s6h2hNQ7QvU3gjPi2/NangjPi2/Nao6jmZfjq/j8/oeWdQ7QmodoXqbwRnxbfmtTwRnxbfmtTqOY/HV/H5/Q8s6h2hNQ7QvU3gjPi2/NangjPi2/NanUcx+Or+Pz+h5Z1DtCah2hepvBGfFt+a1PBGfFt+a1Oo5j8dX8fn9DyzqHaE1DtC9TeCM+Lb81qeCM+Lb81qdRzH46v4/P6GnuRE3q57f9t+K1bnXCOBsX6NoHmAC5rdCOVWOLjMT7TVdS1giIsyoEREAREQBERAEREAREQBEUPmjM8eU4RNWse5pkEdow0uuQSD0iNuiobsZQhKclGKu2TCKjRcrMEpAFFW7kC5iZbc28pXlFJPY2VaFSlbOrXCIik0hERAERR+YMSOD0s80TQ50ULpADexLW3sbeZNjKMXJpLtJBFGZaxV2N0sM8zQ10sYeWtvYE9QupNFqJRcZOL3QRFjYhiMeFRukr5Gxxt4ucbAXNh9ZshCTbsjJRcIpRO0OjN2uAIPaCLgrmhAREQBERAEWJJi0MMzYHytE72l7Y/2ywXu63UOidz2JiWKxYQ0OxCVsbXODAXftPPBoHWduA7FFzLJK6VtzLREUmIREQBERAEREAREQBERAFQuWf9Xt9KZ/JIr6qFyz/q9vpTP5JFhU91l3AfEw7zLpOVfD6t7GRSSF73NYLxv3c4gDfzlY1RmStzPVzU+VnRww07tElRI3WTJcjS1vDi09XVe42vdY6ZgAsxvsCoHJ5VMy/U11HiThHMaoys1kN52N3AtJ47AOt+93FYu90mzdT6pxnOnDVLZvN272stjOwrM1Xg1ayjzTzb+eF4aiMaWucP2HN7drbAWJHEG6jaXM+JZhqaqmwgxR8zUvBne24jha8tYzTvqeS07kdXUu3NFU3MeK4fDhjhI6mkM8rmkFrGhzHaSR1/0dvO5vasnk4b/WsWPX4e4eoPk/5Uat2uWHGEaTquCzZU7W0vmte3NdmxaKgVENGdD2urG0/wAIN6DqgR8Q3sLh9ai8q5s91MN8LriNTGSGTSLC8ZJO3VdoB9as603XudhLq/C4NjU10XNAdUU5u+3cGta31lZSeXUqYWlGvGUWtbp+Gz8NUy18n2banG5JIsdDRJzEdTHpbpvDIOPf8JvtWNjmPzYv7sRsLfBKajdGNukZzH0ul2DS4W8y7M1uZlGtoato0wCJ9HJbhzYYXRD2g/NWJg9E6HAayap/S1UU9S7t6YOn6gD/AKlhd+6W1GndV4xspZUlwd9fKPmdWU/dTFqGH3GlhpoIo+bZzjdckzmmznEkEMbquB17FWLKGapsxUcznxtFZA58RZwjdM1t2336IJNjv1FZfJ+NOG0lviB9pWvqfGZcCpcYkw7aT3TLNQ4sDpCC4d/UO8hTfKk+REorESqQUUmpK3i7avt+7FjxZ+M4LE+plqaaQRt5x8DYzp0Dd1n2ubDfiOCi8/4hVY5hvhEL4m0EkULjEQ41AkMjbgOtawfb1ArpxfL1DSYc6oqq6WoqHwXY905POTubsAy+41HcG9gDdd2JtLsrs0j+zj/9kLF31XI301FSpzSV86j7uX7tx3Lhk6GtijHu3LA+MxM5sRNcHAW31XG+1lgZ8zVUZcmo2YYxsnPue0xkbvf0BG0O/Z6T91YMAr46ynh8Gka+8DD0SCbaQOHVvsqtnwXxLB/SH/bEtj0joc+jaeJ/PFdulrLRMwsZzFiWSHRTY4+Gpp5HFjo4maCx+kkBrrXPA2JvwPcV9xnGsWy5E2sxB0DodbddK1ljGx5sBznEu3Avc2J6wsvldF6elv8A+Qj/AJHrN5V/1VUeeP79ixd1fXYs05Ql1V4L8zs9Oy6Xg9d9ySxuSsr2Q/8ATboWNkaXOlmBcWtIaWaWDiTc8dtlAUuOV+X62GmzBJFPHVNcI5mM0FsrRwIA4XIFrftDfiFEYlVuxeso6Ksqn0tJ4DHJ0Hc26Z5j+Dr9VgDt0T1kLExHDKTB8Vw6PBpHPeJryXkMgaSRoFzwOziR5lDl2omlh4qOSaTvFv3e+zzfa7D7WU2JDGIGyz0xrPBCWvDX8yIryXBFrl3wurrC58odPiMUUHuxPTPYauMNETXhwn0Os43HweO3eFNYxO2kzDSuqHBjXURaC4gAuJlsLnr/AOQuXK3O11JTPa4Fja+Mlw3Fg2S+48yhrRm2FVurR/KtY8O8ysSzDV5PpHvx0wz1L5RHAyEOa0uc3g64B2sTtx2HWsDEazGMuReFV0tPNG2zpKdrNJYwnfS8C5tfjc271x5Wg2upoJqZ/ORw1LXv5pwLhE8WDwRw3AAPaQvoyrhtZBzrsTqDA5tyX1Q02tuHBw49rTusne9kaaapqnGpKK1bv+W/guGmvE55mz7PSzUQwJjZGVdPraxw3Mj9o7uvsAXAkdx4cVwxrH8RyjTtGJTQS1NRO2ONwbpihaW9Iu2F7EixPeTwsemrw6PDcUweKjJdEynk0lxu4t0PLSTZXHM+F0uNRCHGy0Ne7oXcGP5wA7sJ/asTt2X4hNXfUxlKjTdNZLpq7013dvTXjsdGXaLEKR7vd6qhnjLNtDND2yXHYBdtrqwLWuUK2TL2ITUQqzU0cdOZQ5x1GHTY6bjha9iBtuNhuFfcIxmHHY+cwyQSR6i3UA4DULXG471nBqxTxdKUZZuyy1SstdtOxmaiIsymEREAREQBYWLYNDjrObxOISRhwdpde2oAgHbzlZqITGTi7p6nwC3BReN5WpcxW91qdshbsHG4eB2BzSDbuvZSqKGrkxnKDvF2ZG4Nlymy80twqBsQPEi5c7su47n1ldtBg8OFuldRRhjpn848i/TeSTqN/OVmolkS6k5Xbe+/MKOny/T1M7KiaFpqGCzZDfUAL27v2ipFFNiIycdmYWLYNDjjObxOISR6g7S69tQvY7ec+1c34ZFJDzDoxzHN81o3083p06fNbZZSKLDPKyV9jooqJmHRtjpGhkbG6WtF7Adm6xIMu01O2ZscDNM7i+VpuWyOPEkHzqSRLIZ5a67ldo+TzD6FxdT0bA5zS25MjrBwsbaidOxtcbqVhwaGCDwdkTfB9JZzZ3ZoPEWPnWaiJJGcq1SfvSb8SHwTKVLlxz3YTAI3PFnHU91wDcDpE29Sy63BocRkikq4g6SFxdG43uxxtci3yR7FmollsQ6s3LM278b6mFimDQ401rcRiEjWPEjQb7PAIDtvOVzxLDIsYjdFiEYkida7TexsQRw7wspEsYqclaz225ERiuUqTG2MZiNO17Y26W/CDmtAtpDmkG23C666PJdFQc34LSsbzT+cYRq1CQ26RN7uOw43U2iZUZqtUSy5nbvIvG8s02Yw0YtA2TTfSSXBwvxAc0g224dy5f8ATlOaYUpgaaYN0iM3IAvfiTe9973upJEsiOtnZRzOy132InCMqUuBskjw+BrY5fhtJc8P2tY6ybix4KO97TDdWrwJl73tqk0fM1Wt3WVnRRlXAyWIqptqTu+b1MGXBIJpYppImmWFpbG7cFjSLEADbgVwxrL1PmJgZi0Ila12oAlwINrXBaQQpFFNkYKpNNNPVbciJwnKlLgTHsw2nbG2QWd8Iuc21rFziTbc7X61k4Tg0OBx83hkYjj1F2kXtqNrnfzLNRLImVScr5m3fmERFJrCIiAIiIAiIgCIiAIiIAiIgCIiAIiIAiIgCIiAIiIAiIgCIiAIiIAiIgCIiAIiIAiIgP/Z"/>
          <p:cNvSpPr>
            <a:spLocks noChangeAspect="1" noChangeArrowheads="1"/>
          </p:cNvSpPr>
          <p:nvPr/>
        </p:nvSpPr>
        <p:spPr bwMode="auto">
          <a:xfrm>
            <a:off x="63500" y="-877888"/>
            <a:ext cx="2514600" cy="18192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2" name="AutoShape 4" descr="data:image/jpeg;base64,/9j/4AAQSkZJRgABAQAAAQABAAD/2wCEAAkGBhMGERMUBw8UEhAUEBkSGRQTFxIWEBQQFxEZGBYSGBUZIjIqFxokGRIdHy8gIygpLCwsGCA9NTwqNSYrLSkBCQoKDgwOGg8PGjUkHyUpNiw1NDQtNSotLio0LiwpLik1KiksLy4tKSwtKiosKiwsMC0tLCwsLywsLCwsLCwsLP/AABEIAL8BCAMBIgACEQEDEQH/xAAcAAEAAgIDAQAAAAAAAAAAAAAABQYEBwIDCAH/xABLEAABAwIEAQYHDAYJBQAAAAABAAIDBBEFBhIhMQcTIkFRYRQ0UnF0gZEVFzJTcpKTobGzw9IzNUJiorIjJENEY3OCg9EWVFW0wf/EABsBAQACAwEBAAAAAAAAAAAAAAABBAIDBQYH/8QANxEAAgECBAIHBgYBBQAAAAAAAAECAxEEEiExUWEFE0FxgaGxFDI0keHwFSJCUlPRsjVicqLC/9oADAMBAAIRAxEAPwDeKIiAIiIAiIgCIiAIiIAiIgCIiAIiIAiIgCIiAIiIAiIgCIiAIiIAiIgCIiAIiIAiIgCIiAIiIAiIgCIiAIqTXcrdFh8skczZ9UcjozZjSNTXFpsdXC4XR789D5FR9G38ywzx4lxYHENXUGX1FQvfnofIqPo2/mT356HyKj6Nv5k6yPEn2DE/sZfUVC9+eh8io+jb+ZPfnofIqPo2/mTrI8R7Bif2MvqKhe/PQ+RUfRt/Mnvz0PkVH0bfzJ1keI9gxP7GX1FQvfnofIqPo2/mT356HyKj6Nv5k6yPEewYn9jL6ioXvz0PkVH0bfzJ789D5FR9G38ydZHiPYMT+xl9RVvLOfqbNkjo8PbKHMZrOtoaNOoDaxO9yrIsk09itUpTpSyzVmERFJrCIiAIiIAiIgCIiAIiIAiIgCIiAIiIAiIgPM+aPHav0ub75yi1KZo8dq/S5vvnKeyTk9uKDn8SF4gSGs4B5HFzj5IO1usg9Q34+KxMMNB1J7evI+gKpGnSUpcEVCOIzfoml3yQT9i+SRmL9I0t84I+1W3Fs+yRuLMADIYGmwLWN1OA/asRZo7Ba6y8v5vlxNlRHipbIG0skrXOa0HU0cCBsePZ1KpLE4iMOsdNW4Ztf8beZDqVFHM4+evoUayWWxeTTEZKqOWOodqZEGBgNuiDruPN0VA5wxyeGufzUpbzDv6O1rMvG3Vbbe/XdRDGzniZYdQV4q9791uzmr8OYjWk6jp225/QrFl9LCOINvqW38wYk+hoXTUxAl5uMg2BALnMB2PyioPJWbpsZldDiRD7xlwdpAOxF2kDYix7OpVodJ1alGVaNNWi7P8ANr/ia44mUoOajouf0NdIrNnzCmYfVgUTQBJGH6GjYPLnNsB1X03t2kqwUmAwZMpjPijBLOANjYgSHhGwHa/a7uNlan0jTjShNJtz2Xb98za8RFRUravZGvm0z3i7GOI7Q1xHtXWRbjx+tWOflBrJXXjlEbepjWM0gdnSBJ9qy8x42cbw+B9S1nOmoc1xaN7MYd+6+obLPr68ZRVSCtJ20le3b+1cCc801mW/P6EtyJeNz+jfitW51pjkS8bn9G/Fatzrt0fdPKdL/EvuXoERFtOSEREAREQBERAEREAREQBERAEREAREQBERAeZ80bVtX6XN985bIkb7n4WeZ200PV2mG5PtJK1vmjx2r9Lm++ctkYBK3H8Oa2+5gNO7ucGaN/VZ3rXkOnNFTk9lLX7+Z7avpTpvs0NRouyeB1M5zZxZ7XFpB4hwNiF1rvJ31R0i+8ln95/2/wARVzOnj1R8v8NqsfJZ/ef9v8RVzOnj1R8v8Nq4WH/1Sr/xX/kpU/iZd39Gxcbp2VdAW1MohYYo7yOBIbYsI2HaRb1qKyrgsWFtklweZlZPp021CNrQTe1tyL24ns6lm5r/AFW7/Ki/njVHyLM6Kuh5onpamu72aCTf1gH1LmYSjOpg6rUrJNu3Y7JPv17ytSg5UZNPt2+9TNomzV2LRe7TNMvOatJ+CGsYXMDe1vR43N1McqUpEdO0cDI93ra1oH85WTnOtZhlVQyv4tkdqPXzR0g+zUfrXPlGw81tK2SHfmn6jb4twsT5r6T5lnCt1mIw1WStFq3K+q/olTvUpyasrW9UavREXrTqmxeRLxuf0b8Vq3OtMciXjc/o34rVudXKPunjel/iX3L0CIi2nJCIiAIiIAiIgCIiAIiIAiIgCIiAIiIAiIgPM+aPHav0ub75y7MuZlky48mHpRu+FGdg63Ag9Tu9deaPHav0ub75yi1y61KFWLhNXTPoUIqVNJ8C84ji+GZj6deJYZbWLmt6Rt2loId5yLqKnfhtA13gYmqZNJDec6MQdbZxAAJtxsq2ip08BGmssZytwvp3cbeJEaCjom7d5csn5hpMuRu558rpZNOoBg0t06rAG+/wuKjcfqaTF6nnYpZWskJMl4xqZZgALRfpXI9Xeq+imOChGtKspPM9Oz+uzSwVFKbmm7s2JiWcKHFIDBI6drC1rdQYNQDSCOJ/d7FGYXjdBlol+HsnnmIsHSBrQAeIHZftsSqjFE6c2haXHsaCT7ApOnypV1X6Olkt2uGgfx2VX2DDUYOEptRerTkkn6M19RTgsrlp3nRjWMyY7KZKq17WDR8FrRwaPbx67qfy3n04YwRYmwyxAaQRbW1vkkHZ7fZ6100/JxVzfDEbPlPv/KCu5+Qm0v6wxCnj7uJ/iIStVwFSmqLaaW1ru3dYicqEo5G/l9D7VRYRVnVHLPFffQ1rreoFpt6jZQ+MT0gaGYNFJfVd0sp6ZFiA1rRsBvc7dQUi7BMOpv0+Jlx7I4z9u67IcKoJfF2YhP8A5cbbH+FKUoxacXUlbinb0V/EKUY63k+/7RM8iXjc/o34rVudaa5FhpragAEDwcix4gc83Y963KvSUfdPMdL/ABL7l6BERbTlBERAEREAREQBERAEREAREQBERAEREAREQHmfNHjtX6XN985RaslVg5x7FKmKN4YTVTnUQSAGyuJ2HEq4YZyeUtDY1IdO7982Z8xv/wBJXnsb0lRwsss9+C+7HvPaIUoRT3sjWNNSPrTppY3Pd2MBcfqVgoOT2rq95mthH+I7pfNbf67LZFTWU+AM/pnRws6mizb/ACWDj6goNmbZ8ccWZWonzG9uceNMQ8+9h63DzLlx6RxmLdsNTsuL+0vU0PFVJK8VZcX/AHsYlFyYRR+OzveexgDG/Xc/Yu+WDCsvfphEXjqN5n3829vqWe/IlRVt5zOWJiGHiY4i1kYHYXmzfqd51HuzHg2VNsEo/C5R/aPF237dcnD/AENsrkei8TU1xVZ9y0+/kVevdV2i3N/7dF83ZHfSZmlxAWyzhk0jeAeQI4faNvrCy34LilQ3ViVVS0EfWdnOHrNx/Eqpi/KzXYlcUzm07OFoh07fLdc+yyqVXWyYg7VWyPkd5UjnOd7XK1S6MwdLaF3z19TfDC1pbpR/7Pz08i/1sGGU9/dnGamsd5EF+bP2j+JRzsy4Vh/6swcynyqmQ795b0h9ipSK/G0VaKS8CysGv1Sb8bL5RsXJ3KdNB+q6Ojph/hwjV7SbfUsKp5SMRqvhVj29zGxs/laq0inM+JsWEoL9C+V/U2NyKOL6yoLjcmnuT1kmZtytzLTHIl43P6N+K1bnVql7p5Xpf4l9y9AiItpygiIgCIiAIiIAiIgCIiAIiIAiIgCIiAIiIDQdJiEeF4xUyVjtLBPU3O53MjrAAcSVPwYzW5vJblenMcV7GolsAPMdwD3DUfMorAMLixfHZo8RYHx+EVLy119JLZHEX7R3cFas1cq0OCjmcuNZI9o06wP6vHbqaB8O3dZveeC4s+jqFar19VX7Ldny8T1lacnOMKUM0sq32SPsHJ/RZdb4RnCp5+TrMpIi1eSGXvIe438yisd5YRA3msrwNjYBYSPaAAP3IhsPX7FrvFMXmxuQyYlK6R563HYDsaODR3CwWGrueytBWRYp9H5nmxEs74fpXh99xmYpjE2NP14lM+V3a83A7mjg0dwAWGiLWdNRUVZIIiISEREAREQGxeRLxuf0b8Vq3OtMciXjc/o34rVudXKPunjel/iX3L0CIi2nJCIiAIiIAiIgCIiAIiIAiIgCIiAIiIAiIgPNOZJzDW1nNuLb1MzTY2u0zOu09x7FE6h2hepzSsdxY2/mC+eCM+Lb81qrujzPRw6bUYpdX5/Q8s6h2hNQ7QvU3gjPi2/NangjPi2/Nao6jmZfjq/j8/oeWdQ7QmodoXqbwRnxbfmtTwRnxbfmtTqOY/HV/H5/Q8s6h2hNQ7QvU3gjPi2/NangjPi2/NanUcx+Or+Pz+h5Z1DtCah2hepvBGfFt+a1PBGfFt+a1Oo5j8dX8fn9DyzqHaE1DtC9TeCM+Lb81qeCM+Lb81qdRzH46v4/P6GnuRE3q57f9t+K1bnXCOBsX6NoHmAC5rdCOVWOLjMT7TVdS1giIsyoEREAREQBERAEREAREQBEUPmjM8eU4RNWse5pkEdow0uuQSD0iNuiobsZQhKclGKu2TCKjRcrMEpAFFW7kC5iZbc28pXlFJPY2VaFSlbOrXCIik0hERAERR+YMSOD0s80TQ50ULpADexLW3sbeZNjKMXJpLtJBFGZaxV2N0sM8zQ10sYeWtvYE9QupNFqJRcZOL3QRFjYhiMeFRukr5Gxxt4ucbAXNh9ZshCTbsjJRcIpRO0OjN2uAIPaCLgrmhAREQBERAEWJJi0MMzYHytE72l7Y/2ywXu63UOidz2JiWKxYQ0OxCVsbXODAXftPPBoHWduA7FFzLJK6VtzLREUmIREQBERAEREAREQBERAFQuWf9Xt9KZ/JIr6qFyz/q9vpTP5JFhU91l3AfEw7zLpOVfD6t7GRSSF73NYLxv3c4gDfzlY1RmStzPVzU+VnRww07tElRI3WTJcjS1vDi09XVe42vdY6ZgAsxvsCoHJ5VMy/U11HiThHMaoys1kN52N3AtJ47AOt+93FYu90mzdT6pxnOnDVLZvN272stjOwrM1Xg1ayjzTzb+eF4aiMaWucP2HN7drbAWJHEG6jaXM+JZhqaqmwgxR8zUvBne24jha8tYzTvqeS07kdXUu3NFU3MeK4fDhjhI6mkM8rmkFrGhzHaSR1/0dvO5vasnk4b/WsWPX4e4eoPk/5Uat2uWHGEaTquCzZU7W0vmte3NdmxaKgVENGdD2urG0/wAIN6DqgR8Q3sLh9ai8q5s91MN8LriNTGSGTSLC8ZJO3VdoB9as603XudhLq/C4NjU10XNAdUU5u+3cGta31lZSeXUqYWlGvGUWtbp+Gz8NUy18n2banG5JIsdDRJzEdTHpbpvDIOPf8JvtWNjmPzYv7sRsLfBKajdGNukZzH0ul2DS4W8y7M1uZlGtoato0wCJ9HJbhzYYXRD2g/NWJg9E6HAayap/S1UU9S7t6YOn6gD/AKlhd+6W1GndV4xspZUlwd9fKPmdWU/dTFqGH3GlhpoIo+bZzjdckzmmznEkEMbquB17FWLKGapsxUcznxtFZA58RZwjdM1t2336IJNjv1FZfJ+NOG0lviB9pWvqfGZcCpcYkw7aT3TLNQ4sDpCC4d/UO8hTfKk+REorESqQUUmpK3i7avt+7FjxZ+M4LE+plqaaQRt5x8DYzp0Dd1n2ubDfiOCi8/4hVY5hvhEL4m0EkULjEQ41AkMjbgOtawfb1ArpxfL1DSYc6oqq6WoqHwXY905POTubsAy+41HcG9gDdd2JtLsrs0j+zj/9kLF31XI301FSpzSV86j7uX7tx3Lhk6GtijHu3LA+MxM5sRNcHAW31XG+1lgZ8zVUZcmo2YYxsnPue0xkbvf0BG0O/Z6T91YMAr46ynh8Gka+8DD0SCbaQOHVvsqtnwXxLB/SH/bEtj0joc+jaeJ/PFdulrLRMwsZzFiWSHRTY4+Gpp5HFjo4maCx+kkBrrXPA2JvwPcV9xnGsWy5E2sxB0DodbddK1ljGx5sBznEu3Avc2J6wsvldF6elv8A+Qj/AJHrN5V/1VUeeP79ixd1fXYs05Ql1V4L8zs9Oy6Xg9d9ySxuSsr2Q/8ATboWNkaXOlmBcWtIaWaWDiTc8dtlAUuOV+X62GmzBJFPHVNcI5mM0FsrRwIA4XIFrftDfiFEYlVuxeso6Ksqn0tJ4DHJ0Hc26Z5j+Dr9VgDt0T1kLExHDKTB8Vw6PBpHPeJryXkMgaSRoFzwOziR5lDl2omlh4qOSaTvFv3e+zzfa7D7WU2JDGIGyz0xrPBCWvDX8yIryXBFrl3wurrC58odPiMUUHuxPTPYauMNETXhwn0Os43HweO3eFNYxO2kzDSuqHBjXURaC4gAuJlsLnr/AOQuXK3O11JTPa4Fja+Mlw3Fg2S+48yhrRm2FVurR/KtY8O8ysSzDV5PpHvx0wz1L5RHAyEOa0uc3g64B2sTtx2HWsDEazGMuReFV0tPNG2zpKdrNJYwnfS8C5tfjc271x5Wg2upoJqZ/ORw1LXv5pwLhE8WDwRw3AAPaQvoyrhtZBzrsTqDA5tyX1Q02tuHBw49rTusne9kaaapqnGpKK1bv+W/guGmvE55mz7PSzUQwJjZGVdPraxw3Mj9o7uvsAXAkdx4cVwxrH8RyjTtGJTQS1NRO2ONwbpihaW9Iu2F7EixPeTwsemrw6PDcUweKjJdEynk0lxu4t0PLSTZXHM+F0uNRCHGy0Ne7oXcGP5wA7sJ/asTt2X4hNXfUxlKjTdNZLpq7013dvTXjsdGXaLEKR7vd6qhnjLNtDND2yXHYBdtrqwLWuUK2TL2ITUQqzU0cdOZQ5x1GHTY6bjha9iBtuNhuFfcIxmHHY+cwyQSR6i3UA4DULXG471nBqxTxdKUZZuyy1SstdtOxmaiIsymEREAREQBYWLYNDjrObxOISRhwdpde2oAgHbzlZqITGTi7p6nwC3BReN5WpcxW91qdshbsHG4eB2BzSDbuvZSqKGrkxnKDvF2ZG4Nlymy80twqBsQPEi5c7su47n1ldtBg8OFuldRRhjpn848i/TeSTqN/OVmolkS6k5Xbe+/MKOny/T1M7KiaFpqGCzZDfUAL27v2ipFFNiIycdmYWLYNDjjObxOISR6g7S69tQvY7ec+1c34ZFJDzDoxzHN81o3083p06fNbZZSKLDPKyV9jooqJmHRtjpGhkbG6WtF7Adm6xIMu01O2ZscDNM7i+VpuWyOPEkHzqSRLIZ5a67ldo+TzD6FxdT0bA5zS25MjrBwsbaidOxtcbqVhwaGCDwdkTfB9JZzZ3ZoPEWPnWaiJJGcq1SfvSb8SHwTKVLlxz3YTAI3PFnHU91wDcDpE29Sy63BocRkikq4g6SFxdG43uxxtci3yR7FmollsQ6s3LM278b6mFimDQ401rcRiEjWPEjQb7PAIDtvOVzxLDIsYjdFiEYkida7TexsQRw7wspEsYqclaz225ERiuUqTG2MZiNO17Y26W/CDmtAtpDmkG23C666PJdFQc34LSsbzT+cYRq1CQ26RN7uOw43U2iZUZqtUSy5nbvIvG8s02Yw0YtA2TTfSSXBwvxAc0g224dy5f8ATlOaYUpgaaYN0iM3IAvfiTe9973upJEsiOtnZRzOy132InCMqUuBskjw+BrY5fhtJc8P2tY6ybix4KO97TDdWrwJl73tqk0fM1Wt3WVnRRlXAyWIqptqTu+b1MGXBIJpYppImmWFpbG7cFjSLEADbgVwxrL1PmJgZi0Ila12oAlwINrXBaQQpFFNkYKpNNNPVbciJwnKlLgTHsw2nbG2QWd8Iuc21rFziTbc7X61k4Tg0OBx83hkYjj1F2kXtqNrnfzLNRLImVScr5m3fmERFJrCIiAIiIAiIgCIiAIiIAiIgCIiAIiIAiIgCIiAIiIAiIgCIiAIiIAiIgCIiAIiIAiIgP/Z"/>
          <p:cNvSpPr>
            <a:spLocks noChangeAspect="1" noChangeArrowheads="1"/>
          </p:cNvSpPr>
          <p:nvPr/>
        </p:nvSpPr>
        <p:spPr bwMode="auto">
          <a:xfrm>
            <a:off x="63500" y="-877888"/>
            <a:ext cx="2514600" cy="18192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4" name="AutoShape 6" descr="data:image/jpeg;base64,/9j/4AAQSkZJRgABAQAAAQABAAD/2wCEAAkGBhMGERMUBw8UEhAUEBkSGRQTFxIWEBQQFxEZGBYSGBUZIjIqFxokGRIdHy8gIygpLCwsGCA9NTwqNSYrLSkBCQoKDgwOGg8PGjUkHyUpNiw1NDQtNSotLio0LiwpLik1KiksLy4tKSwtKiosKiwsMC0tLCwsLywsLCwsLCwsLP/AABEIAL8BCAMBIgACEQEDEQH/xAAcAAEAAgIDAQAAAAAAAAAAAAAABQYEBwIDCAH/xABLEAABAwIEAQYHDAYJBQAAAAABAAIDBBEFBhIhMQcTIkFRYRQ0UnF0gZEVFzJTcpKTobGzw9IzNUJiorIjJENEY3OCg9EWVFW0wf/EABsBAQACAwEBAAAAAAAAAAAAAAABBAIDBQYH/8QANxEAAgECBAIHBgYBBQAAAAAAAAECAxEEEiExUWEFE0FxgaGxFDI0keHwFSJCUlPRsjVicqLC/9oADAMBAAIRAxEAPwDeKIiAIiIAiIgCIiAIiIAiIgCIiAIiIAiIgCIiAIiIAiIgCIiAIiIAiIgCIiAIiIAiIgCIiAIiIAiIgCIiAIqTXcrdFh8skczZ9UcjozZjSNTXFpsdXC4XR789D5FR9G38ywzx4lxYHENXUGX1FQvfnofIqPo2/mT356HyKj6Nv5k6yPEn2DE/sZfUVC9+eh8io+jb+ZPfnofIqPo2/mTrI8R7Bif2MvqKhe/PQ+RUfRt/Mnvz0PkVH0bfzJ1keI9gxP7GX1FQvfnofIqPo2/mT356HyKj6Nv5k6yPEewYn9jL6ioXvz0PkVH0bfzJ789D5FR9G38ydZHiPYMT+xl9RVvLOfqbNkjo8PbKHMZrOtoaNOoDaxO9yrIsk09itUpTpSyzVmERFJrCIiAIiIAiIgCIiAIiIAiIgCIiAIiIAiIgPM+aPHav0ub75yi1KZo8dq/S5vvnKeyTk9uKDn8SF4gSGs4B5HFzj5IO1usg9Q34+KxMMNB1J7evI+gKpGnSUpcEVCOIzfoml3yQT9i+SRmL9I0t84I+1W3Fs+yRuLMADIYGmwLWN1OA/asRZo7Ba6y8v5vlxNlRHipbIG0skrXOa0HU0cCBsePZ1KpLE4iMOsdNW4Ztf8beZDqVFHM4+evoUayWWxeTTEZKqOWOodqZEGBgNuiDruPN0VA5wxyeGufzUpbzDv6O1rMvG3Vbbe/XdRDGzniZYdQV4q9791uzmr8OYjWk6jp225/QrFl9LCOINvqW38wYk+hoXTUxAl5uMg2BALnMB2PyioPJWbpsZldDiRD7xlwdpAOxF2kDYix7OpVodJ1alGVaNNWi7P8ANr/ia44mUoOajouf0NdIrNnzCmYfVgUTQBJGH6GjYPLnNsB1X03t2kqwUmAwZMpjPijBLOANjYgSHhGwHa/a7uNlan0jTjShNJtz2Xb98za8RFRUravZGvm0z3i7GOI7Q1xHtXWRbjx+tWOflBrJXXjlEbepjWM0gdnSBJ9qy8x42cbw+B9S1nOmoc1xaN7MYd+6+obLPr68ZRVSCtJ20le3b+1cCc801mW/P6EtyJeNz+jfitW51pjkS8bn9G/Fatzrt0fdPKdL/EvuXoERFtOSEREAREQBERAEREAREQBERAEREAREQBERAeZ80bVtX6XN985bIkb7n4WeZ200PV2mG5PtJK1vmjx2r9Lm++ctkYBK3H8Oa2+5gNO7ucGaN/VZ3rXkOnNFTk9lLX7+Z7avpTpvs0NRouyeB1M5zZxZ7XFpB4hwNiF1rvJ31R0i+8ln95/2/wARVzOnj1R8v8NqsfJZ/ef9v8RVzOnj1R8v8Nq4WH/1Sr/xX/kpU/iZd39Gxcbp2VdAW1MohYYo7yOBIbYsI2HaRb1qKyrgsWFtklweZlZPp021CNrQTe1tyL24ns6lm5r/AFW7/Ki/njVHyLM6Kuh5onpamu72aCTf1gH1LmYSjOpg6rUrJNu3Y7JPv17ytSg5UZNPt2+9TNomzV2LRe7TNMvOatJ+CGsYXMDe1vR43N1McqUpEdO0cDI93ra1oH85WTnOtZhlVQyv4tkdqPXzR0g+zUfrXPlGw81tK2SHfmn6jb4twsT5r6T5lnCt1mIw1WStFq3K+q/olTvUpyasrW9UavREXrTqmxeRLxuf0b8Vq3OtMciXjc/o34rVudXKPunjel/iX3L0CIi2nJCIiAIiIAiIgCIiAIiIAiIgCIiAIiIAiIgPM+aPHav0ub75y7MuZlky48mHpRu+FGdg63Ag9Tu9deaPHav0ub75yi1y61KFWLhNXTPoUIqVNJ8C84ji+GZj6deJYZbWLmt6Rt2loId5yLqKnfhtA13gYmqZNJDec6MQdbZxAAJtxsq2ip08BGmssZytwvp3cbeJEaCjom7d5csn5hpMuRu558rpZNOoBg0t06rAG+/wuKjcfqaTF6nnYpZWskJMl4xqZZgALRfpXI9Xeq+imOChGtKspPM9Oz+uzSwVFKbmm7s2JiWcKHFIDBI6drC1rdQYNQDSCOJ/d7FGYXjdBlol+HsnnmIsHSBrQAeIHZftsSqjFE6c2haXHsaCT7ApOnypV1X6Olkt2uGgfx2VX2DDUYOEptRerTkkn6M19RTgsrlp3nRjWMyY7KZKq17WDR8FrRwaPbx67qfy3n04YwRYmwyxAaQRbW1vkkHZ7fZ6100/JxVzfDEbPlPv/KCu5+Qm0v6wxCnj7uJ/iIStVwFSmqLaaW1ru3dYicqEo5G/l9D7VRYRVnVHLPFffQ1rreoFpt6jZQ+MT0gaGYNFJfVd0sp6ZFiA1rRsBvc7dQUi7BMOpv0+Jlx7I4z9u67IcKoJfF2YhP8A5cbbH+FKUoxacXUlbinb0V/EKUY63k+/7RM8iXjc/o34rVudaa5FhpragAEDwcix4gc83Y963KvSUfdPMdL/ABL7l6BERbTlBERAEREAREQBERAEREAREQBERAEREAREQHmfNHjtX6XN985RaslVg5x7FKmKN4YTVTnUQSAGyuJ2HEq4YZyeUtDY1IdO7982Z8xv/wBJXnsb0lRwsss9+C+7HvPaIUoRT3sjWNNSPrTppY3Pd2MBcfqVgoOT2rq95mthH+I7pfNbf67LZFTWU+AM/pnRws6mizb/ACWDj6goNmbZ8ccWZWonzG9uceNMQ8+9h63DzLlx6RxmLdsNTsuL+0vU0PFVJK8VZcX/AHsYlFyYRR+OzveexgDG/Xc/Yu+WDCsvfphEXjqN5n3829vqWe/IlRVt5zOWJiGHiY4i1kYHYXmzfqd51HuzHg2VNsEo/C5R/aPF237dcnD/AENsrkei8TU1xVZ9y0+/kVevdV2i3N/7dF83ZHfSZmlxAWyzhk0jeAeQI4faNvrCy34LilQ3ViVVS0EfWdnOHrNx/Eqpi/KzXYlcUzm07OFoh07fLdc+yyqVXWyYg7VWyPkd5UjnOd7XK1S6MwdLaF3z19TfDC1pbpR/7Pz08i/1sGGU9/dnGamsd5EF+bP2j+JRzsy4Vh/6swcynyqmQ795b0h9ipSK/G0VaKS8CysGv1Sb8bL5RsXJ3KdNB+q6Ojph/hwjV7SbfUsKp5SMRqvhVj29zGxs/laq0inM+JsWEoL9C+V/U2NyKOL6yoLjcmnuT1kmZtytzLTHIl43P6N+K1bnVql7p5Xpf4l9y9AiItpygiIgCIiAIiIAiIgCIiAIiIAiIgCIiAIiIDQdJiEeF4xUyVjtLBPU3O53MjrAAcSVPwYzW5vJblenMcV7GolsAPMdwD3DUfMorAMLixfHZo8RYHx+EVLy119JLZHEX7R3cFas1cq0OCjmcuNZI9o06wP6vHbqaB8O3dZveeC4s+jqFar19VX7Ldny8T1lacnOMKUM0sq32SPsHJ/RZdb4RnCp5+TrMpIi1eSGXvIe438yisd5YRA3msrwNjYBYSPaAAP3IhsPX7FrvFMXmxuQyYlK6R563HYDsaODR3CwWGrueytBWRYp9H5nmxEs74fpXh99xmYpjE2NP14lM+V3a83A7mjg0dwAWGiLWdNRUVZIIiISEREAREQGxeRLxuf0b8Vq3OtMciXjc/o34rVudXKPunjel/iX3L0CIi2nJCIiAIiIAiIgCIiAIiIAiIgCIiAIiIAiIgPNOZJzDW1nNuLb1MzTY2u0zOu09x7FE6h2hepzSsdxY2/mC+eCM+Lb81qrujzPRw6bUYpdX5/Q8s6h2hNQ7QvU3gjPi2/NangjPi2/Nao6jmZfjq/j8/oeWdQ7QmodoXqbwRnxbfmtTwRnxbfmtTqOY/HV/H5/Q8s6h2hNQ7QvU3gjPi2/NangjPi2/NanUcx+Or+Pz+h5Z1DtCah2hepvBGfFt+a1PBGfFt+a1Oo5j8dX8fn9DyzqHaE1DtC9TeCM+Lb81qeCM+Lb81qdRzH46v4/P6GnuRE3q57f9t+K1bnXCOBsX6NoHmAC5rdCOVWOLjMT7TVdS1giIsyoEREAREQBERAEREAREQBEUPmjM8eU4RNWse5pkEdow0uuQSD0iNuiobsZQhKclGKu2TCKjRcrMEpAFFW7kC5iZbc28pXlFJPY2VaFSlbOrXCIik0hERAERR+YMSOD0s80TQ50ULpADexLW3sbeZNjKMXJpLtJBFGZaxV2N0sM8zQ10sYeWtvYE9QupNFqJRcZOL3QRFjYhiMeFRukr5Gxxt4ucbAXNh9ZshCTbsjJRcIpRO0OjN2uAIPaCLgrmhAREQBERAEWJJi0MMzYHytE72l7Y/2ywXu63UOidz2JiWKxYQ0OxCVsbXODAXftPPBoHWduA7FFzLJK6VtzLREUmIREQBERAEREAREQBERAFQuWf9Xt9KZ/JIr6qFyz/q9vpTP5JFhU91l3AfEw7zLpOVfD6t7GRSSF73NYLxv3c4gDfzlY1RmStzPVzU+VnRww07tElRI3WTJcjS1vDi09XVe42vdY6ZgAsxvsCoHJ5VMy/U11HiThHMaoys1kN52N3AtJ47AOt+93FYu90mzdT6pxnOnDVLZvN272stjOwrM1Xg1ayjzTzb+eF4aiMaWucP2HN7drbAWJHEG6jaXM+JZhqaqmwgxR8zUvBne24jha8tYzTvqeS07kdXUu3NFU3MeK4fDhjhI6mkM8rmkFrGhzHaSR1/0dvO5vasnk4b/WsWPX4e4eoPk/5Uat2uWHGEaTquCzZU7W0vmte3NdmxaKgVENGdD2urG0/wAIN6DqgR8Q3sLh9ai8q5s91MN8LriNTGSGTSLC8ZJO3VdoB9as603XudhLq/C4NjU10XNAdUU5u+3cGta31lZSeXUqYWlGvGUWtbp+Gz8NUy18n2banG5JIsdDRJzEdTHpbpvDIOPf8JvtWNjmPzYv7sRsLfBKajdGNukZzH0ul2DS4W8y7M1uZlGtoato0wCJ9HJbhzYYXRD2g/NWJg9E6HAayap/S1UU9S7t6YOn6gD/AKlhd+6W1GndV4xspZUlwd9fKPmdWU/dTFqGH3GlhpoIo+bZzjdckzmmznEkEMbquB17FWLKGapsxUcznxtFZA58RZwjdM1t2336IJNjv1FZfJ+NOG0lviB9pWvqfGZcCpcYkw7aT3TLNQ4sDpCC4d/UO8hTfKk+REorESqQUUmpK3i7avt+7FjxZ+M4LE+plqaaQRt5x8DYzp0Dd1n2ubDfiOCi8/4hVY5hvhEL4m0EkULjEQ41AkMjbgOtawfb1ArpxfL1DSYc6oqq6WoqHwXY905POTubsAy+41HcG9gDdd2JtLsrs0j+zj/9kLF31XI301FSpzSV86j7uX7tx3Lhk6GtijHu3LA+MxM5sRNcHAW31XG+1lgZ8zVUZcmo2YYxsnPue0xkbvf0BG0O/Z6T91YMAr46ynh8Gka+8DD0SCbaQOHVvsqtnwXxLB/SH/bEtj0joc+jaeJ/PFdulrLRMwsZzFiWSHRTY4+Gpp5HFjo4maCx+kkBrrXPA2JvwPcV9xnGsWy5E2sxB0DodbddK1ljGx5sBznEu3Avc2J6wsvldF6elv8A+Qj/AJHrN5V/1VUeeP79ixd1fXYs05Ql1V4L8zs9Oy6Xg9d9ySxuSsr2Q/8ATboWNkaXOlmBcWtIaWaWDiTc8dtlAUuOV+X62GmzBJFPHVNcI5mM0FsrRwIA4XIFrftDfiFEYlVuxeso6Ksqn0tJ4DHJ0Hc26Z5j+Dr9VgDt0T1kLExHDKTB8Vw6PBpHPeJryXkMgaSRoFzwOziR5lDl2omlh4qOSaTvFv3e+zzfa7D7WU2JDGIGyz0xrPBCWvDX8yIryXBFrl3wurrC58odPiMUUHuxPTPYauMNETXhwn0Os43HweO3eFNYxO2kzDSuqHBjXURaC4gAuJlsLnr/AOQuXK3O11JTPa4Fja+Mlw3Fg2S+48yhrRm2FVurR/KtY8O8ysSzDV5PpHvx0wz1L5RHAyEOa0uc3g64B2sTtx2HWsDEazGMuReFV0tPNG2zpKdrNJYwnfS8C5tfjc271x5Wg2upoJqZ/ORw1LXv5pwLhE8WDwRw3AAPaQvoyrhtZBzrsTqDA5tyX1Q02tuHBw49rTusne9kaaapqnGpKK1bv+W/guGmvE55mz7PSzUQwJjZGVdPraxw3Mj9o7uvsAXAkdx4cVwxrH8RyjTtGJTQS1NRO2ONwbpihaW9Iu2F7EixPeTwsemrw6PDcUweKjJdEynk0lxu4t0PLSTZXHM+F0uNRCHGy0Ne7oXcGP5wA7sJ/asTt2X4hNXfUxlKjTdNZLpq7013dvTXjsdGXaLEKR7vd6qhnjLNtDND2yXHYBdtrqwLWuUK2TL2ITUQqzU0cdOZQ5x1GHTY6bjha9iBtuNhuFfcIxmHHY+cwyQSR6i3UA4DULXG471nBqxTxdKUZZuyy1SstdtOxmaiIsymEREAREQBYWLYNDjrObxOISRhwdpde2oAgHbzlZqITGTi7p6nwC3BReN5WpcxW91qdshbsHG4eB2BzSDbuvZSqKGrkxnKDvF2ZG4Nlymy80twqBsQPEi5c7su47n1ldtBg8OFuldRRhjpn848i/TeSTqN/OVmolkS6k5Xbe+/MKOny/T1M7KiaFpqGCzZDfUAL27v2ipFFNiIycdmYWLYNDjjObxOISR6g7S69tQvY7ec+1c34ZFJDzDoxzHN81o3083p06fNbZZSKLDPKyV9jooqJmHRtjpGhkbG6WtF7Adm6xIMu01O2ZscDNM7i+VpuWyOPEkHzqSRLIZ5a67ldo+TzD6FxdT0bA5zS25MjrBwsbaidOxtcbqVhwaGCDwdkTfB9JZzZ3ZoPEWPnWaiJJGcq1SfvSb8SHwTKVLlxz3YTAI3PFnHU91wDcDpE29Sy63BocRkikq4g6SFxdG43uxxtci3yR7FmollsQ6s3LM278b6mFimDQ401rcRiEjWPEjQb7PAIDtvOVzxLDIsYjdFiEYkida7TexsQRw7wspEsYqclaz225ERiuUqTG2MZiNO17Y26W/CDmtAtpDmkG23C666PJdFQc34LSsbzT+cYRq1CQ26RN7uOw43U2iZUZqtUSy5nbvIvG8s02Yw0YtA2TTfSSXBwvxAc0g224dy5f8ATlOaYUpgaaYN0iM3IAvfiTe9973upJEsiOtnZRzOy132InCMqUuBskjw+BrY5fhtJc8P2tY6ybix4KO97TDdWrwJl73tqk0fM1Wt3WVnRRlXAyWIqptqTu+b1MGXBIJpYppImmWFpbG7cFjSLEADbgVwxrL1PmJgZi0Ila12oAlwINrXBaQQpFFNkYKpNNNPVbciJwnKlLgTHsw2nbG2QWd8Iuc21rFziTbc7X61k4Tg0OBx83hkYjj1F2kXtqNrnfzLNRLImVScr5m3fmERFJrCIiAIiIAiIgCIiAIiIAiIgCIiAIiIAiIgCIiAIiIAiIgCIiAIiIAiIgCIiAIiIAiIgP/Z"/>
          <p:cNvSpPr>
            <a:spLocks noChangeAspect="1" noChangeArrowheads="1"/>
          </p:cNvSpPr>
          <p:nvPr/>
        </p:nvSpPr>
        <p:spPr bwMode="auto">
          <a:xfrm>
            <a:off x="63500" y="-695325"/>
            <a:ext cx="1990725" cy="14382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8" name="Picture 7" descr="CIBC.png"/>
          <p:cNvPicPr>
            <a:picLocks noChangeAspect="1"/>
          </p:cNvPicPr>
          <p:nvPr/>
        </p:nvPicPr>
        <p:blipFill>
          <a:blip r:embed="rId4" cstate="print"/>
          <a:stretch>
            <a:fillRect/>
          </a:stretch>
        </p:blipFill>
        <p:spPr>
          <a:xfrm>
            <a:off x="304800" y="4724400"/>
            <a:ext cx="2514600" cy="1819275"/>
          </a:xfrm>
          <a:prstGeom prst="rect">
            <a:avLst/>
          </a:prstGeom>
        </p:spPr>
      </p:pic>
      <p:pic>
        <p:nvPicPr>
          <p:cNvPr id="11" name="Picture 10" descr="RBC.png"/>
          <p:cNvPicPr>
            <a:picLocks noChangeAspect="1"/>
          </p:cNvPicPr>
          <p:nvPr/>
        </p:nvPicPr>
        <p:blipFill>
          <a:blip r:embed="rId5" cstate="print"/>
          <a:stretch>
            <a:fillRect/>
          </a:stretch>
        </p:blipFill>
        <p:spPr>
          <a:xfrm>
            <a:off x="7010400" y="4648200"/>
            <a:ext cx="1295400" cy="1727200"/>
          </a:xfrm>
          <a:prstGeom prst="rect">
            <a:avLst/>
          </a:prstGeom>
        </p:spPr>
      </p:pic>
      <p:pic>
        <p:nvPicPr>
          <p:cNvPr id="12" name="Picture 11" descr="BMO.png"/>
          <p:cNvPicPr>
            <a:picLocks noChangeAspect="1"/>
          </p:cNvPicPr>
          <p:nvPr/>
        </p:nvPicPr>
        <p:blipFill>
          <a:blip r:embed="rId6" cstate="print"/>
          <a:stretch>
            <a:fillRect/>
          </a:stretch>
        </p:blipFill>
        <p:spPr>
          <a:xfrm>
            <a:off x="3581400" y="5029200"/>
            <a:ext cx="2219325" cy="1057275"/>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4000" dirty="0">
                <a:solidFill>
                  <a:schemeClr val="tx1"/>
                </a:solidFill>
                <a:latin typeface="+mn-lt"/>
                <a:ea typeface="+mn-ea"/>
                <a:cs typeface="+mn-cs"/>
              </a:rPr>
              <a:t>Comparing Financial Institutions</a:t>
            </a:r>
          </a:p>
        </p:txBody>
      </p:sp>
      <p:sp>
        <p:nvSpPr>
          <p:cNvPr id="9" name="Content Placeholder 8"/>
          <p:cNvSpPr>
            <a:spLocks noGrp="1"/>
          </p:cNvSpPr>
          <p:nvPr>
            <p:ph idx="1"/>
          </p:nvPr>
        </p:nvSpPr>
        <p:spPr/>
        <p:txBody>
          <a:bodyPr>
            <a:normAutofit lnSpcReduction="10000"/>
          </a:bodyPr>
          <a:lstStyle/>
          <a:p>
            <a:r>
              <a:rPr lang="en-US" sz="2400" b="1" dirty="0"/>
              <a:t>Credit Unions</a:t>
            </a:r>
            <a:br>
              <a:rPr lang="en-US" sz="2400" dirty="0"/>
            </a:br>
            <a:r>
              <a:rPr lang="en-US" sz="2400" dirty="0"/>
              <a:t>*Offer financial services similar to banks</a:t>
            </a:r>
            <a:br>
              <a:rPr lang="en-US" sz="2400" dirty="0"/>
            </a:br>
            <a:r>
              <a:rPr lang="en-US" sz="2400" dirty="0"/>
              <a:t>*Major difference is that a credit union is a co-operative (this means that you must be a member of the credit union to join)</a:t>
            </a:r>
            <a:br>
              <a:rPr lang="en-US" sz="2400" dirty="0"/>
            </a:br>
            <a:r>
              <a:rPr lang="en-US" sz="2400" dirty="0"/>
              <a:t>*Credit unions generally offer higher interest rates on savings, lower borrowing rates and fewer service fees</a:t>
            </a:r>
            <a:br>
              <a:rPr lang="en-US" sz="2400" dirty="0"/>
            </a:br>
            <a:r>
              <a:rPr lang="en-US" sz="2400" dirty="0"/>
              <a:t>*Credit union members elect a board of directors from their membership and each member has one vote in board elections</a:t>
            </a:r>
          </a:p>
          <a:p>
            <a:endParaRPr lang="en-US" sz="2400" dirty="0"/>
          </a:p>
          <a:p>
            <a:pPr>
              <a:buNone/>
            </a:pPr>
            <a:br>
              <a:rPr lang="en-US" sz="2400" dirty="0"/>
            </a:br>
            <a:endParaRPr lang="en-US" sz="2400" dirty="0"/>
          </a:p>
          <a:p>
            <a:pPr>
              <a:buNone/>
            </a:pPr>
            <a:endParaRPr lang="en-US" sz="2400" dirty="0"/>
          </a:p>
          <a:p>
            <a:endParaRPr lang="en-US" sz="2400" dirty="0"/>
          </a:p>
          <a:p>
            <a:endParaRPr lang="en-US" sz="2400" dirty="0"/>
          </a:p>
        </p:txBody>
      </p:sp>
      <p:sp>
        <p:nvSpPr>
          <p:cNvPr id="12290" name="AutoShape 2" descr="data:image/jpeg;base64,/9j/4AAQSkZJRgABAQAAAQABAAD/2wCEAAkGBhMGERMUBw8UEhAUEBkSGRQTFxIWEBQQFxEZGBYSGBUZIjIqFxokGRIdHy8gIygpLCwsGCA9NTwqNSYrLSkBCQoKDgwOGg8PGjUkHyUpNiw1NDQtNSotLio0LiwpLik1KiksLy4tKSwtKiosKiwsMC0tLCwsLywsLCwsLCwsLP/AABEIAL8BCAMBIgACEQEDEQH/xAAcAAEAAgIDAQAAAAAAAAAAAAAABQYEBwIDCAH/xABLEAABAwIEAQYHDAYJBQAAAAABAAIDBBEFBhIhMQcTIkFRYRQ0UnF0gZEVFzJTcpKTobGzw9IzNUJiorIjJENEY3OCg9EWVFW0wf/EABsBAQACAwEBAAAAAAAAAAAAAAABBAIDBQYH/8QANxEAAgECBAIHBgYBBQAAAAAAAAECAxEEEiExUWEFE0FxgaGxFDI0keHwFSJCUlPRsjVicqLC/9oADAMBAAIRAxEAPwDeKIiAIiIAiIgCIiAIiIAiIgCIiAIiIAiIgCIiAIiIAiIgCIiAIiIAiIgCIiAIiIAiIgCIiAIiIAiIgCIiAIqTXcrdFh8skczZ9UcjozZjSNTXFpsdXC4XR789D5FR9G38ywzx4lxYHENXUGX1FQvfnofIqPo2/mT356HyKj6Nv5k6yPEn2DE/sZfUVC9+eh8io+jb+ZPfnofIqPo2/mTrI8R7Bif2MvqKhe/PQ+RUfRt/Mnvz0PkVH0bfzJ1keI9gxP7GX1FQvfnofIqPo2/mT356HyKj6Nv5k6yPEewYn9jL6ioXvz0PkVH0bfzJ789D5FR9G38ydZHiPYMT+xl9RVvLOfqbNkjo8PbKHMZrOtoaNOoDaxO9yrIsk09itUpTpSyzVmERFJrCIiAIiIAiIgCIiAIiIAiIgCIiAIiIAiIgPM+aPHav0ub75yi1KZo8dq/S5vvnKeyTk9uKDn8SF4gSGs4B5HFzj5IO1usg9Q34+KxMMNB1J7evI+gKpGnSUpcEVCOIzfoml3yQT9i+SRmL9I0t84I+1W3Fs+yRuLMADIYGmwLWN1OA/asRZo7Ba6y8v5vlxNlRHipbIG0skrXOa0HU0cCBsePZ1KpLE4iMOsdNW4Ztf8beZDqVFHM4+evoUayWWxeTTEZKqOWOodqZEGBgNuiDruPN0VA5wxyeGufzUpbzDv6O1rMvG3Vbbe/XdRDGzniZYdQV4q9791uzmr8OYjWk6jp225/QrFl9LCOINvqW38wYk+hoXTUxAl5uMg2BALnMB2PyioPJWbpsZldDiRD7xlwdpAOxF2kDYix7OpVodJ1alGVaNNWi7P8ANr/ia44mUoOajouf0NdIrNnzCmYfVgUTQBJGH6GjYPLnNsB1X03t2kqwUmAwZMpjPijBLOANjYgSHhGwHa/a7uNlan0jTjShNJtz2Xb98za8RFRUravZGvm0z3i7GOI7Q1xHtXWRbjx+tWOflBrJXXjlEbepjWM0gdnSBJ9qy8x42cbw+B9S1nOmoc1xaN7MYd+6+obLPr68ZRVSCtJ20le3b+1cCc801mW/P6EtyJeNz+jfitW51pjkS8bn9G/Fatzrt0fdPKdL/EvuXoERFtOSEREAREQBERAEREAREQBERAEREAREQBERAeZ80bVtX6XN985bIkb7n4WeZ200PV2mG5PtJK1vmjx2r9Lm++ctkYBK3H8Oa2+5gNO7ucGaN/VZ3rXkOnNFTk9lLX7+Z7avpTpvs0NRouyeB1M5zZxZ7XFpB4hwNiF1rvJ31R0i+8ln95/2/wARVzOnj1R8v8NqsfJZ/ef9v8RVzOnj1R8v8Nq4WH/1Sr/xX/kpU/iZd39Gxcbp2VdAW1MohYYo7yOBIbYsI2HaRb1qKyrgsWFtklweZlZPp021CNrQTe1tyL24ns6lm5r/AFW7/Ki/njVHyLM6Kuh5onpamu72aCTf1gH1LmYSjOpg6rUrJNu3Y7JPv17ytSg5UZNPt2+9TNomzV2LRe7TNMvOatJ+CGsYXMDe1vR43N1McqUpEdO0cDI93ra1oH85WTnOtZhlVQyv4tkdqPXzR0g+zUfrXPlGw81tK2SHfmn6jb4twsT5r6T5lnCt1mIw1WStFq3K+q/olTvUpyasrW9UavREXrTqmxeRLxuf0b8Vq3OtMciXjc/o34rVudXKPunjel/iX3L0CIi2nJCIiAIiIAiIgCIiAIiIAiIgCIiAIiIAiIgPM+aPHav0ub75y7MuZlky48mHpRu+FGdg63Ag9Tu9deaPHav0ub75yi1y61KFWLhNXTPoUIqVNJ8C84ji+GZj6deJYZbWLmt6Rt2loId5yLqKnfhtA13gYmqZNJDec6MQdbZxAAJtxsq2ip08BGmssZytwvp3cbeJEaCjom7d5csn5hpMuRu558rpZNOoBg0t06rAG+/wuKjcfqaTF6nnYpZWskJMl4xqZZgALRfpXI9Xeq+imOChGtKspPM9Oz+uzSwVFKbmm7s2JiWcKHFIDBI6drC1rdQYNQDSCOJ/d7FGYXjdBlol+HsnnmIsHSBrQAeIHZftsSqjFE6c2haXHsaCT7ApOnypV1X6Olkt2uGgfx2VX2DDUYOEptRerTkkn6M19RTgsrlp3nRjWMyY7KZKq17WDR8FrRwaPbx67qfy3n04YwRYmwyxAaQRbW1vkkHZ7fZ6100/JxVzfDEbPlPv/KCu5+Qm0v6wxCnj7uJ/iIStVwFSmqLaaW1ru3dYicqEo5G/l9D7VRYRVnVHLPFffQ1rreoFpt6jZQ+MT0gaGYNFJfVd0sp6ZFiA1rRsBvc7dQUi7BMOpv0+Jlx7I4z9u67IcKoJfF2YhP8A5cbbH+FKUoxacXUlbinb0V/EKUY63k+/7RM8iXjc/o34rVudaa5FhpragAEDwcix4gc83Y963KvSUfdPMdL/ABL7l6BERbTlBERAEREAREQBERAEREAREQBERAEREAREQHmfNHjtX6XN985RaslVg5x7FKmKN4YTVTnUQSAGyuJ2HEq4YZyeUtDY1IdO7982Z8xv/wBJXnsb0lRwsss9+C+7HvPaIUoRT3sjWNNSPrTppY3Pd2MBcfqVgoOT2rq95mthH+I7pfNbf67LZFTWU+AM/pnRws6mizb/ACWDj6goNmbZ8ccWZWonzG9uceNMQ8+9h63DzLlx6RxmLdsNTsuL+0vU0PFVJK8VZcX/AHsYlFyYRR+OzveexgDG/Xc/Yu+WDCsvfphEXjqN5n3829vqWe/IlRVt5zOWJiGHiY4i1kYHYXmzfqd51HuzHg2VNsEo/C5R/aPF237dcnD/AENsrkei8TU1xVZ9y0+/kVevdV2i3N/7dF83ZHfSZmlxAWyzhk0jeAeQI4faNvrCy34LilQ3ViVVS0EfWdnOHrNx/Eqpi/KzXYlcUzm07OFoh07fLdc+yyqVXWyYg7VWyPkd5UjnOd7XK1S6MwdLaF3z19TfDC1pbpR/7Pz08i/1sGGU9/dnGamsd5EF+bP2j+JRzsy4Vh/6swcynyqmQ795b0h9ipSK/G0VaKS8CysGv1Sb8bL5RsXJ3KdNB+q6Ojph/hwjV7SbfUsKp5SMRqvhVj29zGxs/laq0inM+JsWEoL9C+V/U2NyKOL6yoLjcmnuT1kmZtytzLTHIl43P6N+K1bnVql7p5Xpf4l9y9AiItpygiIgCIiAIiIAiIgCIiAIiIAiIgCIiAIiIDQdJiEeF4xUyVjtLBPU3O53MjrAAcSVPwYzW5vJblenMcV7GolsAPMdwD3DUfMorAMLixfHZo8RYHx+EVLy119JLZHEX7R3cFas1cq0OCjmcuNZI9o06wP6vHbqaB8O3dZveeC4s+jqFar19VX7Ldny8T1lacnOMKUM0sq32SPsHJ/RZdb4RnCp5+TrMpIi1eSGXvIe438yisd5YRA3msrwNjYBYSPaAAP3IhsPX7FrvFMXmxuQyYlK6R563HYDsaODR3CwWGrueytBWRYp9H5nmxEs74fpXh99xmYpjE2NP14lM+V3a83A7mjg0dwAWGiLWdNRUVZIIiISEREAREQGxeRLxuf0b8Vq3OtMciXjc/o34rVudXKPunjel/iX3L0CIi2nJCIiAIiIAiIgCIiAIiIAiIgCIiAIiIAiIgPNOZJzDW1nNuLb1MzTY2u0zOu09x7FE6h2hepzSsdxY2/mC+eCM+Lb81qrujzPRw6bUYpdX5/Q8s6h2hNQ7QvU3gjPi2/NangjPi2/Nao6jmZfjq/j8/oeWdQ7QmodoXqbwRnxbfmtTwRnxbfmtTqOY/HV/H5/Q8s6h2hNQ7QvU3gjPi2/NangjPi2/NanUcx+Or+Pz+h5Z1DtCah2hepvBGfFt+a1PBGfFt+a1Oo5j8dX8fn9DyzqHaE1DtC9TeCM+Lb81qeCM+Lb81qdRzH46v4/P6GnuRE3q57f9t+K1bnXCOBsX6NoHmAC5rdCOVWOLjMT7TVdS1giIsyoEREAREQBERAEREAREQBEUPmjM8eU4RNWse5pkEdow0uuQSD0iNuiobsZQhKclGKu2TCKjRcrMEpAFFW7kC5iZbc28pXlFJPY2VaFSlbOrXCIik0hERAERR+YMSOD0s80TQ50ULpADexLW3sbeZNjKMXJpLtJBFGZaxV2N0sM8zQ10sYeWtvYE9QupNFqJRcZOL3QRFjYhiMeFRukr5Gxxt4ucbAXNh9ZshCTbsjJRcIpRO0OjN2uAIPaCLgrmhAREQBERAEWJJi0MMzYHytE72l7Y/2ywXu63UOidz2JiWKxYQ0OxCVsbXODAXftPPBoHWduA7FFzLJK6VtzLREUmIREQBERAEREAREQBERAFQuWf9Xt9KZ/JIr6qFyz/q9vpTP5JFhU91l3AfEw7zLpOVfD6t7GRSSF73NYLxv3c4gDfzlY1RmStzPVzU+VnRww07tElRI3WTJcjS1vDi09XVe42vdY6ZgAsxvsCoHJ5VMy/U11HiThHMaoys1kN52N3AtJ47AOt+93FYu90mzdT6pxnOnDVLZvN272stjOwrM1Xg1ayjzTzb+eF4aiMaWucP2HN7drbAWJHEG6jaXM+JZhqaqmwgxR8zUvBne24jha8tYzTvqeS07kdXUu3NFU3MeK4fDhjhI6mkM8rmkFrGhzHaSR1/0dvO5vasnk4b/WsWPX4e4eoPk/5Uat2uWHGEaTquCzZU7W0vmte3NdmxaKgVENGdD2urG0/wAIN6DqgR8Q3sLh9ai8q5s91MN8LriNTGSGTSLC8ZJO3VdoB9as603XudhLq/C4NjU10XNAdUU5u+3cGta31lZSeXUqYWlGvGUWtbp+Gz8NUy18n2banG5JIsdDRJzEdTHpbpvDIOPf8JvtWNjmPzYv7sRsLfBKajdGNukZzH0ul2DS4W8y7M1uZlGtoato0wCJ9HJbhzYYXRD2g/NWJg9E6HAayap/S1UU9S7t6YOn6gD/AKlhd+6W1GndV4xspZUlwd9fKPmdWU/dTFqGH3GlhpoIo+bZzjdckzmmznEkEMbquB17FWLKGapsxUcznxtFZA58RZwjdM1t2336IJNjv1FZfJ+NOG0lviB9pWvqfGZcCpcYkw7aT3TLNQ4sDpCC4d/UO8hTfKk+REorESqQUUmpK3i7avt+7FjxZ+M4LE+plqaaQRt5x8DYzp0Dd1n2ubDfiOCi8/4hVY5hvhEL4m0EkULjEQ41AkMjbgOtawfb1ArpxfL1DSYc6oqq6WoqHwXY905POTubsAy+41HcG9gDdd2JtLsrs0j+zj/9kLF31XI301FSpzSV86j7uX7tx3Lhk6GtijHu3LA+MxM5sRNcHAW31XG+1lgZ8zVUZcmo2YYxsnPue0xkbvf0BG0O/Z6T91YMAr46ynh8Gka+8DD0SCbaQOHVvsqtnwXxLB/SH/bEtj0joc+jaeJ/PFdulrLRMwsZzFiWSHRTY4+Gpp5HFjo4maCx+kkBrrXPA2JvwPcV9xnGsWy5E2sxB0DodbddK1ljGx5sBznEu3Avc2J6wsvldF6elv8A+Qj/AJHrN5V/1VUeeP79ixd1fXYs05Ql1V4L8zs9Oy6Xg9d9ySxuSsr2Q/8ATboWNkaXOlmBcWtIaWaWDiTc8dtlAUuOV+X62GmzBJFPHVNcI5mM0FsrRwIA4XIFrftDfiFEYlVuxeso6Ksqn0tJ4DHJ0Hc26Z5j+Dr9VgDt0T1kLExHDKTB8Vw6PBpHPeJryXkMgaSRoFzwOziR5lDl2omlh4qOSaTvFv3e+zzfa7D7WU2JDGIGyz0xrPBCWvDX8yIryXBFrl3wurrC58odPiMUUHuxPTPYauMNETXhwn0Os43HweO3eFNYxO2kzDSuqHBjXURaC4gAuJlsLnr/AOQuXK3O11JTPa4Fja+Mlw3Fg2S+48yhrRm2FVurR/KtY8O8ysSzDV5PpHvx0wz1L5RHAyEOa0uc3g64B2sTtx2HWsDEazGMuReFV0tPNG2zpKdrNJYwnfS8C5tfjc271x5Wg2upoJqZ/ORw1LXv5pwLhE8WDwRw3AAPaQvoyrhtZBzrsTqDA5tyX1Q02tuHBw49rTusne9kaaapqnGpKK1bv+W/guGmvE55mz7PSzUQwJjZGVdPraxw3Mj9o7uvsAXAkdx4cVwxrH8RyjTtGJTQS1NRO2ONwbpihaW9Iu2F7EixPeTwsemrw6PDcUweKjJdEynk0lxu4t0PLSTZXHM+F0uNRCHGy0Ne7oXcGP5wA7sJ/asTt2X4hNXfUxlKjTdNZLpq7013dvTXjsdGXaLEKR7vd6qhnjLNtDND2yXHYBdtrqwLWuUK2TL2ITUQqzU0cdOZQ5x1GHTY6bjha9iBtuNhuFfcIxmHHY+cwyQSR6i3UA4DULXG471nBqxTxdKUZZuyy1SstdtOxmaiIsymEREAREQBYWLYNDjrObxOISRhwdpde2oAgHbzlZqITGTi7p6nwC3BReN5WpcxW91qdshbsHG4eB2BzSDbuvZSqKGrkxnKDvF2ZG4Nlymy80twqBsQPEi5c7su47n1ldtBg8OFuldRRhjpn848i/TeSTqN/OVmolkS6k5Xbe+/MKOny/T1M7KiaFpqGCzZDfUAL27v2ipFFNiIycdmYWLYNDjjObxOISR6g7S69tQvY7ec+1c34ZFJDzDoxzHN81o3083p06fNbZZSKLDPKyV9jooqJmHRtjpGhkbG6WtF7Adm6xIMu01O2ZscDNM7i+VpuWyOPEkHzqSRLIZ5a67ldo+TzD6FxdT0bA5zS25MjrBwsbaidOxtcbqVhwaGCDwdkTfB9JZzZ3ZoPEWPnWaiJJGcq1SfvSb8SHwTKVLlxz3YTAI3PFnHU91wDcDpE29Sy63BocRkikq4g6SFxdG43uxxtci3yR7FmollsQ6s3LM278b6mFimDQ401rcRiEjWPEjQb7PAIDtvOVzxLDIsYjdFiEYkida7TexsQRw7wspEsYqclaz225ERiuUqTG2MZiNO17Y26W/CDmtAtpDmkG23C666PJdFQc34LSsbzT+cYRq1CQ26RN7uOw43U2iZUZqtUSy5nbvIvG8s02Yw0YtA2TTfSSXBwvxAc0g224dy5f8ATlOaYUpgaaYN0iM3IAvfiTe9973upJEsiOtnZRzOy132InCMqUuBskjw+BrY5fhtJc8P2tY6ybix4KO97TDdWrwJl73tqk0fM1Wt3WVnRRlXAyWIqptqTu+b1MGXBIJpYppImmWFpbG7cFjSLEADbgVwxrL1PmJgZi0Ila12oAlwINrXBaQQpFFNkYKpNNNPVbciJwnKlLgTHsw2nbG2QWd8Iuc21rFziTbc7X61k4Tg0OBx83hkYjj1F2kXtqNrnfzLNRLImVScr5m3fmERFJrCIiAIiIAiIgCIiAIiIAiIgCIiAIiIAiIgCIiAIiIAiIgCIiAIiIAiIgCIiAIiIAiIgP/Z"/>
          <p:cNvSpPr>
            <a:spLocks noChangeAspect="1" noChangeArrowheads="1"/>
          </p:cNvSpPr>
          <p:nvPr/>
        </p:nvSpPr>
        <p:spPr bwMode="auto">
          <a:xfrm>
            <a:off x="63500" y="-877888"/>
            <a:ext cx="2514600" cy="18192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2" name="AutoShape 4" descr="data:image/jpeg;base64,/9j/4AAQSkZJRgABAQAAAQABAAD/2wCEAAkGBhMGERMUBw8UEhAUEBkSGRQTFxIWEBQQFxEZGBYSGBUZIjIqFxokGRIdHy8gIygpLCwsGCA9NTwqNSYrLSkBCQoKDgwOGg8PGjUkHyUpNiw1NDQtNSotLio0LiwpLik1KiksLy4tKSwtKiosKiwsMC0tLCwsLywsLCwsLCwsLP/AABEIAL8BCAMBIgACEQEDEQH/xAAcAAEAAgIDAQAAAAAAAAAAAAAABQYEBwIDCAH/xABLEAABAwIEAQYHDAYJBQAAAAABAAIDBBEFBhIhMQcTIkFRYRQ0UnF0gZEVFzJTcpKTobGzw9IzNUJiorIjJENEY3OCg9EWVFW0wf/EABsBAQACAwEBAAAAAAAAAAAAAAABBAIDBQYH/8QANxEAAgECBAIHBgYBBQAAAAAAAAECAxEEEiExUWEFE0FxgaGxFDI0keHwFSJCUlPRsjVicqLC/9oADAMBAAIRAxEAPwDeKIiAIiIAiIgCIiAIiIAiIgCIiAIiIAiIgCIiAIiIAiIgCIiAIiIAiIgCIiAIiIAiIgCIiAIiIAiIgCIiAIqTXcrdFh8skczZ9UcjozZjSNTXFpsdXC4XR789D5FR9G38ywzx4lxYHENXUGX1FQvfnofIqPo2/mT356HyKj6Nv5k6yPEn2DE/sZfUVC9+eh8io+jb+ZPfnofIqPo2/mTrI8R7Bif2MvqKhe/PQ+RUfRt/Mnvz0PkVH0bfzJ1keI9gxP7GX1FQvfnofIqPo2/mT356HyKj6Nv5k6yPEewYn9jL6ioXvz0PkVH0bfzJ789D5FR9G38ydZHiPYMT+xl9RVvLOfqbNkjo8PbKHMZrOtoaNOoDaxO9yrIsk09itUpTpSyzVmERFJrCIiAIiIAiIgCIiAIiIAiIgCIiAIiIAiIgPM+aPHav0ub75yi1KZo8dq/S5vvnKeyTk9uKDn8SF4gSGs4B5HFzj5IO1usg9Q34+KxMMNB1J7evI+gKpGnSUpcEVCOIzfoml3yQT9i+SRmL9I0t84I+1W3Fs+yRuLMADIYGmwLWN1OA/asRZo7Ba6y8v5vlxNlRHipbIG0skrXOa0HU0cCBsePZ1KpLE4iMOsdNW4Ztf8beZDqVFHM4+evoUayWWxeTTEZKqOWOodqZEGBgNuiDruPN0VA5wxyeGufzUpbzDv6O1rMvG3Vbbe/XdRDGzniZYdQV4q9791uzmr8OYjWk6jp225/QrFl9LCOINvqW38wYk+hoXTUxAl5uMg2BALnMB2PyioPJWbpsZldDiRD7xlwdpAOxF2kDYix7OpVodJ1alGVaNNWi7P8ANr/ia44mUoOajouf0NdIrNnzCmYfVgUTQBJGH6GjYPLnNsB1X03t2kqwUmAwZMpjPijBLOANjYgSHhGwHa/a7uNlan0jTjShNJtz2Xb98za8RFRUravZGvm0z3i7GOI7Q1xHtXWRbjx+tWOflBrJXXjlEbepjWM0gdnSBJ9qy8x42cbw+B9S1nOmoc1xaN7MYd+6+obLPr68ZRVSCtJ20le3b+1cCc801mW/P6EtyJeNz+jfitW51pjkS8bn9G/Fatzrt0fdPKdL/EvuXoERFtOSEREAREQBERAEREAREQBERAEREAREQBERAeZ80bVtX6XN985bIkb7n4WeZ200PV2mG5PtJK1vmjx2r9Lm++ctkYBK3H8Oa2+5gNO7ucGaN/VZ3rXkOnNFTk9lLX7+Z7avpTpvs0NRouyeB1M5zZxZ7XFpB4hwNiF1rvJ31R0i+8ln95/2/wARVzOnj1R8v8NqsfJZ/ef9v8RVzOnj1R8v8Nq4WH/1Sr/xX/kpU/iZd39Gxcbp2VdAW1MohYYo7yOBIbYsI2HaRb1qKyrgsWFtklweZlZPp021CNrQTe1tyL24ns6lm5r/AFW7/Ki/njVHyLM6Kuh5onpamu72aCTf1gH1LmYSjOpg6rUrJNu3Y7JPv17ytSg5UZNPt2+9TNomzV2LRe7TNMvOatJ+CGsYXMDe1vR43N1McqUpEdO0cDI93ra1oH85WTnOtZhlVQyv4tkdqPXzR0g+zUfrXPlGw81tK2SHfmn6jb4twsT5r6T5lnCt1mIw1WStFq3K+q/olTvUpyasrW9UavREXrTqmxeRLxuf0b8Vq3OtMciXjc/o34rVudXKPunjel/iX3L0CIi2nJCIiAIiIAiIgCIiAIiIAiIgCIiAIiIAiIgPM+aPHav0ub75y7MuZlky48mHpRu+FGdg63Ag9Tu9deaPHav0ub75yi1y61KFWLhNXTPoUIqVNJ8C84ji+GZj6deJYZbWLmt6Rt2loId5yLqKnfhtA13gYmqZNJDec6MQdbZxAAJtxsq2ip08BGmssZytwvp3cbeJEaCjom7d5csn5hpMuRu558rpZNOoBg0t06rAG+/wuKjcfqaTF6nnYpZWskJMl4xqZZgALRfpXI9Xeq+imOChGtKspPM9Oz+uzSwVFKbmm7s2JiWcKHFIDBI6drC1rdQYNQDSCOJ/d7FGYXjdBlol+HsnnmIsHSBrQAeIHZftsSqjFE6c2haXHsaCT7ApOnypV1X6Olkt2uGgfx2VX2DDUYOEptRerTkkn6M19RTgsrlp3nRjWMyY7KZKq17WDR8FrRwaPbx67qfy3n04YwRYmwyxAaQRbW1vkkHZ7fZ6100/JxVzfDEbPlPv/KCu5+Qm0v6wxCnj7uJ/iIStVwFSmqLaaW1ru3dYicqEo5G/l9D7VRYRVnVHLPFffQ1rreoFpt6jZQ+MT0gaGYNFJfVd0sp6ZFiA1rRsBvc7dQUi7BMOpv0+Jlx7I4z9u67IcKoJfF2YhP8A5cbbH+FKUoxacXUlbinb0V/EKUY63k+/7RM8iXjc/o34rVudaa5FhpragAEDwcix4gc83Y963KvSUfdPMdL/ABL7l6BERbTlBERAEREAREQBERAEREAREQBERAEREAREQHmfNHjtX6XN985RaslVg5x7FKmKN4YTVTnUQSAGyuJ2HEq4YZyeUtDY1IdO7982Z8xv/wBJXnsb0lRwsss9+C+7HvPaIUoRT3sjWNNSPrTppY3Pd2MBcfqVgoOT2rq95mthH+I7pfNbf67LZFTWU+AM/pnRws6mizb/ACWDj6goNmbZ8ccWZWonzG9uceNMQ8+9h63DzLlx6RxmLdsNTsuL+0vU0PFVJK8VZcX/AHsYlFyYRR+OzveexgDG/Xc/Yu+WDCsvfphEXjqN5n3829vqWe/IlRVt5zOWJiGHiY4i1kYHYXmzfqd51HuzHg2VNsEo/C5R/aPF237dcnD/AENsrkei8TU1xVZ9y0+/kVevdV2i3N/7dF83ZHfSZmlxAWyzhk0jeAeQI4faNvrCy34LilQ3ViVVS0EfWdnOHrNx/Eqpi/KzXYlcUzm07OFoh07fLdc+yyqVXWyYg7VWyPkd5UjnOd7XK1S6MwdLaF3z19TfDC1pbpR/7Pz08i/1sGGU9/dnGamsd5EF+bP2j+JRzsy4Vh/6swcynyqmQ795b0h9ipSK/G0VaKS8CysGv1Sb8bL5RsXJ3KdNB+q6Ojph/hwjV7SbfUsKp5SMRqvhVj29zGxs/laq0inM+JsWEoL9C+V/U2NyKOL6yoLjcmnuT1kmZtytzLTHIl43P6N+K1bnVql7p5Xpf4l9y9AiItpygiIgCIiAIiIAiIgCIiAIiIAiIgCIiAIiIDQdJiEeF4xUyVjtLBPU3O53MjrAAcSVPwYzW5vJblenMcV7GolsAPMdwD3DUfMorAMLixfHZo8RYHx+EVLy119JLZHEX7R3cFas1cq0OCjmcuNZI9o06wP6vHbqaB8O3dZveeC4s+jqFar19VX7Ldny8T1lacnOMKUM0sq32SPsHJ/RZdb4RnCp5+TrMpIi1eSGXvIe438yisd5YRA3msrwNjYBYSPaAAP3IhsPX7FrvFMXmxuQyYlK6R563HYDsaODR3CwWGrueytBWRYp9H5nmxEs74fpXh99xmYpjE2NP14lM+V3a83A7mjg0dwAWGiLWdNRUVZIIiISEREAREQGxeRLxuf0b8Vq3OtMciXjc/o34rVudXKPunjel/iX3L0CIi2nJCIiAIiIAiIgCIiAIiIAiIgCIiAIiIAiIgPNOZJzDW1nNuLb1MzTY2u0zOu09x7FE6h2hepzSsdxY2/mC+eCM+Lb81qrujzPRw6bUYpdX5/Q8s6h2hNQ7QvU3gjPi2/NangjPi2/Nao6jmZfjq/j8/oeWdQ7QmodoXqbwRnxbfmtTwRnxbfmtTqOY/HV/H5/Q8s6h2hNQ7QvU3gjPi2/NangjPi2/NanUcx+Or+Pz+h5Z1DtCah2hepvBGfFt+a1PBGfFt+a1Oo5j8dX8fn9DyzqHaE1DtC9TeCM+Lb81qeCM+Lb81qdRzH46v4/P6GnuRE3q57f9t+K1bnXCOBsX6NoHmAC5rdCOVWOLjMT7TVdS1giIsyoEREAREQBERAEREAREQBEUPmjM8eU4RNWse5pkEdow0uuQSD0iNuiobsZQhKclGKu2TCKjRcrMEpAFFW7kC5iZbc28pXlFJPY2VaFSlbOrXCIik0hERAERR+YMSOD0s80TQ50ULpADexLW3sbeZNjKMXJpLtJBFGZaxV2N0sM8zQ10sYeWtvYE9QupNFqJRcZOL3QRFjYhiMeFRukr5Gxxt4ucbAXNh9ZshCTbsjJRcIpRO0OjN2uAIPaCLgrmhAREQBERAEWJJi0MMzYHytE72l7Y/2ywXu63UOidz2JiWKxYQ0OxCVsbXODAXftPPBoHWduA7FFzLJK6VtzLREUmIREQBERAEREAREQBERAFQuWf9Xt9KZ/JIr6qFyz/q9vpTP5JFhU91l3AfEw7zLpOVfD6t7GRSSF73NYLxv3c4gDfzlY1RmStzPVzU+VnRww07tElRI3WTJcjS1vDi09XVe42vdY6ZgAsxvsCoHJ5VMy/U11HiThHMaoys1kN52N3AtJ47AOt+93FYu90mzdT6pxnOnDVLZvN272stjOwrM1Xg1ayjzTzb+eF4aiMaWucP2HN7drbAWJHEG6jaXM+JZhqaqmwgxR8zUvBne24jha8tYzTvqeS07kdXUu3NFU3MeK4fDhjhI6mkM8rmkFrGhzHaSR1/0dvO5vasnk4b/WsWPX4e4eoPk/5Uat2uWHGEaTquCzZU7W0vmte3NdmxaKgVENGdD2urG0/wAIN6DqgR8Q3sLh9ai8q5s91MN8LriNTGSGTSLC8ZJO3VdoB9as603XudhLq/C4NjU10XNAdUU5u+3cGta31lZSeXUqYWlGvGUWtbp+Gz8NUy18n2banG5JIsdDRJzEdTHpbpvDIOPf8JvtWNjmPzYv7sRsLfBKajdGNukZzH0ul2DS4W8y7M1uZlGtoato0wCJ9HJbhzYYXRD2g/NWJg9E6HAayap/S1UU9S7t6YOn6gD/AKlhd+6W1GndV4xspZUlwd9fKPmdWU/dTFqGH3GlhpoIo+bZzjdckzmmznEkEMbquB17FWLKGapsxUcznxtFZA58RZwjdM1t2336IJNjv1FZfJ+NOG0lviB9pWvqfGZcCpcYkw7aT3TLNQ4sDpCC4d/UO8hTfKk+REorESqQUUmpK3i7avt+7FjxZ+M4LE+plqaaQRt5x8DYzp0Dd1n2ubDfiOCi8/4hVY5hvhEL4m0EkULjEQ41AkMjbgOtawfb1ArpxfL1DSYc6oqq6WoqHwXY905POTubsAy+41HcG9gDdd2JtLsrs0j+zj/9kLF31XI301FSpzSV86j7uX7tx3Lhk6GtijHu3LA+MxM5sRNcHAW31XG+1lgZ8zVUZcmo2YYxsnPue0xkbvf0BG0O/Z6T91YMAr46ynh8Gka+8DD0SCbaQOHVvsqtnwXxLB/SH/bEtj0joc+jaeJ/PFdulrLRMwsZzFiWSHRTY4+Gpp5HFjo4maCx+kkBrrXPA2JvwPcV9xnGsWy5E2sxB0DodbddK1ljGx5sBznEu3Avc2J6wsvldF6elv8A+Qj/AJHrN5V/1VUeeP79ixd1fXYs05Ql1V4L8zs9Oy6Xg9d9ySxuSsr2Q/8ATboWNkaXOlmBcWtIaWaWDiTc8dtlAUuOV+X62GmzBJFPHVNcI5mM0FsrRwIA4XIFrftDfiFEYlVuxeso6Ksqn0tJ4DHJ0Hc26Z5j+Dr9VgDt0T1kLExHDKTB8Vw6PBpHPeJryXkMgaSRoFzwOziR5lDl2omlh4qOSaTvFv3e+zzfa7D7WU2JDGIGyz0xrPBCWvDX8yIryXBFrl3wurrC58odPiMUUHuxPTPYauMNETXhwn0Os43HweO3eFNYxO2kzDSuqHBjXURaC4gAuJlsLnr/AOQuXK3O11JTPa4Fja+Mlw3Fg2S+48yhrRm2FVurR/KtY8O8ysSzDV5PpHvx0wz1L5RHAyEOa0uc3g64B2sTtx2HWsDEazGMuReFV0tPNG2zpKdrNJYwnfS8C5tfjc271x5Wg2upoJqZ/ORw1LXv5pwLhE8WDwRw3AAPaQvoyrhtZBzrsTqDA5tyX1Q02tuHBw49rTusne9kaaapqnGpKK1bv+W/guGmvE55mz7PSzUQwJjZGVdPraxw3Mj9o7uvsAXAkdx4cVwxrH8RyjTtGJTQS1NRO2ONwbpihaW9Iu2F7EixPeTwsemrw6PDcUweKjJdEynk0lxu4t0PLSTZXHM+F0uNRCHGy0Ne7oXcGP5wA7sJ/asTt2X4hNXfUxlKjTdNZLpq7013dvTXjsdGXaLEKR7vd6qhnjLNtDND2yXHYBdtrqwLWuUK2TL2ITUQqzU0cdOZQ5x1GHTY6bjha9iBtuNhuFfcIxmHHY+cwyQSR6i3UA4DULXG471nBqxTxdKUZZuyy1SstdtOxmaiIsymEREAREQBYWLYNDjrObxOISRhwdpde2oAgHbzlZqITGTi7p6nwC3BReN5WpcxW91qdshbsHG4eB2BzSDbuvZSqKGrkxnKDvF2ZG4Nlymy80twqBsQPEi5c7su47n1ldtBg8OFuldRRhjpn848i/TeSTqN/OVmolkS6k5Xbe+/MKOny/T1M7KiaFpqGCzZDfUAL27v2ipFFNiIycdmYWLYNDjjObxOISR6g7S69tQvY7ec+1c34ZFJDzDoxzHN81o3083p06fNbZZSKLDPKyV9jooqJmHRtjpGhkbG6WtF7Adm6xIMu01O2ZscDNM7i+VpuWyOPEkHzqSRLIZ5a67ldo+TzD6FxdT0bA5zS25MjrBwsbaidOxtcbqVhwaGCDwdkTfB9JZzZ3ZoPEWPnWaiJJGcq1SfvSb8SHwTKVLlxz3YTAI3PFnHU91wDcDpE29Sy63BocRkikq4g6SFxdG43uxxtci3yR7FmollsQ6s3LM278b6mFimDQ401rcRiEjWPEjQb7PAIDtvOVzxLDIsYjdFiEYkida7TexsQRw7wspEsYqclaz225ERiuUqTG2MZiNO17Y26W/CDmtAtpDmkG23C666PJdFQc34LSsbzT+cYRq1CQ26RN7uOw43U2iZUZqtUSy5nbvIvG8s02Yw0YtA2TTfSSXBwvxAc0g224dy5f8ATlOaYUpgaaYN0iM3IAvfiTe9973upJEsiOtnZRzOy132InCMqUuBskjw+BrY5fhtJc8P2tY6ybix4KO97TDdWrwJl73tqk0fM1Wt3WVnRRlXAyWIqptqTu+b1MGXBIJpYppImmWFpbG7cFjSLEADbgVwxrL1PmJgZi0Ila12oAlwINrXBaQQpFFNkYKpNNNPVbciJwnKlLgTHsw2nbG2QWd8Iuc21rFziTbc7X61k4Tg0OBx83hkYjj1F2kXtqNrnfzLNRLImVScr5m3fmERFJrCIiAIiIAiIgCIiAIiIAiIgCIiAIiIAiIgCIiAIiIAiIgCIiAIiIAiIgCIiAIiIAiIgP/Z"/>
          <p:cNvSpPr>
            <a:spLocks noChangeAspect="1" noChangeArrowheads="1"/>
          </p:cNvSpPr>
          <p:nvPr/>
        </p:nvSpPr>
        <p:spPr bwMode="auto">
          <a:xfrm>
            <a:off x="63500" y="-877888"/>
            <a:ext cx="2514600" cy="18192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4" name="AutoShape 6" descr="data:image/jpeg;base64,/9j/4AAQSkZJRgABAQAAAQABAAD/2wCEAAkGBhMGERMUBw8UEhAUEBkSGRQTFxIWEBQQFxEZGBYSGBUZIjIqFxokGRIdHy8gIygpLCwsGCA9NTwqNSYrLSkBCQoKDgwOGg8PGjUkHyUpNiw1NDQtNSotLio0LiwpLik1KiksLy4tKSwtKiosKiwsMC0tLCwsLywsLCwsLCwsLP/AABEIAL8BCAMBIgACEQEDEQH/xAAcAAEAAgIDAQAAAAAAAAAAAAAABQYEBwIDCAH/xABLEAABAwIEAQYHDAYJBQAAAAABAAIDBBEFBhIhMQcTIkFRYRQ0UnF0gZEVFzJTcpKTobGzw9IzNUJiorIjJENEY3OCg9EWVFW0wf/EABsBAQACAwEBAAAAAAAAAAAAAAABBAIDBQYH/8QANxEAAgECBAIHBgYBBQAAAAAAAAECAxEEEiExUWEFE0FxgaGxFDI0keHwFSJCUlPRsjVicqLC/9oADAMBAAIRAxEAPwDeKIiAIiIAiIgCIiAIiIAiIgCIiAIiIAiIgCIiAIiIAiIgCIiAIiIAiIgCIiAIiIAiIgCIiAIiIAiIgCIiAIqTXcrdFh8skczZ9UcjozZjSNTXFpsdXC4XR789D5FR9G38ywzx4lxYHENXUGX1FQvfnofIqPo2/mT356HyKj6Nv5k6yPEn2DE/sZfUVC9+eh8io+jb+ZPfnofIqPo2/mTrI8R7Bif2MvqKhe/PQ+RUfRt/Mnvz0PkVH0bfzJ1keI9gxP7GX1FQvfnofIqPo2/mT356HyKj6Nv5k6yPEewYn9jL6ioXvz0PkVH0bfzJ789D5FR9G38ydZHiPYMT+xl9RVvLOfqbNkjo8PbKHMZrOtoaNOoDaxO9yrIsk09itUpTpSyzVmERFJrCIiAIiIAiIgCIiAIiIAiIgCIiAIiIAiIgPM+aPHav0ub75yi1KZo8dq/S5vvnKeyTk9uKDn8SF4gSGs4B5HFzj5IO1usg9Q34+KxMMNB1J7evI+gKpGnSUpcEVCOIzfoml3yQT9i+SRmL9I0t84I+1W3Fs+yRuLMADIYGmwLWN1OA/asRZo7Ba6y8v5vlxNlRHipbIG0skrXOa0HU0cCBsePZ1KpLE4iMOsdNW4Ztf8beZDqVFHM4+evoUayWWxeTTEZKqOWOodqZEGBgNuiDruPN0VA5wxyeGufzUpbzDv6O1rMvG3Vbbe/XdRDGzniZYdQV4q9791uzmr8OYjWk6jp225/QrFl9LCOINvqW38wYk+hoXTUxAl5uMg2BALnMB2PyioPJWbpsZldDiRD7xlwdpAOxF2kDYix7OpVodJ1alGVaNNWi7P8ANr/ia44mUoOajouf0NdIrNnzCmYfVgUTQBJGH6GjYPLnNsB1X03t2kqwUmAwZMpjPijBLOANjYgSHhGwHa/a7uNlan0jTjShNJtz2Xb98za8RFRUravZGvm0z3i7GOI7Q1xHtXWRbjx+tWOflBrJXXjlEbepjWM0gdnSBJ9qy8x42cbw+B9S1nOmoc1xaN7MYd+6+obLPr68ZRVSCtJ20le3b+1cCc801mW/P6EtyJeNz+jfitW51pjkS8bn9G/Fatzrt0fdPKdL/EvuXoERFtOSEREAREQBERAEREAREQBERAEREAREQBERAeZ80bVtX6XN985bIkb7n4WeZ200PV2mG5PtJK1vmjx2r9Lm++ctkYBK3H8Oa2+5gNO7ucGaN/VZ3rXkOnNFTk9lLX7+Z7avpTpvs0NRouyeB1M5zZxZ7XFpB4hwNiF1rvJ31R0i+8ln95/2/wARVzOnj1R8v8NqsfJZ/ef9v8RVzOnj1R8v8Nq4WH/1Sr/xX/kpU/iZd39Gxcbp2VdAW1MohYYo7yOBIbYsI2HaRb1qKyrgsWFtklweZlZPp021CNrQTe1tyL24ns6lm5r/AFW7/Ki/njVHyLM6Kuh5onpamu72aCTf1gH1LmYSjOpg6rUrJNu3Y7JPv17ytSg5UZNPt2+9TNomzV2LRe7TNMvOatJ+CGsYXMDe1vR43N1McqUpEdO0cDI93ra1oH85WTnOtZhlVQyv4tkdqPXzR0g+zUfrXPlGw81tK2SHfmn6jb4twsT5r6T5lnCt1mIw1WStFq3K+q/olTvUpyasrW9UavREXrTqmxeRLxuf0b8Vq3OtMciXjc/o34rVudXKPunjel/iX3L0CIi2nJCIiAIiIAiIgCIiAIiIAiIgCIiAIiIAiIgPM+aPHav0ub75y7MuZlky48mHpRu+FGdg63Ag9Tu9deaPHav0ub75yi1y61KFWLhNXTPoUIqVNJ8C84ji+GZj6deJYZbWLmt6Rt2loId5yLqKnfhtA13gYmqZNJDec6MQdbZxAAJtxsq2ip08BGmssZytwvp3cbeJEaCjom7d5csn5hpMuRu558rpZNOoBg0t06rAG+/wuKjcfqaTF6nnYpZWskJMl4xqZZgALRfpXI9Xeq+imOChGtKspPM9Oz+uzSwVFKbmm7s2JiWcKHFIDBI6drC1rdQYNQDSCOJ/d7FGYXjdBlol+HsnnmIsHSBrQAeIHZftsSqjFE6c2haXHsaCT7ApOnypV1X6Olkt2uGgfx2VX2DDUYOEptRerTkkn6M19RTgsrlp3nRjWMyY7KZKq17WDR8FrRwaPbx67qfy3n04YwRYmwyxAaQRbW1vkkHZ7fZ6100/JxVzfDEbPlPv/KCu5+Qm0v6wxCnj7uJ/iIStVwFSmqLaaW1ru3dYicqEo5G/l9D7VRYRVnVHLPFffQ1rreoFpt6jZQ+MT0gaGYNFJfVd0sp6ZFiA1rRsBvc7dQUi7BMOpv0+Jlx7I4z9u67IcKoJfF2YhP8A5cbbH+FKUoxacXUlbinb0V/EKUY63k+/7RM8iXjc/o34rVudaa5FhpragAEDwcix4gc83Y963KvSUfdPMdL/ABL7l6BERbTlBERAEREAREQBERAEREAREQBERAEREAREQHmfNHjtX6XN985RaslVg5x7FKmKN4YTVTnUQSAGyuJ2HEq4YZyeUtDY1IdO7982Z8xv/wBJXnsb0lRwsss9+C+7HvPaIUoRT3sjWNNSPrTppY3Pd2MBcfqVgoOT2rq95mthH+I7pfNbf67LZFTWU+AM/pnRws6mizb/ACWDj6goNmbZ8ccWZWonzG9uceNMQ8+9h63DzLlx6RxmLdsNTsuL+0vU0PFVJK8VZcX/AHsYlFyYRR+OzveexgDG/Xc/Yu+WDCsvfphEXjqN5n3829vqWe/IlRVt5zOWJiGHiY4i1kYHYXmzfqd51HuzHg2VNsEo/C5R/aPF237dcnD/AENsrkei8TU1xVZ9y0+/kVevdV2i3N/7dF83ZHfSZmlxAWyzhk0jeAeQI4faNvrCy34LilQ3ViVVS0EfWdnOHrNx/Eqpi/KzXYlcUzm07OFoh07fLdc+yyqVXWyYg7VWyPkd5UjnOd7XK1S6MwdLaF3z19TfDC1pbpR/7Pz08i/1sGGU9/dnGamsd5EF+bP2j+JRzsy4Vh/6swcynyqmQ795b0h9ipSK/G0VaKS8CysGv1Sb8bL5RsXJ3KdNB+q6Ojph/hwjV7SbfUsKp5SMRqvhVj29zGxs/laq0inM+JsWEoL9C+V/U2NyKOL6yoLjcmnuT1kmZtytzLTHIl43P6N+K1bnVql7p5Xpf4l9y9AiItpygiIgCIiAIiIAiIgCIiAIiIAiIgCIiAIiIDQdJiEeF4xUyVjtLBPU3O53MjrAAcSVPwYzW5vJblenMcV7GolsAPMdwD3DUfMorAMLixfHZo8RYHx+EVLy119JLZHEX7R3cFas1cq0OCjmcuNZI9o06wP6vHbqaB8O3dZveeC4s+jqFar19VX7Ldny8T1lacnOMKUM0sq32SPsHJ/RZdb4RnCp5+TrMpIi1eSGXvIe438yisd5YRA3msrwNjYBYSPaAAP3IhsPX7FrvFMXmxuQyYlK6R563HYDsaODR3CwWGrueytBWRYp9H5nmxEs74fpXh99xmYpjE2NP14lM+V3a83A7mjg0dwAWGiLWdNRUVZIIiISEREAREQGxeRLxuf0b8Vq3OtMciXjc/o34rVudXKPunjel/iX3L0CIi2nJCIiAIiIAiIgCIiAIiIAiIgCIiAIiIAiIgPNOZJzDW1nNuLb1MzTY2u0zOu09x7FE6h2hepzSsdxY2/mC+eCM+Lb81qrujzPRw6bUYpdX5/Q8s6h2hNQ7QvU3gjPi2/NangjPi2/Nao6jmZfjq/j8/oeWdQ7QmodoXqbwRnxbfmtTwRnxbfmtTqOY/HV/H5/Q8s6h2hNQ7QvU3gjPi2/NangjPi2/NanUcx+Or+Pz+h5Z1DtCah2hepvBGfFt+a1PBGfFt+a1Oo5j8dX8fn9DyzqHaE1DtC9TeCM+Lb81qeCM+Lb81qdRzH46v4/P6GnuRE3q57f9t+K1bnXCOBsX6NoHmAC5rdCOVWOLjMT7TVdS1giIsyoEREAREQBERAEREAREQBEUPmjM8eU4RNWse5pkEdow0uuQSD0iNuiobsZQhKclGKu2TCKjRcrMEpAFFW7kC5iZbc28pXlFJPY2VaFSlbOrXCIik0hERAERR+YMSOD0s80TQ50ULpADexLW3sbeZNjKMXJpLtJBFGZaxV2N0sM8zQ10sYeWtvYE9QupNFqJRcZOL3QRFjYhiMeFRukr5Gxxt4ucbAXNh9ZshCTbsjJRcIpRO0OjN2uAIPaCLgrmhAREQBERAEWJJi0MMzYHytE72l7Y/2ywXu63UOidz2JiWKxYQ0OxCVsbXODAXftPPBoHWduA7FFzLJK6VtzLREUmIREQBERAEREAREQBERAFQuWf9Xt9KZ/JIr6qFyz/q9vpTP5JFhU91l3AfEw7zLpOVfD6t7GRSSF73NYLxv3c4gDfzlY1RmStzPVzU+VnRww07tElRI3WTJcjS1vDi09XVe42vdY6ZgAsxvsCoHJ5VMy/U11HiThHMaoys1kN52N3AtJ47AOt+93FYu90mzdT6pxnOnDVLZvN272stjOwrM1Xg1ayjzTzb+eF4aiMaWucP2HN7drbAWJHEG6jaXM+JZhqaqmwgxR8zUvBne24jha8tYzTvqeS07kdXUu3NFU3MeK4fDhjhI6mkM8rmkFrGhzHaSR1/0dvO5vasnk4b/WsWPX4e4eoPk/5Uat2uWHGEaTquCzZU7W0vmte3NdmxaKgVENGdD2urG0/wAIN6DqgR8Q3sLh9ai8q5s91MN8LriNTGSGTSLC8ZJO3VdoB9as603XudhLq/C4NjU10XNAdUU5u+3cGta31lZSeXUqYWlGvGUWtbp+Gz8NUy18n2banG5JIsdDRJzEdTHpbpvDIOPf8JvtWNjmPzYv7sRsLfBKajdGNukZzH0ul2DS4W8y7M1uZlGtoato0wCJ9HJbhzYYXRD2g/NWJg9E6HAayap/S1UU9S7t6YOn6gD/AKlhd+6W1GndV4xspZUlwd9fKPmdWU/dTFqGH3GlhpoIo+bZzjdckzmmznEkEMbquB17FWLKGapsxUcznxtFZA58RZwjdM1t2336IJNjv1FZfJ+NOG0lviB9pWvqfGZcCpcYkw7aT3TLNQ4sDpCC4d/UO8hTfKk+REorESqQUUmpK3i7avt+7FjxZ+M4LE+plqaaQRt5x8DYzp0Dd1n2ubDfiOCi8/4hVY5hvhEL4m0EkULjEQ41AkMjbgOtawfb1ArpxfL1DSYc6oqq6WoqHwXY905POTubsAy+41HcG9gDdd2JtLsrs0j+zj/9kLF31XI301FSpzSV86j7uX7tx3Lhk6GtijHu3LA+MxM5sRNcHAW31XG+1lgZ8zVUZcmo2YYxsnPue0xkbvf0BG0O/Z6T91YMAr46ynh8Gka+8DD0SCbaQOHVvsqtnwXxLB/SH/bEtj0joc+jaeJ/PFdulrLRMwsZzFiWSHRTY4+Gpp5HFjo4maCx+kkBrrXPA2JvwPcV9xnGsWy5E2sxB0DodbddK1ljGx5sBznEu3Avc2J6wsvldF6elv8A+Qj/AJHrN5V/1VUeeP79ixd1fXYs05Ql1V4L8zs9Oy6Xg9d9ySxuSsr2Q/8ATboWNkaXOlmBcWtIaWaWDiTc8dtlAUuOV+X62GmzBJFPHVNcI5mM0FsrRwIA4XIFrftDfiFEYlVuxeso6Ksqn0tJ4DHJ0Hc26Z5j+Dr9VgDt0T1kLExHDKTB8Vw6PBpHPeJryXkMgaSRoFzwOziR5lDl2omlh4qOSaTvFv3e+zzfa7D7WU2JDGIGyz0xrPBCWvDX8yIryXBFrl3wurrC58odPiMUUHuxPTPYauMNETXhwn0Os43HweO3eFNYxO2kzDSuqHBjXURaC4gAuJlsLnr/AOQuXK3O11JTPa4Fja+Mlw3Fg2S+48yhrRm2FVurR/KtY8O8ysSzDV5PpHvx0wz1L5RHAyEOa0uc3g64B2sTtx2HWsDEazGMuReFV0tPNG2zpKdrNJYwnfS8C5tfjc271x5Wg2upoJqZ/ORw1LXv5pwLhE8WDwRw3AAPaQvoyrhtZBzrsTqDA5tyX1Q02tuHBw49rTusne9kaaapqnGpKK1bv+W/guGmvE55mz7PSzUQwJjZGVdPraxw3Mj9o7uvsAXAkdx4cVwxrH8RyjTtGJTQS1NRO2ONwbpihaW9Iu2F7EixPeTwsemrw6PDcUweKjJdEynk0lxu4t0PLSTZXHM+F0uNRCHGy0Ne7oXcGP5wA7sJ/asTt2X4hNXfUxlKjTdNZLpq7013dvTXjsdGXaLEKR7vd6qhnjLNtDND2yXHYBdtrqwLWuUK2TL2ITUQqzU0cdOZQ5x1GHTY6bjha9iBtuNhuFfcIxmHHY+cwyQSR6i3UA4DULXG471nBqxTxdKUZZuyy1SstdtOxmaiIsymEREAREQBYWLYNDjrObxOISRhwdpde2oAgHbzlZqITGTi7p6nwC3BReN5WpcxW91qdshbsHG4eB2BzSDbuvZSqKGrkxnKDvF2ZG4Nlymy80twqBsQPEi5c7su47n1ldtBg8OFuldRRhjpn848i/TeSTqN/OVmolkS6k5Xbe+/MKOny/T1M7KiaFpqGCzZDfUAL27v2ipFFNiIycdmYWLYNDjjObxOISR6g7S69tQvY7ec+1c34ZFJDzDoxzHN81o3083p06fNbZZSKLDPKyV9jooqJmHRtjpGhkbG6WtF7Adm6xIMu01O2ZscDNM7i+VpuWyOPEkHzqSRLIZ5a67ldo+TzD6FxdT0bA5zS25MjrBwsbaidOxtcbqVhwaGCDwdkTfB9JZzZ3ZoPEWPnWaiJJGcq1SfvSb8SHwTKVLlxz3YTAI3PFnHU91wDcDpE29Sy63BocRkikq4g6SFxdG43uxxtci3yR7FmollsQ6s3LM278b6mFimDQ401rcRiEjWPEjQb7PAIDtvOVzxLDIsYjdFiEYkida7TexsQRw7wspEsYqclaz225ERiuUqTG2MZiNO17Y26W/CDmtAtpDmkG23C666PJdFQc34LSsbzT+cYRq1CQ26RN7uOw43U2iZUZqtUSy5nbvIvG8s02Yw0YtA2TTfSSXBwvxAc0g224dy5f8ATlOaYUpgaaYN0iM3IAvfiTe9973upJEsiOtnZRzOy132InCMqUuBskjw+BrY5fhtJc8P2tY6ybix4KO97TDdWrwJl73tqk0fM1Wt3WVnRRlXAyWIqptqTu+b1MGXBIJpYppImmWFpbG7cFjSLEADbgVwxrL1PmJgZi0Ila12oAlwINrXBaQQpFFNkYKpNNNPVbciJwnKlLgTHsw2nbG2QWd8Iuc21rFziTbc7X61k4Tg0OBx83hkYjj1F2kXtqNrnfzLNRLImVScr5m3fmERFJrCIiAIiIAiIgCIiAIiIAiIgCIiAIiIAiIgCIiAIiIAiIgCIiAIiIAiIgCIiAIiIAiIgP/Z"/>
          <p:cNvSpPr>
            <a:spLocks noChangeAspect="1" noChangeArrowheads="1"/>
          </p:cNvSpPr>
          <p:nvPr/>
        </p:nvSpPr>
        <p:spPr bwMode="auto">
          <a:xfrm>
            <a:off x="63500" y="-695325"/>
            <a:ext cx="1990725" cy="14382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 name="Picture 9" descr="ACU.png"/>
          <p:cNvPicPr>
            <a:picLocks noChangeAspect="1"/>
          </p:cNvPicPr>
          <p:nvPr/>
        </p:nvPicPr>
        <p:blipFill>
          <a:blip r:embed="rId3" cstate="print"/>
          <a:stretch>
            <a:fillRect/>
          </a:stretch>
        </p:blipFill>
        <p:spPr>
          <a:xfrm>
            <a:off x="685800" y="4876800"/>
            <a:ext cx="2676525" cy="876300"/>
          </a:xfrm>
          <a:prstGeom prst="rect">
            <a:avLst/>
          </a:prstGeom>
        </p:spPr>
      </p:pic>
      <p:pic>
        <p:nvPicPr>
          <p:cNvPr id="14" name="Picture 13" descr="SCU.png"/>
          <p:cNvPicPr>
            <a:picLocks noChangeAspect="1"/>
          </p:cNvPicPr>
          <p:nvPr/>
        </p:nvPicPr>
        <p:blipFill>
          <a:blip r:embed="rId4" cstate="print"/>
          <a:stretch>
            <a:fillRect/>
          </a:stretch>
        </p:blipFill>
        <p:spPr>
          <a:xfrm>
            <a:off x="4191000" y="5029200"/>
            <a:ext cx="1447800" cy="1447800"/>
          </a:xfrm>
          <a:prstGeom prst="rect">
            <a:avLst/>
          </a:prstGeom>
        </p:spPr>
      </p:pic>
      <p:sp>
        <p:nvSpPr>
          <p:cNvPr id="3" name="AutoShape 2" descr="Image result for casera credit union logo"/>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76007" y="4876801"/>
            <a:ext cx="2610793" cy="8763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262" r="1"/>
          <a:stretch/>
        </p:blipFill>
        <p:spPr>
          <a:xfrm>
            <a:off x="1198524" y="866042"/>
            <a:ext cx="1899139" cy="2777490"/>
          </a:xfrm>
          <a:prstGeom prst="rect">
            <a:avLst/>
          </a:prstGeom>
          <a:ln w="3175">
            <a:solidFill>
              <a:schemeClr val="tx1"/>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36826" y="888902"/>
            <a:ext cx="1937385" cy="2754630"/>
          </a:xfrm>
          <a:prstGeom prst="rect">
            <a:avLst/>
          </a:prstGeom>
          <a:ln w="3175">
            <a:solidFill>
              <a:schemeClr val="tx1"/>
            </a:solidFill>
          </a:ln>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5000" y="857250"/>
            <a:ext cx="1948815" cy="2743200"/>
          </a:xfrm>
          <a:prstGeom prst="rect">
            <a:avLst/>
          </a:prstGeom>
          <a:ln w="3175">
            <a:solidFill>
              <a:schemeClr val="tx1"/>
            </a:solidFill>
          </a:ln>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1191259">
            <a:off x="2228850" y="3366135"/>
            <a:ext cx="1960245" cy="2634615"/>
          </a:xfrm>
          <a:prstGeom prst="rect">
            <a:avLst/>
          </a:prstGeom>
          <a:ln w="3175">
            <a:solidFill>
              <a:schemeClr val="tx1"/>
            </a:solidFill>
          </a:ln>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466022">
            <a:off x="4841512" y="3367597"/>
            <a:ext cx="1777399" cy="2546417"/>
          </a:xfrm>
          <a:prstGeom prst="rect">
            <a:avLst/>
          </a:prstGeom>
          <a:ln w="3175">
            <a:solidFill>
              <a:schemeClr val="tx1"/>
            </a:solidFill>
          </a:ln>
        </p:spPr>
      </p:pic>
    </p:spTree>
    <p:extLst>
      <p:ext uri="{BB962C8B-B14F-4D97-AF65-F5344CB8AC3E}">
        <p14:creationId xmlns:p14="http://schemas.microsoft.com/office/powerpoint/2010/main" val="1195985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4000" dirty="0">
                <a:solidFill>
                  <a:schemeClr val="tx1"/>
                </a:solidFill>
                <a:latin typeface="+mn-lt"/>
                <a:ea typeface="+mn-ea"/>
                <a:cs typeface="+mn-cs"/>
              </a:rPr>
              <a:t>Comparing Financial Institutions</a:t>
            </a:r>
          </a:p>
        </p:txBody>
      </p:sp>
      <p:sp>
        <p:nvSpPr>
          <p:cNvPr id="9" name="Content Placeholder 8"/>
          <p:cNvSpPr>
            <a:spLocks noGrp="1"/>
          </p:cNvSpPr>
          <p:nvPr>
            <p:ph idx="1"/>
          </p:nvPr>
        </p:nvSpPr>
        <p:spPr/>
        <p:txBody>
          <a:bodyPr>
            <a:normAutofit/>
          </a:bodyPr>
          <a:lstStyle/>
          <a:p>
            <a:r>
              <a:rPr lang="en-US" sz="2400" b="1" dirty="0"/>
              <a:t>Trust Companies</a:t>
            </a:r>
            <a:br>
              <a:rPr lang="en-US" sz="2400" dirty="0"/>
            </a:br>
            <a:r>
              <a:rPr lang="en-US" sz="2400" dirty="0"/>
              <a:t>*Offer financial services similar to banks</a:t>
            </a:r>
            <a:br>
              <a:rPr lang="en-US" sz="2400" dirty="0"/>
            </a:br>
            <a:r>
              <a:rPr lang="en-US" sz="2400" dirty="0"/>
              <a:t>*Major difference is that they also offer services such as managing estates, trust funds and pension plans</a:t>
            </a:r>
          </a:p>
          <a:p>
            <a:endParaRPr lang="en-US" sz="2400" dirty="0"/>
          </a:p>
          <a:p>
            <a:pPr>
              <a:buNone/>
            </a:pPr>
            <a:br>
              <a:rPr lang="en-US" sz="2400" dirty="0"/>
            </a:br>
            <a:endParaRPr lang="en-US" sz="2400" dirty="0"/>
          </a:p>
          <a:p>
            <a:pPr>
              <a:buNone/>
            </a:pPr>
            <a:endParaRPr lang="en-US" sz="2400" dirty="0"/>
          </a:p>
          <a:p>
            <a:endParaRPr lang="en-US" sz="2400" dirty="0"/>
          </a:p>
          <a:p>
            <a:endParaRPr lang="en-US" sz="2400" dirty="0"/>
          </a:p>
        </p:txBody>
      </p:sp>
      <p:sp>
        <p:nvSpPr>
          <p:cNvPr id="12290" name="AutoShape 2" descr="data:image/jpeg;base64,/9j/4AAQSkZJRgABAQAAAQABAAD/2wCEAAkGBhMGERMUBw8UEhAUEBkSGRQTFxIWEBQQFxEZGBYSGBUZIjIqFxokGRIdHy8gIygpLCwsGCA9NTwqNSYrLSkBCQoKDgwOGg8PGjUkHyUpNiw1NDQtNSotLio0LiwpLik1KiksLy4tKSwtKiosKiwsMC0tLCwsLywsLCwsLCwsLP/AABEIAL8BCAMBIgACEQEDEQH/xAAcAAEAAgIDAQAAAAAAAAAAAAAABQYEBwIDCAH/xABLEAABAwIEAQYHDAYJBQAAAAABAAIDBBEFBhIhMQcTIkFRYRQ0UnF0gZEVFzJTcpKTobGzw9IzNUJiorIjJENEY3OCg9EWVFW0wf/EABsBAQACAwEBAAAAAAAAAAAAAAABBAIDBQYH/8QANxEAAgECBAIHBgYBBQAAAAAAAAECAxEEEiExUWEFE0FxgaGxFDI0keHwFSJCUlPRsjVicqLC/9oADAMBAAIRAxEAPwDeKIiAIiIAiIgCIiAIiIAiIgCIiAIiIAiIgCIiAIiIAiIgCIiAIiIAiIgCIiAIiIAiIgCIiAIiIAiIgCIiAIqTXcrdFh8skczZ9UcjozZjSNTXFpsdXC4XR789D5FR9G38ywzx4lxYHENXUGX1FQvfnofIqPo2/mT356HyKj6Nv5k6yPEn2DE/sZfUVC9+eh8io+jb+ZPfnofIqPo2/mTrI8R7Bif2MvqKhe/PQ+RUfRt/Mnvz0PkVH0bfzJ1keI9gxP7GX1FQvfnofIqPo2/mT356HyKj6Nv5k6yPEewYn9jL6ioXvz0PkVH0bfzJ789D5FR9G38ydZHiPYMT+xl9RVvLOfqbNkjo8PbKHMZrOtoaNOoDaxO9yrIsk09itUpTpSyzVmERFJrCIiAIiIAiIgCIiAIiIAiIgCIiAIiIAiIgPM+aPHav0ub75yi1KZo8dq/S5vvnKeyTk9uKDn8SF4gSGs4B5HFzj5IO1usg9Q34+KxMMNB1J7evI+gKpGnSUpcEVCOIzfoml3yQT9i+SRmL9I0t84I+1W3Fs+yRuLMADIYGmwLWN1OA/asRZo7Ba6y8v5vlxNlRHipbIG0skrXOa0HU0cCBsePZ1KpLE4iMOsdNW4Ztf8beZDqVFHM4+evoUayWWxeTTEZKqOWOodqZEGBgNuiDruPN0VA5wxyeGufzUpbzDv6O1rMvG3Vbbe/XdRDGzniZYdQV4q9791uzmr8OYjWk6jp225/QrFl9LCOINvqW38wYk+hoXTUxAl5uMg2BALnMB2PyioPJWbpsZldDiRD7xlwdpAOxF2kDYix7OpVodJ1alGVaNNWi7P8ANr/ia44mUoOajouf0NdIrNnzCmYfVgUTQBJGH6GjYPLnNsB1X03t2kqwUmAwZMpjPijBLOANjYgSHhGwHa/a7uNlan0jTjShNJtz2Xb98za8RFRUravZGvm0z3i7GOI7Q1xHtXWRbjx+tWOflBrJXXjlEbepjWM0gdnSBJ9qy8x42cbw+B9S1nOmoc1xaN7MYd+6+obLPr68ZRVSCtJ20le3b+1cCc801mW/P6EtyJeNz+jfitW51pjkS8bn9G/Fatzrt0fdPKdL/EvuXoERFtOSEREAREQBERAEREAREQBERAEREAREQBERAeZ80bVtX6XN985bIkb7n4WeZ200PV2mG5PtJK1vmjx2r9Lm++ctkYBK3H8Oa2+5gNO7ucGaN/VZ3rXkOnNFTk9lLX7+Z7avpTpvs0NRouyeB1M5zZxZ7XFpB4hwNiF1rvJ31R0i+8ln95/2/wARVzOnj1R8v8NqsfJZ/ef9v8RVzOnj1R8v8Nq4WH/1Sr/xX/kpU/iZd39Gxcbp2VdAW1MohYYo7yOBIbYsI2HaRb1qKyrgsWFtklweZlZPp021CNrQTe1tyL24ns6lm5r/AFW7/Ki/njVHyLM6Kuh5onpamu72aCTf1gH1LmYSjOpg6rUrJNu3Y7JPv17ytSg5UZNPt2+9TNomzV2LRe7TNMvOatJ+CGsYXMDe1vR43N1McqUpEdO0cDI93ra1oH85WTnOtZhlVQyv4tkdqPXzR0g+zUfrXPlGw81tK2SHfmn6jb4twsT5r6T5lnCt1mIw1WStFq3K+q/olTvUpyasrW9UavREXrTqmxeRLxuf0b8Vq3OtMciXjc/o34rVudXKPunjel/iX3L0CIi2nJCIiAIiIAiIgCIiAIiIAiIgCIiAIiIAiIgPM+aPHav0ub75y7MuZlky48mHpRu+FGdg63Ag9Tu9deaPHav0ub75yi1y61KFWLhNXTPoUIqVNJ8C84ji+GZj6deJYZbWLmt6Rt2loId5yLqKnfhtA13gYmqZNJDec6MQdbZxAAJtxsq2ip08BGmssZytwvp3cbeJEaCjom7d5csn5hpMuRu558rpZNOoBg0t06rAG+/wuKjcfqaTF6nnYpZWskJMl4xqZZgALRfpXI9Xeq+imOChGtKspPM9Oz+uzSwVFKbmm7s2JiWcKHFIDBI6drC1rdQYNQDSCOJ/d7FGYXjdBlol+HsnnmIsHSBrQAeIHZftsSqjFE6c2haXHsaCT7ApOnypV1X6Olkt2uGgfx2VX2DDUYOEptRerTkkn6M19RTgsrlp3nRjWMyY7KZKq17WDR8FrRwaPbx67qfy3n04YwRYmwyxAaQRbW1vkkHZ7fZ6100/JxVzfDEbPlPv/KCu5+Qm0v6wxCnj7uJ/iIStVwFSmqLaaW1ru3dYicqEo5G/l9D7VRYRVnVHLPFffQ1rreoFpt6jZQ+MT0gaGYNFJfVd0sp6ZFiA1rRsBvc7dQUi7BMOpv0+Jlx7I4z9u67IcKoJfF2YhP8A5cbbH+FKUoxacXUlbinb0V/EKUY63k+/7RM8iXjc/o34rVudaa5FhpragAEDwcix4gc83Y963KvSUfdPMdL/ABL7l6BERbTlBERAEREAREQBERAEREAREQBERAEREAREQHmfNHjtX6XN985RaslVg5x7FKmKN4YTVTnUQSAGyuJ2HEq4YZyeUtDY1IdO7982Z8xv/wBJXnsb0lRwsss9+C+7HvPaIUoRT3sjWNNSPrTppY3Pd2MBcfqVgoOT2rq95mthH+I7pfNbf67LZFTWU+AM/pnRws6mizb/ACWDj6goNmbZ8ccWZWonzG9uceNMQ8+9h63DzLlx6RxmLdsNTsuL+0vU0PFVJK8VZcX/AHsYlFyYRR+OzveexgDG/Xc/Yu+WDCsvfphEXjqN5n3829vqWe/IlRVt5zOWJiGHiY4i1kYHYXmzfqd51HuzHg2VNsEo/C5R/aPF237dcnD/AENsrkei8TU1xVZ9y0+/kVevdV2i3N/7dF83ZHfSZmlxAWyzhk0jeAeQI4faNvrCy34LilQ3ViVVS0EfWdnOHrNx/Eqpi/KzXYlcUzm07OFoh07fLdc+yyqVXWyYg7VWyPkd5UjnOd7XK1S6MwdLaF3z19TfDC1pbpR/7Pz08i/1sGGU9/dnGamsd5EF+bP2j+JRzsy4Vh/6swcynyqmQ795b0h9ipSK/G0VaKS8CysGv1Sb8bL5RsXJ3KdNB+q6Ojph/hwjV7SbfUsKp5SMRqvhVj29zGxs/laq0inM+JsWEoL9C+V/U2NyKOL6yoLjcmnuT1kmZtytzLTHIl43P6N+K1bnVql7p5Xpf4l9y9AiItpygiIgCIiAIiIAiIgCIiAIiIAiIgCIiAIiIDQdJiEeF4xUyVjtLBPU3O53MjrAAcSVPwYzW5vJblenMcV7GolsAPMdwD3DUfMorAMLixfHZo8RYHx+EVLy119JLZHEX7R3cFas1cq0OCjmcuNZI9o06wP6vHbqaB8O3dZveeC4s+jqFar19VX7Ldny8T1lacnOMKUM0sq32SPsHJ/RZdb4RnCp5+TrMpIi1eSGXvIe438yisd5YRA3msrwNjYBYSPaAAP3IhsPX7FrvFMXmxuQyYlK6R563HYDsaODR3CwWGrueytBWRYp9H5nmxEs74fpXh99xmYpjE2NP14lM+V3a83A7mjg0dwAWGiLWdNRUVZIIiISEREAREQGxeRLxuf0b8Vq3OtMciXjc/o34rVudXKPunjel/iX3L0CIi2nJCIiAIiIAiIgCIiAIiIAiIgCIiAIiIAiIgPNOZJzDW1nNuLb1MzTY2u0zOu09x7FE6h2hepzSsdxY2/mC+eCM+Lb81qrujzPRw6bUYpdX5/Q8s6h2hNQ7QvU3gjPi2/NangjPi2/Nao6jmZfjq/j8/oeWdQ7QmodoXqbwRnxbfmtTwRnxbfmtTqOY/HV/H5/Q8s6h2hNQ7QvU3gjPi2/NangjPi2/NanUcx+Or+Pz+h5Z1DtCah2hepvBGfFt+a1PBGfFt+a1Oo5j8dX8fn9DyzqHaE1DtC9TeCM+Lb81qeCM+Lb81qdRzH46v4/P6GnuRE3q57f9t+K1bnXCOBsX6NoHmAC5rdCOVWOLjMT7TVdS1giIsyoEREAREQBERAEREAREQBEUPmjM8eU4RNWse5pkEdow0uuQSD0iNuiobsZQhKclGKu2TCKjRcrMEpAFFW7kC5iZbc28pXlFJPY2VaFSlbOrXCIik0hERAERR+YMSOD0s80TQ50ULpADexLW3sbeZNjKMXJpLtJBFGZaxV2N0sM8zQ10sYeWtvYE9QupNFqJRcZOL3QRFjYhiMeFRukr5Gxxt4ucbAXNh9ZshCTbsjJRcIpRO0OjN2uAIPaCLgrmhAREQBERAEWJJi0MMzYHytE72l7Y/2ywXu63UOidz2JiWKxYQ0OxCVsbXODAXftPPBoHWduA7FFzLJK6VtzLREUmIREQBERAEREAREQBERAFQuWf9Xt9KZ/JIr6qFyz/q9vpTP5JFhU91l3AfEw7zLpOVfD6t7GRSSF73NYLxv3c4gDfzlY1RmStzPVzU+VnRww07tElRI3WTJcjS1vDi09XVe42vdY6ZgAsxvsCoHJ5VMy/U11HiThHMaoys1kN52N3AtJ47AOt+93FYu90mzdT6pxnOnDVLZvN272stjOwrM1Xg1ayjzTzb+eF4aiMaWucP2HN7drbAWJHEG6jaXM+JZhqaqmwgxR8zUvBne24jha8tYzTvqeS07kdXUu3NFU3MeK4fDhjhI6mkM8rmkFrGhzHaSR1/0dvO5vasnk4b/WsWPX4e4eoPk/5Uat2uWHGEaTquCzZU7W0vmte3NdmxaKgVENGdD2urG0/wAIN6DqgR8Q3sLh9ai8q5s91MN8LriNTGSGTSLC8ZJO3VdoB9as603XudhLq/C4NjU10XNAdUU5u+3cGta31lZSeXUqYWlGvGUWtbp+Gz8NUy18n2banG5JIsdDRJzEdTHpbpvDIOPf8JvtWNjmPzYv7sRsLfBKajdGNukZzH0ul2DS4W8y7M1uZlGtoato0wCJ9HJbhzYYXRD2g/NWJg9E6HAayap/S1UU9S7t6YOn6gD/AKlhd+6W1GndV4xspZUlwd9fKPmdWU/dTFqGH3GlhpoIo+bZzjdckzmmznEkEMbquB17FWLKGapsxUcznxtFZA58RZwjdM1t2336IJNjv1FZfJ+NOG0lviB9pWvqfGZcCpcYkw7aT3TLNQ4sDpCC4d/UO8hTfKk+REorESqQUUmpK3i7avt+7FjxZ+M4LE+plqaaQRt5x8DYzp0Dd1n2ubDfiOCi8/4hVY5hvhEL4m0EkULjEQ41AkMjbgOtawfb1ArpxfL1DSYc6oqq6WoqHwXY905POTubsAy+41HcG9gDdd2JtLsrs0j+zj/9kLF31XI301FSpzSV86j7uX7tx3Lhk6GtijHu3LA+MxM5sRNcHAW31XG+1lgZ8zVUZcmo2YYxsnPue0xkbvf0BG0O/Z6T91YMAr46ynh8Gka+8DD0SCbaQOHVvsqtnwXxLB/SH/bEtj0joc+jaeJ/PFdulrLRMwsZzFiWSHRTY4+Gpp5HFjo4maCx+kkBrrXPA2JvwPcV9xnGsWy5E2sxB0DodbddK1ljGx5sBznEu3Avc2J6wsvldF6elv8A+Qj/AJHrN5V/1VUeeP79ixd1fXYs05Ql1V4L8zs9Oy6Xg9d9ySxuSsr2Q/8ATboWNkaXOlmBcWtIaWaWDiTc8dtlAUuOV+X62GmzBJFPHVNcI5mM0FsrRwIA4XIFrftDfiFEYlVuxeso6Ksqn0tJ4DHJ0Hc26Z5j+Dr9VgDt0T1kLExHDKTB8Vw6PBpHPeJryXkMgaSRoFzwOziR5lDl2omlh4qOSaTvFv3e+zzfa7D7WU2JDGIGyz0xrPBCWvDX8yIryXBFrl3wurrC58odPiMUUHuxPTPYauMNETXhwn0Os43HweO3eFNYxO2kzDSuqHBjXURaC4gAuJlsLnr/AOQuXK3O11JTPa4Fja+Mlw3Fg2S+48yhrRm2FVurR/KtY8O8ysSzDV5PpHvx0wz1L5RHAyEOa0uc3g64B2sTtx2HWsDEazGMuReFV0tPNG2zpKdrNJYwnfS8C5tfjc271x5Wg2upoJqZ/ORw1LXv5pwLhE8WDwRw3AAPaQvoyrhtZBzrsTqDA5tyX1Q02tuHBw49rTusne9kaaapqnGpKK1bv+W/guGmvE55mz7PSzUQwJjZGVdPraxw3Mj9o7uvsAXAkdx4cVwxrH8RyjTtGJTQS1NRO2ONwbpihaW9Iu2F7EixPeTwsemrw6PDcUweKjJdEynk0lxu4t0PLSTZXHM+F0uNRCHGy0Ne7oXcGP5wA7sJ/asTt2X4hNXfUxlKjTdNZLpq7013dvTXjsdGXaLEKR7vd6qhnjLNtDND2yXHYBdtrqwLWuUK2TL2ITUQqzU0cdOZQ5x1GHTY6bjha9iBtuNhuFfcIxmHHY+cwyQSR6i3UA4DULXG471nBqxTxdKUZZuyy1SstdtOxmaiIsymEREAREQBYWLYNDjrObxOISRhwdpde2oAgHbzlZqITGTi7p6nwC3BReN5WpcxW91qdshbsHG4eB2BzSDbuvZSqKGrkxnKDvF2ZG4Nlymy80twqBsQPEi5c7su47n1ldtBg8OFuldRRhjpn848i/TeSTqN/OVmolkS6k5Xbe+/MKOny/T1M7KiaFpqGCzZDfUAL27v2ipFFNiIycdmYWLYNDjjObxOISR6g7S69tQvY7ec+1c34ZFJDzDoxzHN81o3083p06fNbZZSKLDPKyV9jooqJmHRtjpGhkbG6WtF7Adm6xIMu01O2ZscDNM7i+VpuWyOPEkHzqSRLIZ5a67ldo+TzD6FxdT0bA5zS25MjrBwsbaidOxtcbqVhwaGCDwdkTfB9JZzZ3ZoPEWPnWaiJJGcq1SfvSb8SHwTKVLlxz3YTAI3PFnHU91wDcDpE29Sy63BocRkikq4g6SFxdG43uxxtci3yR7FmollsQ6s3LM278b6mFimDQ401rcRiEjWPEjQb7PAIDtvOVzxLDIsYjdFiEYkida7TexsQRw7wspEsYqclaz225ERiuUqTG2MZiNO17Y26W/CDmtAtpDmkG23C666PJdFQc34LSsbzT+cYRq1CQ26RN7uOw43U2iZUZqtUSy5nbvIvG8s02Yw0YtA2TTfSSXBwvxAc0g224dy5f8ATlOaYUpgaaYN0iM3IAvfiTe9973upJEsiOtnZRzOy132InCMqUuBskjw+BrY5fhtJc8P2tY6ybix4KO97TDdWrwJl73tqk0fM1Wt3WVnRRlXAyWIqptqTu+b1MGXBIJpYppImmWFpbG7cFjSLEADbgVwxrL1PmJgZi0Ila12oAlwINrXBaQQpFFNkYKpNNNPVbciJwnKlLgTHsw2nbG2QWd8Iuc21rFziTbc7X61k4Tg0OBx83hkYjj1F2kXtqNrnfzLNRLImVScr5m3fmERFJrCIiAIiIAiIgCIiAIiIAiIgCIiAIiIAiIgCIiAIiIAiIgCIiAIiIAiIgCIiAIiIAiIgP/Z"/>
          <p:cNvSpPr>
            <a:spLocks noChangeAspect="1" noChangeArrowheads="1"/>
          </p:cNvSpPr>
          <p:nvPr/>
        </p:nvSpPr>
        <p:spPr bwMode="auto">
          <a:xfrm>
            <a:off x="63500" y="-877888"/>
            <a:ext cx="2514600" cy="18192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2" name="AutoShape 4" descr="data:image/jpeg;base64,/9j/4AAQSkZJRgABAQAAAQABAAD/2wCEAAkGBhMGERMUBw8UEhAUEBkSGRQTFxIWEBQQFxEZGBYSGBUZIjIqFxokGRIdHy8gIygpLCwsGCA9NTwqNSYrLSkBCQoKDgwOGg8PGjUkHyUpNiw1NDQtNSotLio0LiwpLik1KiksLy4tKSwtKiosKiwsMC0tLCwsLywsLCwsLCwsLP/AABEIAL8BCAMBIgACEQEDEQH/xAAcAAEAAgIDAQAAAAAAAAAAAAAABQYEBwIDCAH/xABLEAABAwIEAQYHDAYJBQAAAAABAAIDBBEFBhIhMQcTIkFRYRQ0UnF0gZEVFzJTcpKTobGzw9IzNUJiorIjJENEY3OCg9EWVFW0wf/EABsBAQACAwEBAAAAAAAAAAAAAAABBAIDBQYH/8QANxEAAgECBAIHBgYBBQAAAAAAAAECAxEEEiExUWEFE0FxgaGxFDI0keHwFSJCUlPRsjVicqLC/9oADAMBAAIRAxEAPwDeKIiAIiIAiIgCIiAIiIAiIgCIiAIiIAiIgCIiAIiIAiIgCIiAIiIAiIgCIiAIiIAiIgCIiAIiIAiIgCIiAIqTXcrdFh8skczZ9UcjozZjSNTXFpsdXC4XR789D5FR9G38ywzx4lxYHENXUGX1FQvfnofIqPo2/mT356HyKj6Nv5k6yPEn2DE/sZfUVC9+eh8io+jb+ZPfnofIqPo2/mTrI8R7Bif2MvqKhe/PQ+RUfRt/Mnvz0PkVH0bfzJ1keI9gxP7GX1FQvfnofIqPo2/mT356HyKj6Nv5k6yPEewYn9jL6ioXvz0PkVH0bfzJ789D5FR9G38ydZHiPYMT+xl9RVvLOfqbNkjo8PbKHMZrOtoaNOoDaxO9yrIsk09itUpTpSyzVmERFJrCIiAIiIAiIgCIiAIiIAiIgCIiAIiIAiIgPM+aPHav0ub75yi1KZo8dq/S5vvnKeyTk9uKDn8SF4gSGs4B5HFzj5IO1usg9Q34+KxMMNB1J7evI+gKpGnSUpcEVCOIzfoml3yQT9i+SRmL9I0t84I+1W3Fs+yRuLMADIYGmwLWN1OA/asRZo7Ba6y8v5vlxNlRHipbIG0skrXOa0HU0cCBsePZ1KpLE4iMOsdNW4Ztf8beZDqVFHM4+evoUayWWxeTTEZKqOWOodqZEGBgNuiDruPN0VA5wxyeGufzUpbzDv6O1rMvG3Vbbe/XdRDGzniZYdQV4q9791uzmr8OYjWk6jp225/QrFl9LCOINvqW38wYk+hoXTUxAl5uMg2BALnMB2PyioPJWbpsZldDiRD7xlwdpAOxF2kDYix7OpVodJ1alGVaNNWi7P8ANr/ia44mUoOajouf0NdIrNnzCmYfVgUTQBJGH6GjYPLnNsB1X03t2kqwUmAwZMpjPijBLOANjYgSHhGwHa/a7uNlan0jTjShNJtz2Xb98za8RFRUravZGvm0z3i7GOI7Q1xHtXWRbjx+tWOflBrJXXjlEbepjWM0gdnSBJ9qy8x42cbw+B9S1nOmoc1xaN7MYd+6+obLPr68ZRVSCtJ20le3b+1cCc801mW/P6EtyJeNz+jfitW51pjkS8bn9G/Fatzrt0fdPKdL/EvuXoERFtOSEREAREQBERAEREAREQBERAEREAREQBERAeZ80bVtX6XN985bIkb7n4WeZ200PV2mG5PtJK1vmjx2r9Lm++ctkYBK3H8Oa2+5gNO7ucGaN/VZ3rXkOnNFTk9lLX7+Z7avpTpvs0NRouyeB1M5zZxZ7XFpB4hwNiF1rvJ31R0i+8ln95/2/wARVzOnj1R8v8NqsfJZ/ef9v8RVzOnj1R8v8Nq4WH/1Sr/xX/kpU/iZd39Gxcbp2VdAW1MohYYo7yOBIbYsI2HaRb1qKyrgsWFtklweZlZPp021CNrQTe1tyL24ns6lm5r/AFW7/Ki/njVHyLM6Kuh5onpamu72aCTf1gH1LmYSjOpg6rUrJNu3Y7JPv17ytSg5UZNPt2+9TNomzV2LRe7TNMvOatJ+CGsYXMDe1vR43N1McqUpEdO0cDI93ra1oH85WTnOtZhlVQyv4tkdqPXzR0g+zUfrXPlGw81tK2SHfmn6jb4twsT5r6T5lnCt1mIw1WStFq3K+q/olTvUpyasrW9UavREXrTqmxeRLxuf0b8Vq3OtMciXjc/o34rVudXKPunjel/iX3L0CIi2nJCIiAIiIAiIgCIiAIiIAiIgCIiAIiIAiIgPM+aPHav0ub75y7MuZlky48mHpRu+FGdg63Ag9Tu9deaPHav0ub75yi1y61KFWLhNXTPoUIqVNJ8C84ji+GZj6deJYZbWLmt6Rt2loId5yLqKnfhtA13gYmqZNJDec6MQdbZxAAJtxsq2ip08BGmssZytwvp3cbeJEaCjom7d5csn5hpMuRu558rpZNOoBg0t06rAG+/wuKjcfqaTF6nnYpZWskJMl4xqZZgALRfpXI9Xeq+imOChGtKspPM9Oz+uzSwVFKbmm7s2JiWcKHFIDBI6drC1rdQYNQDSCOJ/d7FGYXjdBlol+HsnnmIsHSBrQAeIHZftsSqjFE6c2haXHsaCT7ApOnypV1X6Olkt2uGgfx2VX2DDUYOEptRerTkkn6M19RTgsrlp3nRjWMyY7KZKq17WDR8FrRwaPbx67qfy3n04YwRYmwyxAaQRbW1vkkHZ7fZ6100/JxVzfDEbPlPv/KCu5+Qm0v6wxCnj7uJ/iIStVwFSmqLaaW1ru3dYicqEo5G/l9D7VRYRVnVHLPFffQ1rreoFpt6jZQ+MT0gaGYNFJfVd0sp6ZFiA1rRsBvc7dQUi7BMOpv0+Jlx7I4z9u67IcKoJfF2YhP8A5cbbH+FKUoxacXUlbinb0V/EKUY63k+/7RM8iXjc/o34rVudaa5FhpragAEDwcix4gc83Y963KvSUfdPMdL/ABL7l6BERbTlBERAEREAREQBERAEREAREQBERAEREAREQHmfNHjtX6XN985RaslVg5x7FKmKN4YTVTnUQSAGyuJ2HEq4YZyeUtDY1IdO7982Z8xv/wBJXnsb0lRwsss9+C+7HvPaIUoRT3sjWNNSPrTppY3Pd2MBcfqVgoOT2rq95mthH+I7pfNbf67LZFTWU+AM/pnRws6mizb/ACWDj6goNmbZ8ccWZWonzG9uceNMQ8+9h63DzLlx6RxmLdsNTsuL+0vU0PFVJK8VZcX/AHsYlFyYRR+OzveexgDG/Xc/Yu+WDCsvfphEXjqN5n3829vqWe/IlRVt5zOWJiGHiY4i1kYHYXmzfqd51HuzHg2VNsEo/C5R/aPF237dcnD/AENsrkei8TU1xVZ9y0+/kVevdV2i3N/7dF83ZHfSZmlxAWyzhk0jeAeQI4faNvrCy34LilQ3ViVVS0EfWdnOHrNx/Eqpi/KzXYlcUzm07OFoh07fLdc+yyqVXWyYg7VWyPkd5UjnOd7XK1S6MwdLaF3z19TfDC1pbpR/7Pz08i/1sGGU9/dnGamsd5EF+bP2j+JRzsy4Vh/6swcynyqmQ795b0h9ipSK/G0VaKS8CysGv1Sb8bL5RsXJ3KdNB+q6Ojph/hwjV7SbfUsKp5SMRqvhVj29zGxs/laq0inM+JsWEoL9C+V/U2NyKOL6yoLjcmnuT1kmZtytzLTHIl43P6N+K1bnVql7p5Xpf4l9y9AiItpygiIgCIiAIiIAiIgCIiAIiIAiIgCIiAIiIDQdJiEeF4xUyVjtLBPU3O53MjrAAcSVPwYzW5vJblenMcV7GolsAPMdwD3DUfMorAMLixfHZo8RYHx+EVLy119JLZHEX7R3cFas1cq0OCjmcuNZI9o06wP6vHbqaB8O3dZveeC4s+jqFar19VX7Ldny8T1lacnOMKUM0sq32SPsHJ/RZdb4RnCp5+TrMpIi1eSGXvIe438yisd5YRA3msrwNjYBYSPaAAP3IhsPX7FrvFMXmxuQyYlK6R563HYDsaODR3CwWGrueytBWRYp9H5nmxEs74fpXh99xmYpjE2NP14lM+V3a83A7mjg0dwAWGiLWdNRUVZIIiISEREAREQGxeRLxuf0b8Vq3OtMciXjc/o34rVudXKPunjel/iX3L0CIi2nJCIiAIiIAiIgCIiAIiIAiIgCIiAIiIAiIgPNOZJzDW1nNuLb1MzTY2u0zOu09x7FE6h2hepzSsdxY2/mC+eCM+Lb81qrujzPRw6bUYpdX5/Q8s6h2hNQ7QvU3gjPi2/NangjPi2/Nao6jmZfjq/j8/oeWdQ7QmodoXqbwRnxbfmtTwRnxbfmtTqOY/HV/H5/Q8s6h2hNQ7QvU3gjPi2/NangjPi2/NanUcx+Or+Pz+h5Z1DtCah2hepvBGfFt+a1PBGfFt+a1Oo5j8dX8fn9DyzqHaE1DtC9TeCM+Lb81qeCM+Lb81qdRzH46v4/P6GnuRE3q57f9t+K1bnXCOBsX6NoHmAC5rdCOVWOLjMT7TVdS1giIsyoEREAREQBERAEREAREQBEUPmjM8eU4RNWse5pkEdow0uuQSD0iNuiobsZQhKclGKu2TCKjRcrMEpAFFW7kC5iZbc28pXlFJPY2VaFSlbOrXCIik0hERAERR+YMSOD0s80TQ50ULpADexLW3sbeZNjKMXJpLtJBFGZaxV2N0sM8zQ10sYeWtvYE9QupNFqJRcZOL3QRFjYhiMeFRukr5Gxxt4ucbAXNh9ZshCTbsjJRcIpRO0OjN2uAIPaCLgrmhAREQBERAEWJJi0MMzYHytE72l7Y/2ywXu63UOidz2JiWKxYQ0OxCVsbXODAXftPPBoHWduA7FFzLJK6VtzLREUmIREQBERAEREAREQBERAFQuWf9Xt9KZ/JIr6qFyz/q9vpTP5JFhU91l3AfEw7zLpOVfD6t7GRSSF73NYLxv3c4gDfzlY1RmStzPVzU+VnRww07tElRI3WTJcjS1vDi09XVe42vdY6ZgAsxvsCoHJ5VMy/U11HiThHMaoys1kN52N3AtJ47AOt+93FYu90mzdT6pxnOnDVLZvN272stjOwrM1Xg1ayjzTzb+eF4aiMaWucP2HN7drbAWJHEG6jaXM+JZhqaqmwgxR8zUvBne24jha8tYzTvqeS07kdXUu3NFU3MeK4fDhjhI6mkM8rmkFrGhzHaSR1/0dvO5vasnk4b/WsWPX4e4eoPk/5Uat2uWHGEaTquCzZU7W0vmte3NdmxaKgVENGdD2urG0/wAIN6DqgR8Q3sLh9ai8q5s91MN8LriNTGSGTSLC8ZJO3VdoB9as603XudhLq/C4NjU10XNAdUU5u+3cGta31lZSeXUqYWlGvGUWtbp+Gz8NUy18n2banG5JIsdDRJzEdTHpbpvDIOPf8JvtWNjmPzYv7sRsLfBKajdGNukZzH0ul2DS4W8y7M1uZlGtoato0wCJ9HJbhzYYXRD2g/NWJg9E6HAayap/S1UU9S7t6YOn6gD/AKlhd+6W1GndV4xspZUlwd9fKPmdWU/dTFqGH3GlhpoIo+bZzjdckzmmznEkEMbquB17FWLKGapsxUcznxtFZA58RZwjdM1t2336IJNjv1FZfJ+NOG0lviB9pWvqfGZcCpcYkw7aT3TLNQ4sDpCC4d/UO8hTfKk+REorESqQUUmpK3i7avt+7FjxZ+M4LE+plqaaQRt5x8DYzp0Dd1n2ubDfiOCi8/4hVY5hvhEL4m0EkULjEQ41AkMjbgOtawfb1ArpxfL1DSYc6oqq6WoqHwXY905POTubsAy+41HcG9gDdd2JtLsrs0j+zj/9kLF31XI301FSpzSV86j7uX7tx3Lhk6GtijHu3LA+MxM5sRNcHAW31XG+1lgZ8zVUZcmo2YYxsnPue0xkbvf0BG0O/Z6T91YMAr46ynh8Gka+8DD0SCbaQOHVvsqtnwXxLB/SH/bEtj0joc+jaeJ/PFdulrLRMwsZzFiWSHRTY4+Gpp5HFjo4maCx+kkBrrXPA2JvwPcV9xnGsWy5E2sxB0DodbddK1ljGx5sBznEu3Avc2J6wsvldF6elv8A+Qj/AJHrN5V/1VUeeP79ixd1fXYs05Ql1V4L8zs9Oy6Xg9d9ySxuSsr2Q/8ATboWNkaXOlmBcWtIaWaWDiTc8dtlAUuOV+X62GmzBJFPHVNcI5mM0FsrRwIA4XIFrftDfiFEYlVuxeso6Ksqn0tJ4DHJ0Hc26Z5j+Dr9VgDt0T1kLExHDKTB8Vw6PBpHPeJryXkMgaSRoFzwOziR5lDl2omlh4qOSaTvFv3e+zzfa7D7WU2JDGIGyz0xrPBCWvDX8yIryXBFrl3wurrC58odPiMUUHuxPTPYauMNETXhwn0Os43HweO3eFNYxO2kzDSuqHBjXURaC4gAuJlsLnr/AOQuXK3O11JTPa4Fja+Mlw3Fg2S+48yhrRm2FVurR/KtY8O8ysSzDV5PpHvx0wz1L5RHAyEOa0uc3g64B2sTtx2HWsDEazGMuReFV0tPNG2zpKdrNJYwnfS8C5tfjc271x5Wg2upoJqZ/ORw1LXv5pwLhE8WDwRw3AAPaQvoyrhtZBzrsTqDA5tyX1Q02tuHBw49rTusne9kaaapqnGpKK1bv+W/guGmvE55mz7PSzUQwJjZGVdPraxw3Mj9o7uvsAXAkdx4cVwxrH8RyjTtGJTQS1NRO2ONwbpihaW9Iu2F7EixPeTwsemrw6PDcUweKjJdEynk0lxu4t0PLSTZXHM+F0uNRCHGy0Ne7oXcGP5wA7sJ/asTt2X4hNXfUxlKjTdNZLpq7013dvTXjsdGXaLEKR7vd6qhnjLNtDND2yXHYBdtrqwLWuUK2TL2ITUQqzU0cdOZQ5x1GHTY6bjha9iBtuNhuFfcIxmHHY+cwyQSR6i3UA4DULXG471nBqxTxdKUZZuyy1SstdtOxmaiIsymEREAREQBYWLYNDjrObxOISRhwdpde2oAgHbzlZqITGTi7p6nwC3BReN5WpcxW91qdshbsHG4eB2BzSDbuvZSqKGrkxnKDvF2ZG4Nlymy80twqBsQPEi5c7su47n1ldtBg8OFuldRRhjpn848i/TeSTqN/OVmolkS6k5Xbe+/MKOny/T1M7KiaFpqGCzZDfUAL27v2ipFFNiIycdmYWLYNDjjObxOISR6g7S69tQvY7ec+1c34ZFJDzDoxzHN81o3083p06fNbZZSKLDPKyV9jooqJmHRtjpGhkbG6WtF7Adm6xIMu01O2ZscDNM7i+VpuWyOPEkHzqSRLIZ5a67ldo+TzD6FxdT0bA5zS25MjrBwsbaidOxtcbqVhwaGCDwdkTfB9JZzZ3ZoPEWPnWaiJJGcq1SfvSb8SHwTKVLlxz3YTAI3PFnHU91wDcDpE29Sy63BocRkikq4g6SFxdG43uxxtci3yR7FmollsQ6s3LM278b6mFimDQ401rcRiEjWPEjQb7PAIDtvOVzxLDIsYjdFiEYkida7TexsQRw7wspEsYqclaz225ERiuUqTG2MZiNO17Y26W/CDmtAtpDmkG23C666PJdFQc34LSsbzT+cYRq1CQ26RN7uOw43U2iZUZqtUSy5nbvIvG8s02Yw0YtA2TTfSSXBwvxAc0g224dy5f8ATlOaYUpgaaYN0iM3IAvfiTe9973upJEsiOtnZRzOy132InCMqUuBskjw+BrY5fhtJc8P2tY6ybix4KO97TDdWrwJl73tqk0fM1Wt3WVnRRlXAyWIqptqTu+b1MGXBIJpYppImmWFpbG7cFjSLEADbgVwxrL1PmJgZi0Ila12oAlwINrXBaQQpFFNkYKpNNNPVbciJwnKlLgTHsw2nbG2QWd8Iuc21rFziTbc7X61k4Tg0OBx83hkYjj1F2kXtqNrnfzLNRLImVScr5m3fmERFJrCIiAIiIAiIgCIiAIiIAiIgCIiAIiIAiIgCIiAIiIAiIgCIiAIiIAiIgCIiAIiIAiIgP/Z"/>
          <p:cNvSpPr>
            <a:spLocks noChangeAspect="1" noChangeArrowheads="1"/>
          </p:cNvSpPr>
          <p:nvPr/>
        </p:nvSpPr>
        <p:spPr bwMode="auto">
          <a:xfrm>
            <a:off x="63500" y="-877888"/>
            <a:ext cx="2514600" cy="18192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4" name="AutoShape 6" descr="data:image/jpeg;base64,/9j/4AAQSkZJRgABAQAAAQABAAD/2wCEAAkGBhMGERMUBw8UEhAUEBkSGRQTFxIWEBQQFxEZGBYSGBUZIjIqFxokGRIdHy8gIygpLCwsGCA9NTwqNSYrLSkBCQoKDgwOGg8PGjUkHyUpNiw1NDQtNSotLio0LiwpLik1KiksLy4tKSwtKiosKiwsMC0tLCwsLywsLCwsLCwsLP/AABEIAL8BCAMBIgACEQEDEQH/xAAcAAEAAgIDAQAAAAAAAAAAAAAABQYEBwIDCAH/xABLEAABAwIEAQYHDAYJBQAAAAABAAIDBBEFBhIhMQcTIkFRYRQ0UnF0gZEVFzJTcpKTobGzw9IzNUJiorIjJENEY3OCg9EWVFW0wf/EABsBAQACAwEBAAAAAAAAAAAAAAABBAIDBQYH/8QANxEAAgECBAIHBgYBBQAAAAAAAAECAxEEEiExUWEFE0FxgaGxFDI0keHwFSJCUlPRsjVicqLC/9oADAMBAAIRAxEAPwDeKIiAIiIAiIgCIiAIiIAiIgCIiAIiIAiIgCIiAIiIAiIgCIiAIiIAiIgCIiAIiIAiIgCIiAIiIAiIgCIiAIqTXcrdFh8skczZ9UcjozZjSNTXFpsdXC4XR789D5FR9G38ywzx4lxYHENXUGX1FQvfnofIqPo2/mT356HyKj6Nv5k6yPEn2DE/sZfUVC9+eh8io+jb+ZPfnofIqPo2/mTrI8R7Bif2MvqKhe/PQ+RUfRt/Mnvz0PkVH0bfzJ1keI9gxP7GX1FQvfnofIqPo2/mT356HyKj6Nv5k6yPEewYn9jL6ioXvz0PkVH0bfzJ789D5FR9G38ydZHiPYMT+xl9RVvLOfqbNkjo8PbKHMZrOtoaNOoDaxO9yrIsk09itUpTpSyzVmERFJrCIiAIiIAiIgCIiAIiIAiIgCIiAIiIAiIgPM+aPHav0ub75yi1KZo8dq/S5vvnKeyTk9uKDn8SF4gSGs4B5HFzj5IO1usg9Q34+KxMMNB1J7evI+gKpGnSUpcEVCOIzfoml3yQT9i+SRmL9I0t84I+1W3Fs+yRuLMADIYGmwLWN1OA/asRZo7Ba6y8v5vlxNlRHipbIG0skrXOa0HU0cCBsePZ1KpLE4iMOsdNW4Ztf8beZDqVFHM4+evoUayWWxeTTEZKqOWOodqZEGBgNuiDruPN0VA5wxyeGufzUpbzDv6O1rMvG3Vbbe/XdRDGzniZYdQV4q9791uzmr8OYjWk6jp225/QrFl9LCOINvqW38wYk+hoXTUxAl5uMg2BALnMB2PyioPJWbpsZldDiRD7xlwdpAOxF2kDYix7OpVodJ1alGVaNNWi7P8ANr/ia44mUoOajouf0NdIrNnzCmYfVgUTQBJGH6GjYPLnNsB1X03t2kqwUmAwZMpjPijBLOANjYgSHhGwHa/a7uNlan0jTjShNJtz2Xb98za8RFRUravZGvm0z3i7GOI7Q1xHtXWRbjx+tWOflBrJXXjlEbepjWM0gdnSBJ9qy8x42cbw+B9S1nOmoc1xaN7MYd+6+obLPr68ZRVSCtJ20le3b+1cCc801mW/P6EtyJeNz+jfitW51pjkS8bn9G/Fatzrt0fdPKdL/EvuXoERFtOSEREAREQBERAEREAREQBERAEREAREQBERAeZ80bVtX6XN985bIkb7n4WeZ200PV2mG5PtJK1vmjx2r9Lm++ctkYBK3H8Oa2+5gNO7ucGaN/VZ3rXkOnNFTk9lLX7+Z7avpTpvs0NRouyeB1M5zZxZ7XFpB4hwNiF1rvJ31R0i+8ln95/2/wARVzOnj1R8v8NqsfJZ/ef9v8RVzOnj1R8v8Nq4WH/1Sr/xX/kpU/iZd39Gxcbp2VdAW1MohYYo7yOBIbYsI2HaRb1qKyrgsWFtklweZlZPp021CNrQTe1tyL24ns6lm5r/AFW7/Ki/njVHyLM6Kuh5onpamu72aCTf1gH1LmYSjOpg6rUrJNu3Y7JPv17ytSg5UZNPt2+9TNomzV2LRe7TNMvOatJ+CGsYXMDe1vR43N1McqUpEdO0cDI93ra1oH85WTnOtZhlVQyv4tkdqPXzR0g+zUfrXPlGw81tK2SHfmn6jb4twsT5r6T5lnCt1mIw1WStFq3K+q/olTvUpyasrW9UavREXrTqmxeRLxuf0b8Vq3OtMciXjc/o34rVudXKPunjel/iX3L0CIi2nJCIiAIiIAiIgCIiAIiIAiIgCIiAIiIAiIgPM+aPHav0ub75y7MuZlky48mHpRu+FGdg63Ag9Tu9deaPHav0ub75yi1y61KFWLhNXTPoUIqVNJ8C84ji+GZj6deJYZbWLmt6Rt2loId5yLqKnfhtA13gYmqZNJDec6MQdbZxAAJtxsq2ip08BGmssZytwvp3cbeJEaCjom7d5csn5hpMuRu558rpZNOoBg0t06rAG+/wuKjcfqaTF6nnYpZWskJMl4xqZZgALRfpXI9Xeq+imOChGtKspPM9Oz+uzSwVFKbmm7s2JiWcKHFIDBI6drC1rdQYNQDSCOJ/d7FGYXjdBlol+HsnnmIsHSBrQAeIHZftsSqjFE6c2haXHsaCT7ApOnypV1X6Olkt2uGgfx2VX2DDUYOEptRerTkkn6M19RTgsrlp3nRjWMyY7KZKq17WDR8FrRwaPbx67qfy3n04YwRYmwyxAaQRbW1vkkHZ7fZ6100/JxVzfDEbPlPv/KCu5+Qm0v6wxCnj7uJ/iIStVwFSmqLaaW1ru3dYicqEo5G/l9D7VRYRVnVHLPFffQ1rreoFpt6jZQ+MT0gaGYNFJfVd0sp6ZFiA1rRsBvc7dQUi7BMOpv0+Jlx7I4z9u67IcKoJfF2YhP8A5cbbH+FKUoxacXUlbinb0V/EKUY63k+/7RM8iXjc/o34rVudaa5FhpragAEDwcix4gc83Y963KvSUfdPMdL/ABL7l6BERbTlBERAEREAREQBERAEREAREQBERAEREAREQHmfNHjtX6XN985RaslVg5x7FKmKN4YTVTnUQSAGyuJ2HEq4YZyeUtDY1IdO7982Z8xv/wBJXnsb0lRwsss9+C+7HvPaIUoRT3sjWNNSPrTppY3Pd2MBcfqVgoOT2rq95mthH+I7pfNbf67LZFTWU+AM/pnRws6mizb/ACWDj6goNmbZ8ccWZWonzG9uceNMQ8+9h63DzLlx6RxmLdsNTsuL+0vU0PFVJK8VZcX/AHsYlFyYRR+OzveexgDG/Xc/Yu+WDCsvfphEXjqN5n3829vqWe/IlRVt5zOWJiGHiY4i1kYHYXmzfqd51HuzHg2VNsEo/C5R/aPF237dcnD/AENsrkei8TU1xVZ9y0+/kVevdV2i3N/7dF83ZHfSZmlxAWyzhk0jeAeQI4faNvrCy34LilQ3ViVVS0EfWdnOHrNx/Eqpi/KzXYlcUzm07OFoh07fLdc+yyqVXWyYg7VWyPkd5UjnOd7XK1S6MwdLaF3z19TfDC1pbpR/7Pz08i/1sGGU9/dnGamsd5EF+bP2j+JRzsy4Vh/6swcynyqmQ795b0h9ipSK/G0VaKS8CysGv1Sb8bL5RsXJ3KdNB+q6Ojph/hwjV7SbfUsKp5SMRqvhVj29zGxs/laq0inM+JsWEoL9C+V/U2NyKOL6yoLjcmnuT1kmZtytzLTHIl43P6N+K1bnVql7p5Xpf4l9y9AiItpygiIgCIiAIiIAiIgCIiAIiIAiIgCIiAIiIDQdJiEeF4xUyVjtLBPU3O53MjrAAcSVPwYzW5vJblenMcV7GolsAPMdwD3DUfMorAMLixfHZo8RYHx+EVLy119JLZHEX7R3cFas1cq0OCjmcuNZI9o06wP6vHbqaB8O3dZveeC4s+jqFar19VX7Ldny8T1lacnOMKUM0sq32SPsHJ/RZdb4RnCp5+TrMpIi1eSGXvIe438yisd5YRA3msrwNjYBYSPaAAP3IhsPX7FrvFMXmxuQyYlK6R563HYDsaODR3CwWGrueytBWRYp9H5nmxEs74fpXh99xmYpjE2NP14lM+V3a83A7mjg0dwAWGiLWdNRUVZIIiISEREAREQGxeRLxuf0b8Vq3OtMciXjc/o34rVudXKPunjel/iX3L0CIi2nJCIiAIiIAiIgCIiAIiIAiIgCIiAIiIAiIgPNOZJzDW1nNuLb1MzTY2u0zOu09x7FE6h2hepzSsdxY2/mC+eCM+Lb81qrujzPRw6bUYpdX5/Q8s6h2hNQ7QvU3gjPi2/NangjPi2/Nao6jmZfjq/j8/oeWdQ7QmodoXqbwRnxbfmtTwRnxbfmtTqOY/HV/H5/Q8s6h2hNQ7QvU3gjPi2/NangjPi2/NanUcx+Or+Pz+h5Z1DtCah2hepvBGfFt+a1PBGfFt+a1Oo5j8dX8fn9DyzqHaE1DtC9TeCM+Lb81qeCM+Lb81qdRzH46v4/P6GnuRE3q57f9t+K1bnXCOBsX6NoHmAC5rdCOVWOLjMT7TVdS1giIsyoEREAREQBERAEREAREQBEUPmjM8eU4RNWse5pkEdow0uuQSD0iNuiobsZQhKclGKu2TCKjRcrMEpAFFW7kC5iZbc28pXlFJPY2VaFSlbOrXCIik0hERAERR+YMSOD0s80TQ50ULpADexLW3sbeZNjKMXJpLtJBFGZaxV2N0sM8zQ10sYeWtvYE9QupNFqJRcZOL3QRFjYhiMeFRukr5Gxxt4ucbAXNh9ZshCTbsjJRcIpRO0OjN2uAIPaCLgrmhAREQBERAEWJJi0MMzYHytE72l7Y/2ywXu63UOidz2JiWKxYQ0OxCVsbXODAXftPPBoHWduA7FFzLJK6VtzLREUmIREQBERAEREAREQBERAFQuWf9Xt9KZ/JIr6qFyz/q9vpTP5JFhU91l3AfEw7zLpOVfD6t7GRSSF73NYLxv3c4gDfzlY1RmStzPVzU+VnRww07tElRI3WTJcjS1vDi09XVe42vdY6ZgAsxvsCoHJ5VMy/U11HiThHMaoys1kN52N3AtJ47AOt+93FYu90mzdT6pxnOnDVLZvN272stjOwrM1Xg1ayjzTzb+eF4aiMaWucP2HN7drbAWJHEG6jaXM+JZhqaqmwgxR8zUvBne24jha8tYzTvqeS07kdXUu3NFU3MeK4fDhjhI6mkM8rmkFrGhzHaSR1/0dvO5vasnk4b/WsWPX4e4eoPk/5Uat2uWHGEaTquCzZU7W0vmte3NdmxaKgVENGdD2urG0/wAIN6DqgR8Q3sLh9ai8q5s91MN8LriNTGSGTSLC8ZJO3VdoB9as603XudhLq/C4NjU10XNAdUU5u+3cGta31lZSeXUqYWlGvGUWtbp+Gz8NUy18n2banG5JIsdDRJzEdTHpbpvDIOPf8JvtWNjmPzYv7sRsLfBKajdGNukZzH0ul2DS4W8y7M1uZlGtoato0wCJ9HJbhzYYXRD2g/NWJg9E6HAayap/S1UU9S7t6YOn6gD/AKlhd+6W1GndV4xspZUlwd9fKPmdWU/dTFqGH3GlhpoIo+bZzjdckzmmznEkEMbquB17FWLKGapsxUcznxtFZA58RZwjdM1t2336IJNjv1FZfJ+NOG0lviB9pWvqfGZcCpcYkw7aT3TLNQ4sDpCC4d/UO8hTfKk+REorESqQUUmpK3i7avt+7FjxZ+M4LE+plqaaQRt5x8DYzp0Dd1n2ubDfiOCi8/4hVY5hvhEL4m0EkULjEQ41AkMjbgOtawfb1ArpxfL1DSYc6oqq6WoqHwXY905POTubsAy+41HcG9gDdd2JtLsrs0j+zj/9kLF31XI301FSpzSV86j7uX7tx3Lhk6GtijHu3LA+MxM5sRNcHAW31XG+1lgZ8zVUZcmo2YYxsnPue0xkbvf0BG0O/Z6T91YMAr46ynh8Gka+8DD0SCbaQOHVvsqtnwXxLB/SH/bEtj0joc+jaeJ/PFdulrLRMwsZzFiWSHRTY4+Gpp5HFjo4maCx+kkBrrXPA2JvwPcV9xnGsWy5E2sxB0DodbddK1ljGx5sBznEu3Avc2J6wsvldF6elv8A+Qj/AJHrN5V/1VUeeP79ixd1fXYs05Ql1V4L8zs9Oy6Xg9d9ySxuSsr2Q/8ATboWNkaXOlmBcWtIaWaWDiTc8dtlAUuOV+X62GmzBJFPHVNcI5mM0FsrRwIA4XIFrftDfiFEYlVuxeso6Ksqn0tJ4DHJ0Hc26Z5j+Dr9VgDt0T1kLExHDKTB8Vw6PBpHPeJryXkMgaSRoFzwOziR5lDl2omlh4qOSaTvFv3e+zzfa7D7WU2JDGIGyz0xrPBCWvDX8yIryXBFrl3wurrC58odPiMUUHuxPTPYauMNETXhwn0Os43HweO3eFNYxO2kzDSuqHBjXURaC4gAuJlsLnr/AOQuXK3O11JTPa4Fja+Mlw3Fg2S+48yhrRm2FVurR/KtY8O8ysSzDV5PpHvx0wz1L5RHAyEOa0uc3g64B2sTtx2HWsDEazGMuReFV0tPNG2zpKdrNJYwnfS8C5tfjc271x5Wg2upoJqZ/ORw1LXv5pwLhE8WDwRw3AAPaQvoyrhtZBzrsTqDA5tyX1Q02tuHBw49rTusne9kaaapqnGpKK1bv+W/guGmvE55mz7PSzUQwJjZGVdPraxw3Mj9o7uvsAXAkdx4cVwxrH8RyjTtGJTQS1NRO2ONwbpihaW9Iu2F7EixPeTwsemrw6PDcUweKjJdEynk0lxu4t0PLSTZXHM+F0uNRCHGy0Ne7oXcGP5wA7sJ/asTt2X4hNXfUxlKjTdNZLpq7013dvTXjsdGXaLEKR7vd6qhnjLNtDND2yXHYBdtrqwLWuUK2TL2ITUQqzU0cdOZQ5x1GHTY6bjha9iBtuNhuFfcIxmHHY+cwyQSR6i3UA4DULXG471nBqxTxdKUZZuyy1SstdtOxmaiIsymEREAREQBYWLYNDjrObxOISRhwdpde2oAgHbzlZqITGTi7p6nwC3BReN5WpcxW91qdshbsHG4eB2BzSDbuvZSqKGrkxnKDvF2ZG4Nlymy80twqBsQPEi5c7su47n1ldtBg8OFuldRRhjpn848i/TeSTqN/OVmolkS6k5Xbe+/MKOny/T1M7KiaFpqGCzZDfUAL27v2ipFFNiIycdmYWLYNDjjObxOISR6g7S69tQvY7ec+1c34ZFJDzDoxzHN81o3083p06fNbZZSKLDPKyV9jooqJmHRtjpGhkbG6WtF7Adm6xIMu01O2ZscDNM7i+VpuWyOPEkHzqSRLIZ5a67ldo+TzD6FxdT0bA5zS25MjrBwsbaidOxtcbqVhwaGCDwdkTfB9JZzZ3ZoPEWPnWaiJJGcq1SfvSb8SHwTKVLlxz3YTAI3PFnHU91wDcDpE29Sy63BocRkikq4g6SFxdG43uxxtci3yR7FmollsQ6s3LM278b6mFimDQ401rcRiEjWPEjQb7PAIDtvOVzxLDIsYjdFiEYkida7TexsQRw7wspEsYqclaz225ERiuUqTG2MZiNO17Y26W/CDmtAtpDmkG23C666PJdFQc34LSsbzT+cYRq1CQ26RN7uOw43U2iZUZqtUSy5nbvIvG8s02Yw0YtA2TTfSSXBwvxAc0g224dy5f8ATlOaYUpgaaYN0iM3IAvfiTe9973upJEsiOtnZRzOy132InCMqUuBskjw+BrY5fhtJc8P2tY6ybix4KO97TDdWrwJl73tqk0fM1Wt3WVnRRlXAyWIqptqTu+b1MGXBIJpYppImmWFpbG7cFjSLEADbgVwxrL1PmJgZi0Ila12oAlwINrXBaQQpFFNkYKpNNNPVbciJwnKlLgTHsw2nbG2QWd8Iuc21rFziTbc7X61k4Tg0OBx83hkYjj1F2kXtqNrnfzLNRLImVScr5m3fmERFJrCIiAIiIAiIgCIiAIiIAiIgCIiAIiIAiIgCIiAIiIAiIgCIiAIiIAiIgCIiAIiIAiIgP/Z"/>
          <p:cNvSpPr>
            <a:spLocks noChangeAspect="1" noChangeArrowheads="1"/>
          </p:cNvSpPr>
          <p:nvPr/>
        </p:nvSpPr>
        <p:spPr bwMode="auto">
          <a:xfrm>
            <a:off x="63500" y="-695325"/>
            <a:ext cx="1990725" cy="14382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1" name="Picture 10" descr="CIBC Mellon.png"/>
          <p:cNvPicPr>
            <a:picLocks noChangeAspect="1"/>
          </p:cNvPicPr>
          <p:nvPr/>
        </p:nvPicPr>
        <p:blipFill>
          <a:blip r:embed="rId3" cstate="print"/>
          <a:stretch>
            <a:fillRect/>
          </a:stretch>
        </p:blipFill>
        <p:spPr>
          <a:xfrm>
            <a:off x="762000" y="4267200"/>
            <a:ext cx="3048000" cy="581025"/>
          </a:xfrm>
          <a:prstGeom prst="rect">
            <a:avLst/>
          </a:prstGeom>
        </p:spPr>
      </p:pic>
      <p:pic>
        <p:nvPicPr>
          <p:cNvPr id="12" name="Picture 11" descr="RBC Dexia.png"/>
          <p:cNvPicPr>
            <a:picLocks noChangeAspect="1"/>
          </p:cNvPicPr>
          <p:nvPr/>
        </p:nvPicPr>
        <p:blipFill>
          <a:blip r:embed="rId4" cstate="print"/>
          <a:stretch>
            <a:fillRect/>
          </a:stretch>
        </p:blipFill>
        <p:spPr>
          <a:xfrm>
            <a:off x="6096000" y="3352800"/>
            <a:ext cx="2438400" cy="1828800"/>
          </a:xfrm>
          <a:prstGeom prst="rect">
            <a:avLst/>
          </a:prstGeom>
        </p:spPr>
      </p:pic>
      <p:pic>
        <p:nvPicPr>
          <p:cNvPr id="15" name="Picture 14" descr="TD.png"/>
          <p:cNvPicPr>
            <a:picLocks noChangeAspect="1"/>
          </p:cNvPicPr>
          <p:nvPr/>
        </p:nvPicPr>
        <p:blipFill>
          <a:blip r:embed="rId5" cstate="print"/>
          <a:stretch>
            <a:fillRect/>
          </a:stretch>
        </p:blipFill>
        <p:spPr>
          <a:xfrm>
            <a:off x="3962400" y="4800600"/>
            <a:ext cx="1981200" cy="17526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US" dirty="0"/>
              <a:t>Banking—Key Concepts</a:t>
            </a:r>
          </a:p>
        </p:txBody>
      </p:sp>
      <p:sp>
        <p:nvSpPr>
          <p:cNvPr id="3" name="Content Placeholder 2"/>
          <p:cNvSpPr>
            <a:spLocks noGrp="1"/>
          </p:cNvSpPr>
          <p:nvPr>
            <p:ph idx="1"/>
          </p:nvPr>
        </p:nvSpPr>
        <p:spPr/>
        <p:txBody>
          <a:bodyPr>
            <a:normAutofit fontScale="92500" lnSpcReduction="10000"/>
          </a:bodyPr>
          <a:lstStyle/>
          <a:p>
            <a:r>
              <a:rPr lang="en-US" dirty="0"/>
              <a:t>What is the difference between a </a:t>
            </a:r>
            <a:r>
              <a:rPr lang="en-US" dirty="0" err="1"/>
              <a:t>chequing</a:t>
            </a:r>
            <a:r>
              <a:rPr lang="en-US" dirty="0"/>
              <a:t> and savings account?</a:t>
            </a:r>
          </a:p>
          <a:p>
            <a:endParaRPr lang="en-US" dirty="0"/>
          </a:p>
          <a:p>
            <a:r>
              <a:rPr lang="en-US" dirty="0"/>
              <a:t>What types of services do banks provide?</a:t>
            </a:r>
          </a:p>
          <a:p>
            <a:endParaRPr lang="en-US" dirty="0"/>
          </a:p>
          <a:p>
            <a:r>
              <a:rPr lang="en-US" dirty="0"/>
              <a:t>What types of fees do banks charge?</a:t>
            </a:r>
          </a:p>
          <a:p>
            <a:endParaRPr lang="en-US" dirty="0"/>
          </a:p>
          <a:p>
            <a:r>
              <a:rPr lang="en-US" dirty="0"/>
              <a:t>Why is it important to monitor your bank account activities?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457200"/>
            <a:ext cx="7708202" cy="4876800"/>
          </a:xfrm>
          <a:prstGeom prst="rect">
            <a:avLst/>
          </a:prstGeom>
        </p:spPr>
      </p:pic>
      <p:sp>
        <p:nvSpPr>
          <p:cNvPr id="5" name="TextBox 4"/>
          <p:cNvSpPr txBox="1"/>
          <p:nvPr/>
        </p:nvSpPr>
        <p:spPr>
          <a:xfrm>
            <a:off x="152400" y="5334000"/>
            <a:ext cx="8839200" cy="1200329"/>
          </a:xfrm>
          <a:prstGeom prst="rect">
            <a:avLst/>
          </a:prstGeom>
          <a:noFill/>
        </p:spPr>
        <p:txBody>
          <a:bodyPr wrap="square" rtlCol="0">
            <a:spAutoFit/>
          </a:bodyPr>
          <a:lstStyle/>
          <a:p>
            <a:r>
              <a:rPr lang="en-CA" b="1" dirty="0">
                <a:solidFill>
                  <a:srgbClr val="FF0000"/>
                </a:solidFill>
              </a:rPr>
              <a:t>Debits (withdrawals) </a:t>
            </a:r>
            <a:r>
              <a:rPr lang="en-CA" dirty="0"/>
              <a:t>and </a:t>
            </a:r>
            <a:r>
              <a:rPr lang="en-CA" b="1" dirty="0"/>
              <a:t>Credits (deposits) </a:t>
            </a:r>
            <a:r>
              <a:rPr lang="en-CA" dirty="0"/>
              <a:t>to your bank account are recorded so that you can monitor your bank account balance and spending activities. If you know who you wrote a cheque to (and the #) these can also be cancelled when necessary. </a:t>
            </a:r>
            <a:br>
              <a:rPr lang="en-CA" dirty="0"/>
            </a:br>
            <a:r>
              <a:rPr lang="en-CA" b="1" dirty="0">
                <a:solidFill>
                  <a:schemeClr val="accent5">
                    <a:lumMod val="75000"/>
                  </a:schemeClr>
                </a:solidFill>
              </a:rPr>
              <a:t>Now with online banking, you can usually verify debit card expenditures immediately!</a:t>
            </a:r>
            <a:endParaRPr lang="en-US" dirty="0"/>
          </a:p>
        </p:txBody>
      </p:sp>
      <p:sp>
        <p:nvSpPr>
          <p:cNvPr id="6" name="Rounded Rectangle 5"/>
          <p:cNvSpPr/>
          <p:nvPr/>
        </p:nvSpPr>
        <p:spPr>
          <a:xfrm>
            <a:off x="4343400" y="1295400"/>
            <a:ext cx="2286000" cy="4038600"/>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7232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647</TotalTime>
  <Words>469</Words>
  <Application>Microsoft Office PowerPoint</Application>
  <PresentationFormat>On-screen Show (4:3)</PresentationFormat>
  <Paragraphs>73</Paragraphs>
  <Slides>13</Slides>
  <Notes>6</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Banking</vt:lpstr>
      <vt:lpstr>Growing Your Savings</vt:lpstr>
      <vt:lpstr>The BaraniukBucks™Challenge</vt:lpstr>
      <vt:lpstr>Comparing Financial Institutions</vt:lpstr>
      <vt:lpstr>Comparing Financial Institutions</vt:lpstr>
      <vt:lpstr>PowerPoint Presentation</vt:lpstr>
      <vt:lpstr>Comparing Financial Institutions</vt:lpstr>
      <vt:lpstr>Banking—Key Concepts</vt:lpstr>
      <vt:lpstr>PowerPoint Presentation</vt:lpstr>
      <vt:lpstr>PowerPoint Presentation</vt:lpstr>
      <vt:lpstr>“Very Interest-ing”</vt:lpstr>
      <vt:lpstr>Calculating Compound Interest</vt:lpstr>
      <vt:lpstr>Converting the interest rate?</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Literacy</dc:title>
  <dc:creator>Angela J. Z. Baraniuk</dc:creator>
  <cp:lastModifiedBy>Baraniuk, Angela</cp:lastModifiedBy>
  <cp:revision>70</cp:revision>
  <dcterms:created xsi:type="dcterms:W3CDTF">2011-09-02T16:07:50Z</dcterms:created>
  <dcterms:modified xsi:type="dcterms:W3CDTF">2019-09-12T02:01:30Z</dcterms:modified>
</cp:coreProperties>
</file>