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42"/>
  </p:notesMasterIdLst>
  <p:handoutMasterIdLst>
    <p:handoutMasterId r:id="rId43"/>
  </p:handoutMasterIdLst>
  <p:sldIdLst>
    <p:sldId id="256" r:id="rId5"/>
    <p:sldId id="302" r:id="rId6"/>
    <p:sldId id="293" r:id="rId7"/>
    <p:sldId id="264" r:id="rId8"/>
    <p:sldId id="306" r:id="rId9"/>
    <p:sldId id="307" r:id="rId10"/>
    <p:sldId id="316" r:id="rId11"/>
    <p:sldId id="317" r:id="rId12"/>
    <p:sldId id="318" r:id="rId13"/>
    <p:sldId id="319" r:id="rId14"/>
    <p:sldId id="320" r:id="rId15"/>
    <p:sldId id="308" r:id="rId16"/>
    <p:sldId id="321" r:id="rId17"/>
    <p:sldId id="322" r:id="rId18"/>
    <p:sldId id="323" r:id="rId19"/>
    <p:sldId id="281" r:id="rId20"/>
    <p:sldId id="285" r:id="rId21"/>
    <p:sldId id="296" r:id="rId22"/>
    <p:sldId id="279" r:id="rId23"/>
    <p:sldId id="303" r:id="rId24"/>
    <p:sldId id="313" r:id="rId25"/>
    <p:sldId id="304" r:id="rId26"/>
    <p:sldId id="291" r:id="rId27"/>
    <p:sldId id="309" r:id="rId28"/>
    <p:sldId id="310" r:id="rId29"/>
    <p:sldId id="311" r:id="rId30"/>
    <p:sldId id="314" r:id="rId31"/>
    <p:sldId id="312" r:id="rId32"/>
    <p:sldId id="315" r:id="rId33"/>
    <p:sldId id="305" r:id="rId34"/>
    <p:sldId id="292" r:id="rId35"/>
    <p:sldId id="301" r:id="rId36"/>
    <p:sldId id="299" r:id="rId37"/>
    <p:sldId id="300" r:id="rId38"/>
    <p:sldId id="277" r:id="rId39"/>
    <p:sldId id="298" r:id="rId40"/>
    <p:sldId id="29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 autoAdjust="0"/>
    <p:restoredTop sz="94660"/>
  </p:normalViewPr>
  <p:slideViewPr>
    <p:cSldViewPr>
      <p:cViewPr varScale="1">
        <p:scale>
          <a:sx n="108" d="100"/>
          <a:sy n="108" d="100"/>
        </p:scale>
        <p:origin x="13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FE0B0-004F-45EF-9096-D9C392F11D9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9581D-7C25-4B62-8C7E-5AA71287D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59944-2E8C-4226-B874-0539B432E4C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17DE3-BF0A-47BF-BC2D-16BECAA301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0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Funny</a:t>
            </a:r>
            <a:r>
              <a:rPr lang="en-US" baseline="0" dirty="0"/>
              <a:t> Money video for credit card</a:t>
            </a:r>
          </a:p>
          <a:p>
            <a:r>
              <a:rPr lang="en-US" baseline="0" dirty="0"/>
              <a:t>Interactive tool for cheques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7DE3-BF0A-47BF-BC2D-16BECAA3010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83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Prepare a personal Balance Sheet (Excel)</a:t>
            </a:r>
          </a:p>
          <a:p>
            <a:r>
              <a:rPr lang="en-US" dirty="0"/>
              <a:t>Discuss assets that appreciate and depreciate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7DE3-BF0A-47BF-BC2D-16BECAA3010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58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Teens are an</a:t>
            </a:r>
            <a:r>
              <a:rPr lang="en-US" baseline="0" dirty="0"/>
              <a:t> attractive market for marketers because they have a lot of discretionary income</a:t>
            </a:r>
          </a:p>
          <a:p>
            <a:r>
              <a:rPr lang="en-US" baseline="0" dirty="0"/>
              <a:t>Discuss terms like trade-off and opportunity cost—how do they related to making financial choices?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7DE3-BF0A-47BF-BC2D-16BECAA3010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4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7DE3-BF0A-47BF-BC2D-16BECAA301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2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7DE3-BF0A-47BF-BC2D-16BECAA3010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0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Myblueprint.net</a:t>
            </a:r>
          </a:p>
          <a:p>
            <a:r>
              <a:rPr lang="en-CA" dirty="0"/>
              <a:t>Occupation research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7DE3-BF0A-47BF-BC2D-16BECAA3010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6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Teens are an</a:t>
            </a:r>
            <a:r>
              <a:rPr lang="en-US" baseline="0" dirty="0"/>
              <a:t> attractive market for marketers because they have a lot of discretionary income</a:t>
            </a:r>
          </a:p>
          <a:p>
            <a:r>
              <a:rPr lang="en-US" baseline="0" dirty="0"/>
              <a:t>Discuss terms like trade-off and opportunity cost—how do they related to making financial choices?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7DE3-BF0A-47BF-BC2D-16BECAA3010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81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7DE3-BF0A-47BF-BC2D-16BECAA301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09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need is something you have to have; a want is something you would</a:t>
            </a:r>
            <a:r>
              <a:rPr lang="en-US" baseline="0" dirty="0"/>
              <a:t> like to have</a:t>
            </a:r>
          </a:p>
          <a:p>
            <a:r>
              <a:rPr lang="en-US" dirty="0"/>
              <a:t>As</a:t>
            </a:r>
            <a:r>
              <a:rPr lang="en-US" baseline="0" dirty="0"/>
              <a:t> consumers, we are bombarded with advertising that is designed to convince consumers that wants are needs—is this unethical?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7DE3-BF0A-47BF-BC2D-16BECAA3010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10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Teens are an</a:t>
            </a:r>
            <a:r>
              <a:rPr lang="en-US" baseline="0" dirty="0"/>
              <a:t> attractive market for marketers because they have a lot of discretionary income</a:t>
            </a:r>
          </a:p>
          <a:p>
            <a:r>
              <a:rPr lang="en-US" baseline="0" dirty="0"/>
              <a:t>Discuss terms like trade-off and opportunity cost—how do they related to making financial choices?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7DE3-BF0A-47BF-BC2D-16BECAA301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48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Prepare a personal Income and Expense Statement (Excel)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7DE3-BF0A-47BF-BC2D-16BECAA3010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2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02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77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1133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0" pos="48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6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48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36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01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2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07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75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184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0" pos="48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405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267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738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01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74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11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7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991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900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85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197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64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25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01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06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9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27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3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05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54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83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5640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821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00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89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2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875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0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06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0" pos="212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E22560-6334-45F4-8202-C9D62ACE1C5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2451AB-A166-48AF-AB41-AC51AF51C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shdJZruH_0" TargetMode="External"/><Relationship Id="rId2" Type="http://schemas.openxmlformats.org/officeDocument/2006/relationships/hyperlink" Target="http://www.getsmarteraboutmoney.ca/managing-your-money/planning/investing-basics/Pages/video-building-long-term-wealth.aspx?group=Funny%20Money&amp;pag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wdn.org/ECONOMICS/NeedWant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slice.ca/Watch/Default.aspx?categoryID=1248692156" TargetMode="External"/><Relationship Id="rId4" Type="http://schemas.openxmlformats.org/officeDocument/2006/relationships/hyperlink" Target="http://www.wisc-online.com/objects/ViewObject.aspx?ID=ABM330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ishrich.com/free_resources/lattecalculator.php" TargetMode="External"/><Relationship Id="rId2" Type="http://schemas.openxmlformats.org/officeDocument/2006/relationships/hyperlink" Target="http://www.getsmarteraboutmoney.ca/en/managing-your-money/planning/budgeting/Pages/video-track-your-spending-track-o-matic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du.uwo.ca/interactives/Cheques/index.html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etsmarteraboutmoney.ca/managing-your-money/planning/managing-debt/Pages/video-get-it-on-credit.aspx?group=Funny%20Money&amp;page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Money Management</a:t>
            </a:r>
          </a:p>
        </p:txBody>
      </p:sp>
      <p:pic>
        <p:nvPicPr>
          <p:cNvPr id="4" name="Picture 3" descr="Fotolia_13980095_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286000"/>
            <a:ext cx="2852480" cy="4298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114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your money personality?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1FBA-B694-4DEC-8DE6-562BCCFC8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Debit Cards (advantages)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B39F7-F6B9-4383-81AD-894588A9F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Easy to obtain</a:t>
            </a:r>
            <a:r>
              <a:rPr lang="en-US" dirty="0"/>
              <a:t>. Once you open an account most institutions will issue you a debit card upon request.</a:t>
            </a:r>
          </a:p>
          <a:p>
            <a:endParaRPr lang="en-US" dirty="0"/>
          </a:p>
          <a:p>
            <a:r>
              <a:rPr lang="en-US" b="1" dirty="0"/>
              <a:t>Convenience. </a:t>
            </a:r>
            <a:r>
              <a:rPr lang="en-US" dirty="0"/>
              <a:t>Purchases can be made using a chip-enabled terminal or by swiping the card rather than filling out a paper check.</a:t>
            </a:r>
          </a:p>
          <a:p>
            <a:endParaRPr lang="en-US" dirty="0"/>
          </a:p>
          <a:p>
            <a:r>
              <a:rPr lang="en-US" b="1" dirty="0"/>
              <a:t>Safety. </a:t>
            </a:r>
            <a:r>
              <a:rPr lang="en-US" dirty="0"/>
              <a:t>You don't have to carry cash or a checkbook.</a:t>
            </a:r>
          </a:p>
          <a:p>
            <a:endParaRPr lang="en-US" dirty="0"/>
          </a:p>
          <a:p>
            <a:r>
              <a:rPr lang="en-US" b="1" dirty="0"/>
              <a:t>Readily accepted. </a:t>
            </a:r>
            <a:r>
              <a:rPr lang="en-US" dirty="0"/>
              <a:t>When out of town (or out of the country), debit cards are usually widely accepted (make sure to tell your financial institution you’re leaving your city; to not have an interruption in service).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36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1BE5-4D95-4131-A352-20BA7B23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Debit Cards (disadvantages)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2D140-9C64-468C-BDDE-868F19AD6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No grace period. </a:t>
            </a:r>
            <a:r>
              <a:rPr lang="en-US" dirty="0"/>
              <a:t>Unlike a credit card, a debit card uses funds directly from your checking account. A credit card allows you to borrow funds on credit, leaving disposable cash in your account.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Check book balancing. </a:t>
            </a:r>
            <a:r>
              <a:rPr lang="en-US" dirty="0"/>
              <a:t>Balancing your account may be difficult unless you record every debit card transaction.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Less protection. </a:t>
            </a:r>
            <a:r>
              <a:rPr lang="en-US" dirty="0"/>
              <a:t>Most financial institutions will try and protect their customer from debit card fraud. However, a customer could potentially be liable for up to $500 on fraudulent debit card transactions compared with only $0 on credit cards. </a:t>
            </a:r>
          </a:p>
          <a:p>
            <a:endParaRPr lang="en-US" dirty="0"/>
          </a:p>
          <a:p>
            <a:r>
              <a:rPr lang="en-US" b="1" dirty="0"/>
              <a:t>Fees. </a:t>
            </a:r>
            <a:r>
              <a:rPr lang="en-US" dirty="0"/>
              <a:t>Using your debit card for ATM transactions may be costly if the ATM is not affiliated with your institution.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7398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Alternative Forms of Money?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8147">
            <a:off x="1676400" y="2667000"/>
            <a:ext cx="5791200" cy="219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2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A7DDF-DCEC-4B8B-ACCC-453CEFA5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59678"/>
            <a:ext cx="3581400" cy="4952492"/>
          </a:xfrm>
        </p:spPr>
        <p:txBody>
          <a:bodyPr/>
          <a:lstStyle/>
          <a:p>
            <a:r>
              <a:rPr lang="en-CA" dirty="0"/>
              <a:t>Cryptocurrency (advantages)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5BEF7-D5B5-468D-A0B6-E39DB1E87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Easy to Use.</a:t>
            </a:r>
          </a:p>
          <a:p>
            <a:r>
              <a:rPr lang="en-CA" dirty="0"/>
              <a:t>Decentralization.</a:t>
            </a:r>
          </a:p>
          <a:p>
            <a:r>
              <a:rPr lang="en-US" dirty="0"/>
              <a:t>You Can Use Crypto Internationally.</a:t>
            </a:r>
          </a:p>
          <a:p>
            <a:r>
              <a:rPr lang="en-CA" dirty="0"/>
              <a:t>Low Operation Cost.</a:t>
            </a:r>
          </a:p>
          <a:p>
            <a:r>
              <a:rPr lang="en-US" dirty="0"/>
              <a:t>You Can Do Unlimited Transactions.</a:t>
            </a:r>
          </a:p>
          <a:p>
            <a:r>
              <a:rPr lang="en-CA" dirty="0"/>
              <a:t>Fast Transactions.</a:t>
            </a:r>
          </a:p>
          <a:p>
            <a:r>
              <a:rPr lang="en-CA" dirty="0"/>
              <a:t>Transparency.</a:t>
            </a:r>
          </a:p>
          <a:p>
            <a:r>
              <a:rPr lang="en-CA" dirty="0"/>
              <a:t>Anonymity.</a:t>
            </a:r>
          </a:p>
          <a:p>
            <a:r>
              <a:rPr lang="en-CA" dirty="0"/>
              <a:t>Highly Secured.</a:t>
            </a:r>
          </a:p>
          <a:p>
            <a:r>
              <a:rPr lang="en-CA" dirty="0"/>
              <a:t>No Inflation.</a:t>
            </a:r>
          </a:p>
          <a:p>
            <a:r>
              <a:rPr lang="en-CA" dirty="0"/>
              <a:t>Peer-to-Peer Cryptocurrency Network.</a:t>
            </a:r>
          </a:p>
        </p:txBody>
      </p:sp>
    </p:spTree>
    <p:extLst>
      <p:ext uri="{BB962C8B-B14F-4D97-AF65-F5344CB8AC3E}">
        <p14:creationId xmlns:p14="http://schemas.microsoft.com/office/powerpoint/2010/main" val="113710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649B-35E1-4824-8BD2-DD6CD457F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9678"/>
            <a:ext cx="3733800" cy="4952492"/>
          </a:xfrm>
        </p:spPr>
        <p:txBody>
          <a:bodyPr/>
          <a:lstStyle/>
          <a:p>
            <a:r>
              <a:rPr lang="en-CA" dirty="0"/>
              <a:t>Cryptocurrency (disadvantages)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D43A8-D5A2-4328-977F-330BDB42E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Lack of Knowledge.</a:t>
            </a:r>
          </a:p>
          <a:p>
            <a:r>
              <a:rPr lang="en-CA" dirty="0"/>
              <a:t>Strong Volatility.</a:t>
            </a:r>
          </a:p>
          <a:p>
            <a:r>
              <a:rPr lang="en-US" dirty="0"/>
              <a:t>Large Risks of Investing in Cryptocurrency.</a:t>
            </a:r>
          </a:p>
          <a:p>
            <a:r>
              <a:rPr lang="en-CA" dirty="0"/>
              <a:t>Not Accepted Widely.</a:t>
            </a:r>
          </a:p>
          <a:p>
            <a:r>
              <a:rPr lang="en-US" dirty="0"/>
              <a:t>Not Able to Reverse the Payment.</a:t>
            </a:r>
          </a:p>
          <a:p>
            <a:r>
              <a:rPr lang="en-CA" dirty="0"/>
              <a:t>Storing of Cryptocurrencies.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7658E1-09F9-4520-AB72-A28A32B79F0E}"/>
              </a:ext>
            </a:extLst>
          </p:cNvPr>
          <p:cNvSpPr/>
          <p:nvPr/>
        </p:nvSpPr>
        <p:spPr>
          <a:xfrm>
            <a:off x="76200" y="54988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/>
              <a:t>https://ccoingossip.com/advantages-and-disadvantages-of-cryptocurrency/</a:t>
            </a:r>
          </a:p>
        </p:txBody>
      </p:sp>
    </p:spTree>
    <p:extLst>
      <p:ext uri="{BB962C8B-B14F-4D97-AF65-F5344CB8AC3E}">
        <p14:creationId xmlns:p14="http://schemas.microsoft.com/office/powerpoint/2010/main" val="759057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06F2-D07E-4C73-9C62-C8A5046E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2200"/>
            <a:ext cx="7048500" cy="4952492"/>
          </a:xfrm>
        </p:spPr>
        <p:txBody>
          <a:bodyPr/>
          <a:lstStyle/>
          <a:p>
            <a:r>
              <a:rPr lang="en-CA" dirty="0"/>
              <a:t>“Forms of Money” Infographic Assignment</a:t>
            </a:r>
          </a:p>
        </p:txBody>
      </p:sp>
    </p:spTree>
    <p:extLst>
      <p:ext uri="{BB962C8B-B14F-4D97-AF65-F5344CB8AC3E}">
        <p14:creationId xmlns:p14="http://schemas.microsoft.com/office/powerpoint/2010/main" val="290194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What is wealth?</a:t>
            </a:r>
            <a:endParaRPr lang="en-US" sz="36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n-US" dirty="0"/>
              <a:t>To achieve the goals you set yourself for the future, you need to build wealth. You need to learn how to:</a:t>
            </a:r>
          </a:p>
          <a:p>
            <a:pPr marL="0" indent="0">
              <a:buNone/>
            </a:pPr>
            <a:r>
              <a:rPr lang="en-US" dirty="0"/>
              <a:t>		1) earn money</a:t>
            </a:r>
          </a:p>
          <a:p>
            <a:pPr marL="0" indent="0">
              <a:buNone/>
            </a:pPr>
            <a:r>
              <a:rPr lang="en-US" dirty="0"/>
              <a:t>		2) budget to save</a:t>
            </a:r>
          </a:p>
          <a:p>
            <a:pPr marL="0" indent="0">
              <a:buNone/>
            </a:pPr>
            <a:r>
              <a:rPr lang="en-US" dirty="0"/>
              <a:t>		3) save and invest</a:t>
            </a:r>
          </a:p>
          <a:p>
            <a:pPr marL="0" indent="0">
              <a:buNone/>
            </a:pPr>
            <a:r>
              <a:rPr lang="en-US" dirty="0"/>
              <a:t>		4) control debt</a:t>
            </a:r>
          </a:p>
        </p:txBody>
      </p:sp>
      <p:pic>
        <p:nvPicPr>
          <p:cNvPr id="1027" name="Picture 3" descr="C:\Documents and Settings\Angel.Baraniu\Local Settings\Temporary Internet Files\Content.IE5\814Z67U1\MC90030303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3657600" cy="357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138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Building Wealth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Building Wealth</a:t>
            </a:r>
            <a:endParaRPr lang="en-CA" dirty="0">
              <a:hlinkClick r:id="rId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3052877" cy="32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75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Step 1: Earning Money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What do you want to be “when you grow up”?</a:t>
            </a:r>
          </a:p>
          <a:p>
            <a:endParaRPr lang="en-CA" dirty="0"/>
          </a:p>
          <a:p>
            <a:r>
              <a:rPr lang="en-CA" dirty="0"/>
              <a:t>Understanding the job market/outlook</a:t>
            </a:r>
          </a:p>
          <a:p>
            <a:endParaRPr lang="en-CA" dirty="0"/>
          </a:p>
          <a:p>
            <a:r>
              <a:rPr lang="en-CA" dirty="0"/>
              <a:t>Your resume</a:t>
            </a:r>
          </a:p>
          <a:p>
            <a:endParaRPr lang="en-CA" dirty="0"/>
          </a:p>
          <a:p>
            <a:r>
              <a:rPr lang="en-CA" dirty="0"/>
              <a:t>Filling out application forms</a:t>
            </a:r>
          </a:p>
          <a:p>
            <a:endParaRPr lang="en-CA" dirty="0"/>
          </a:p>
          <a:p>
            <a:r>
              <a:rPr lang="en-CA" dirty="0"/>
              <a:t>Reasons to work besides money?</a:t>
            </a:r>
            <a:endParaRPr lang="en-US" dirty="0"/>
          </a:p>
        </p:txBody>
      </p:sp>
      <p:pic>
        <p:nvPicPr>
          <p:cNvPr id="4" name="Picture 2" descr="C:\Documents and Settings\Angel.Baraniu\Local Settings\Temporary Internet Files\Content.IE5\SVRXW4WS\MC9002813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92" y="3276600"/>
            <a:ext cx="2498408" cy="33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29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Earning Money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many different ways you can be paid when you are an employee. </a:t>
            </a:r>
          </a:p>
          <a:p>
            <a:pPr marL="0" indent="0">
              <a:buNone/>
            </a:pPr>
            <a:r>
              <a:rPr lang="en-US" dirty="0"/>
              <a:t>	*hourly wage</a:t>
            </a:r>
          </a:p>
          <a:p>
            <a:pPr marL="0" indent="0">
              <a:buNone/>
            </a:pPr>
            <a:r>
              <a:rPr lang="en-US" dirty="0"/>
              <a:t>	*salary</a:t>
            </a:r>
          </a:p>
          <a:p>
            <a:pPr marL="0" indent="0">
              <a:buNone/>
            </a:pPr>
            <a:r>
              <a:rPr lang="en-US" dirty="0"/>
              <a:t>	*piecework/commission</a:t>
            </a:r>
          </a:p>
          <a:p>
            <a:pPr marL="0" indent="0">
              <a:buNone/>
            </a:pPr>
            <a:r>
              <a:rPr lang="en-US" dirty="0"/>
              <a:t>	*contracts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dirty="0"/>
              <a:t>The money you earn is known as </a:t>
            </a:r>
            <a:r>
              <a:rPr lang="en-US" b="1" dirty="0"/>
              <a:t>remuneration</a:t>
            </a:r>
            <a:r>
              <a:rPr lang="en-US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 descr="C:\Documents and Settings\Angel.Baraniu\Local Settings\Temporary Internet Files\Content.IE5\SVRXW4WS\MC9002813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63274"/>
            <a:ext cx="2498408" cy="33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94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81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82054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70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1" y="5903638"/>
            <a:ext cx="7543800" cy="99123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57200" y="79718"/>
            <a:ext cx="7696903" cy="6244882"/>
            <a:chOff x="457200" y="79718"/>
            <a:chExt cx="7696903" cy="624488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79718"/>
              <a:ext cx="7696903" cy="578767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43000" y="4093108"/>
              <a:ext cx="3660169" cy="14773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CA" b="1" dirty="0"/>
                <a:t>Gross Pay</a:t>
              </a:r>
              <a:r>
                <a:rPr lang="en-CA" dirty="0"/>
                <a:t>: money earned for this pay period BEFORE deductions.</a:t>
              </a:r>
            </a:p>
            <a:p>
              <a:endParaRPr lang="en-CA" dirty="0"/>
            </a:p>
            <a:p>
              <a:r>
                <a:rPr lang="en-CA" b="1" dirty="0"/>
                <a:t>Net Pay</a:t>
              </a:r>
              <a:r>
                <a:rPr lang="en-CA" dirty="0"/>
                <a:t>: “take home” pay AFTER deductions.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3711638" y="2819400"/>
              <a:ext cx="784162" cy="123745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305651" y="5181600"/>
              <a:ext cx="3009549" cy="8382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7391401" y="5903638"/>
              <a:ext cx="686150" cy="42096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6063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you’ve got a job…now what?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09" y="1531024"/>
            <a:ext cx="4159991" cy="45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88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CA" dirty="0"/>
              <a:t>Section 2: Budgeting &amp; Saving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828800"/>
            <a:ext cx="44958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65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 vs. Wants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What is the difference between a </a:t>
            </a:r>
            <a:r>
              <a:rPr lang="en-US" b="1" dirty="0"/>
              <a:t>need</a:t>
            </a:r>
            <a:r>
              <a:rPr lang="en-US" dirty="0"/>
              <a:t> and a </a:t>
            </a:r>
            <a:r>
              <a:rPr lang="en-US" b="1" dirty="0"/>
              <a:t>want</a:t>
            </a:r>
            <a:r>
              <a:rPr lang="en-US" dirty="0"/>
              <a:t>?</a:t>
            </a:r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6" name="Oval 5">
            <a:hlinkClick r:id="rId3"/>
          </p:cNvPr>
          <p:cNvSpPr/>
          <p:nvPr/>
        </p:nvSpPr>
        <p:spPr>
          <a:xfrm>
            <a:off x="838200" y="3657600"/>
            <a:ext cx="6858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hlinkClick r:id="rId4"/>
          </p:cNvPr>
          <p:cNvSpPr/>
          <p:nvPr/>
        </p:nvSpPr>
        <p:spPr>
          <a:xfrm>
            <a:off x="838200" y="4572000"/>
            <a:ext cx="685800" cy="685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hlinkClick r:id="rId5"/>
          </p:cNvPr>
          <p:cNvSpPr/>
          <p:nvPr/>
        </p:nvSpPr>
        <p:spPr>
          <a:xfrm>
            <a:off x="838200" y="5486400"/>
            <a:ext cx="685800" cy="685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http://straightenyourpaths.com/wp-content/uploads/2011/02/Wants-Vs-Needs-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2209800"/>
            <a:ext cx="4800600" cy="464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7023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Limit Choices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your financial resources are limited, you need to make choices on what you spend your money on.</a:t>
            </a:r>
          </a:p>
          <a:p>
            <a:endParaRPr lang="en-US" dirty="0"/>
          </a:p>
          <a:p>
            <a:r>
              <a:rPr lang="en-US" dirty="0"/>
              <a:t>The amount of money you have to spend after all of your needs are met is called </a:t>
            </a:r>
            <a:r>
              <a:rPr lang="en-US" b="1" dirty="0"/>
              <a:t>discretionary</a:t>
            </a:r>
            <a:r>
              <a:rPr lang="en-US" dirty="0"/>
              <a:t> income.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4337" name="Picture 1" descr="C:\Users\Angelove\AppData\Local\Microsoft\Windows\Temporary Internet Files\Content.IE5\3AEBRHBQ\MC90043981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6463" y="4419599"/>
            <a:ext cx="2386013" cy="2386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00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Where does all your money go?</a:t>
            </a:r>
            <a:endParaRPr lang="en-US" sz="36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b="1" dirty="0"/>
              <a:t>EXPENSES</a:t>
            </a:r>
          </a:p>
          <a:p>
            <a:pPr marL="0">
              <a:buNone/>
            </a:pPr>
            <a:r>
              <a:rPr lang="en-US" dirty="0"/>
              <a:t>Expenses refer to money that you must pay </a:t>
            </a:r>
            <a:r>
              <a:rPr lang="en-US" b="1" u="sng" dirty="0"/>
              <a:t>out</a:t>
            </a:r>
            <a:r>
              <a:rPr lang="en-US" dirty="0"/>
              <a:t> for things you want/need.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/>
              <a:t>INCOME</a:t>
            </a:r>
          </a:p>
          <a:p>
            <a:pPr marL="0">
              <a:buNone/>
            </a:pPr>
            <a:r>
              <a:rPr lang="en-US" dirty="0"/>
              <a:t>Income refers to money that you have earned, won or received from a variety of sources. This is money coming </a:t>
            </a:r>
            <a:r>
              <a:rPr lang="en-US" b="1" u="sng" dirty="0"/>
              <a:t>in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105400"/>
            <a:ext cx="8153400" cy="13234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If your monthly income is greater than your monthly expenses, the result is a </a:t>
            </a:r>
            <a:r>
              <a:rPr lang="en-US" sz="2000" b="1" dirty="0">
                <a:solidFill>
                  <a:srgbClr val="C00000"/>
                </a:solidFill>
              </a:rPr>
              <a:t>net income</a:t>
            </a:r>
            <a:r>
              <a:rPr lang="en-US" sz="20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If your monthly expenses are greater than your monthly income, the result is a </a:t>
            </a:r>
            <a:r>
              <a:rPr lang="en-US" sz="2000" b="1" dirty="0">
                <a:solidFill>
                  <a:srgbClr val="C00000"/>
                </a:solidFill>
              </a:rPr>
              <a:t>net loss</a:t>
            </a:r>
            <a:r>
              <a:rPr lang="en-US" sz="2000" dirty="0"/>
              <a:t>.</a:t>
            </a:r>
          </a:p>
        </p:txBody>
      </p:sp>
      <p:pic>
        <p:nvPicPr>
          <p:cNvPr id="13314" name="Picture 2" descr="C:\Users\Angelove\AppData\Local\Microsoft\Windows\Temporary Internet Files\Content.IE5\HQT31LNA\MC90044193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429000"/>
            <a:ext cx="1482725" cy="1784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6830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709590" cy="617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1636" y="4953000"/>
            <a:ext cx="2971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/>
              <a:t>Net Income </a:t>
            </a:r>
            <a:r>
              <a:rPr lang="en-CA" dirty="0"/>
              <a:t>= </a:t>
            </a:r>
            <a:br>
              <a:rPr lang="en-CA" dirty="0"/>
            </a:br>
            <a:r>
              <a:rPr lang="en-CA" dirty="0"/>
              <a:t>Total Income – Total Expenses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791200" y="5599331"/>
            <a:ext cx="762000" cy="4204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181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Figuring out your net worth</a:t>
            </a:r>
            <a:endParaRPr lang="en-US" sz="36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b="1" dirty="0"/>
              <a:t>LIABILITIES</a:t>
            </a:r>
          </a:p>
          <a:p>
            <a:pPr marL="0">
              <a:buNone/>
            </a:pPr>
            <a:r>
              <a:rPr lang="en-US" dirty="0"/>
              <a:t>Liabilities are debts that you </a:t>
            </a:r>
            <a:r>
              <a:rPr lang="en-US" b="1" u="sng" dirty="0"/>
              <a:t>owe</a:t>
            </a:r>
            <a:r>
              <a:rPr lang="en-US" dirty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/>
              <a:t>ASSETS</a:t>
            </a:r>
          </a:p>
          <a:p>
            <a:pPr marL="0">
              <a:buNone/>
            </a:pPr>
            <a:r>
              <a:rPr lang="en-US" dirty="0"/>
              <a:t>Assets are money and other items of value that you </a:t>
            </a:r>
            <a:r>
              <a:rPr lang="en-US" b="1" u="sng" dirty="0"/>
              <a:t>own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105400"/>
            <a:ext cx="8153400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The difference between your assets (what you own) and your liabilities (what you owe) is called your </a:t>
            </a:r>
            <a:r>
              <a:rPr lang="en-US" sz="2400" b="1" dirty="0">
                <a:solidFill>
                  <a:srgbClr val="C00000"/>
                </a:solidFill>
              </a:rPr>
              <a:t>net worth</a:t>
            </a:r>
            <a:r>
              <a:rPr lang="en-US" sz="2400" dirty="0"/>
              <a:t>.</a:t>
            </a:r>
          </a:p>
        </p:txBody>
      </p:sp>
      <p:pic>
        <p:nvPicPr>
          <p:cNvPr id="30723" name="Picture 3" descr="C:\Users\Angelove\AppData\Local\Microsoft\Windows\Temporary Internet Files\Content.IE5\6E31L45V\MC9003554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2248">
            <a:off x="6626658" y="2943825"/>
            <a:ext cx="2333854" cy="2167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691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244840" cy="34899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315200" y="3048000"/>
            <a:ext cx="123444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4191000"/>
            <a:ext cx="37490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/>
              <a:t>Net Worth </a:t>
            </a:r>
            <a:r>
              <a:rPr lang="en-CA" dirty="0"/>
              <a:t>=</a:t>
            </a:r>
            <a:br>
              <a:rPr lang="en-CA" dirty="0"/>
            </a:br>
            <a:r>
              <a:rPr lang="en-CA" dirty="0"/>
              <a:t>Total Assets – Total Liabilities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24600" y="3429000"/>
            <a:ext cx="914400" cy="762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12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CA" dirty="0"/>
              <a:t>Section 1: Money</a:t>
            </a:r>
          </a:p>
        </p:txBody>
      </p:sp>
      <p:pic>
        <p:nvPicPr>
          <p:cNvPr id="2050" name="Picture 2" descr="C:\Documents and Settings\Angel.Baraniu\Local Settings\Temporary Internet Files\Content.IE5\GSNHQYY2\MC90044188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30376"/>
            <a:ext cx="6096000" cy="489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489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23445"/>
            <a:ext cx="4319954" cy="677280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48200" y="224361"/>
            <a:ext cx="4191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A </a:t>
            </a:r>
            <a:r>
              <a:rPr lang="en-CA" sz="2400" b="1" dirty="0"/>
              <a:t>budget</a:t>
            </a:r>
            <a:r>
              <a:rPr lang="en-CA" sz="2400" dirty="0"/>
              <a:t> is a tool used to help you manage your money so you do not get into financial trouble. </a:t>
            </a:r>
          </a:p>
          <a:p>
            <a:endParaRPr lang="en-CA" sz="2400" dirty="0"/>
          </a:p>
          <a:p>
            <a:r>
              <a:rPr lang="en-CA" sz="2400" dirty="0"/>
              <a:t>There are two main sections: </a:t>
            </a:r>
            <a:r>
              <a:rPr lang="en-CA" sz="2400" b="1" dirty="0"/>
              <a:t>Income</a:t>
            </a:r>
            <a:r>
              <a:rPr lang="en-CA" sz="2400" dirty="0"/>
              <a:t> &amp; </a:t>
            </a:r>
            <a:br>
              <a:rPr lang="en-CA" sz="2400" dirty="0"/>
            </a:br>
            <a:r>
              <a:rPr lang="en-CA" sz="2400" b="1" dirty="0"/>
              <a:t>Expenses</a:t>
            </a:r>
          </a:p>
          <a:p>
            <a:endParaRPr lang="en-CA" sz="2400" b="1" dirty="0"/>
          </a:p>
          <a:p>
            <a:endParaRPr lang="en-CA" sz="2400" b="1" dirty="0"/>
          </a:p>
          <a:p>
            <a:endParaRPr lang="en-CA" sz="2400" b="1" dirty="0"/>
          </a:p>
          <a:p>
            <a:r>
              <a:rPr lang="en-CA" sz="2400" b="1" dirty="0">
                <a:solidFill>
                  <a:schemeClr val="accent4">
                    <a:lumMod val="75000"/>
                  </a:schemeClr>
                </a:solidFill>
              </a:rPr>
              <a:t>Fixed Expenses</a:t>
            </a:r>
            <a:r>
              <a:rPr lang="en-CA" sz="2400" dirty="0"/>
              <a:t>-expenses that generally stay the same from month to month</a:t>
            </a:r>
          </a:p>
          <a:p>
            <a:endParaRPr lang="en-CA" sz="2400" dirty="0"/>
          </a:p>
          <a:p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Variable Expenses</a:t>
            </a:r>
            <a:r>
              <a:rPr lang="en-CA" sz="2400" dirty="0"/>
              <a:t>-expenses that can vary from month to month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38200" y="1143000"/>
            <a:ext cx="3810000" cy="1143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38200" y="2286000"/>
            <a:ext cx="3810000" cy="381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857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Budgeting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400" dirty="0"/>
              <a:t>Set short term and long term financial goals</a:t>
            </a:r>
          </a:p>
          <a:p>
            <a:r>
              <a:rPr lang="en-CA" sz="2400" dirty="0"/>
              <a:t>Keep track of your spending (keep every receipt, record your expenses, etc.)</a:t>
            </a:r>
          </a:p>
          <a:p>
            <a:r>
              <a:rPr lang="en-CA" sz="2400" b="1" dirty="0"/>
              <a:t>Pay yourself first principle</a:t>
            </a:r>
            <a:r>
              <a:rPr lang="en-CA" sz="2400" dirty="0"/>
              <a:t>—save a set amount every month (automatic withdrawal) *save at least 10% of net income</a:t>
            </a:r>
          </a:p>
          <a:p>
            <a:r>
              <a:rPr lang="en-CA" sz="2400" dirty="0"/>
              <a:t>Set your priorities: (1) needs first, (2) saving, (3) then wants</a:t>
            </a:r>
          </a:p>
          <a:p>
            <a:r>
              <a:rPr lang="en-CA" sz="2400" dirty="0"/>
              <a:t>Maximize your earnings; limit your spending</a:t>
            </a:r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r>
              <a:rPr lang="en-CA" sz="2400" dirty="0">
                <a:hlinkClick r:id="rId2"/>
              </a:rPr>
              <a:t>Track-O-</a:t>
            </a:r>
            <a:r>
              <a:rPr lang="en-CA" sz="2400" dirty="0" err="1">
                <a:hlinkClick r:id="rId2"/>
              </a:rPr>
              <a:t>Matic</a:t>
            </a:r>
            <a:endParaRPr lang="en-CA" sz="2400" dirty="0"/>
          </a:p>
          <a:p>
            <a:pPr marL="0" indent="0">
              <a:buNone/>
            </a:pPr>
            <a:r>
              <a:rPr lang="en-CA" sz="2400" dirty="0">
                <a:hlinkClick r:id="rId3"/>
              </a:rPr>
              <a:t>Latte Factor</a:t>
            </a:r>
            <a:endParaRPr lang="en-CA" sz="2400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40" y="4114800"/>
            <a:ext cx="1813560" cy="27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22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Tax Considerations (PST &amp; GST)</a:t>
            </a:r>
          </a:p>
          <a:p>
            <a:endParaRPr lang="en-CA" dirty="0"/>
          </a:p>
          <a:p>
            <a:r>
              <a:rPr lang="en-CA" dirty="0"/>
              <a:t>Tipping</a:t>
            </a:r>
          </a:p>
          <a:p>
            <a:pPr lvl="1"/>
            <a:r>
              <a:rPr lang="en-CA" dirty="0"/>
              <a:t>Restaurants (approx. 15%)</a:t>
            </a:r>
          </a:p>
          <a:p>
            <a:pPr lvl="1"/>
            <a:r>
              <a:rPr lang="en-CA" dirty="0"/>
              <a:t>Other services (hairdressers, taxi drivers, estheticians, massage therapists, etc.) (approx. 10%)</a:t>
            </a:r>
          </a:p>
          <a:p>
            <a:endParaRPr lang="en-CA" dirty="0"/>
          </a:p>
          <a:p>
            <a:r>
              <a:rPr lang="en-CA" dirty="0"/>
              <a:t>Sales</a:t>
            </a:r>
          </a:p>
          <a:p>
            <a:endParaRPr lang="en-CA" dirty="0"/>
          </a:p>
          <a:p>
            <a:r>
              <a:rPr lang="en-CA" dirty="0"/>
              <a:t>Discounts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Understanding Your Bills</a:t>
            </a:r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Angel.Baraniu\Local Settings\Temporary Internet Files\Content.IE5\NN069A62\MC900389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2647098" cy="204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25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3600" dirty="0">
                <a:solidFill>
                  <a:schemeClr val="tx1"/>
                </a:solidFill>
              </a:rPr>
              <a:t>Understanding Your Bills</a:t>
            </a:r>
            <a:endParaRPr lang="en-CA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369658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3419856"/>
            <a:ext cx="1371600" cy="390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24384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GST Calculation</a:t>
            </a:r>
            <a:r>
              <a:rPr lang="en-CA" dirty="0"/>
              <a:t>:</a:t>
            </a:r>
          </a:p>
          <a:p>
            <a:r>
              <a:rPr lang="en-CA" dirty="0"/>
              <a:t>$4.65 * .05 = 0.2325 rounded to </a:t>
            </a:r>
            <a:r>
              <a:rPr lang="en-CA" b="1" dirty="0">
                <a:solidFill>
                  <a:srgbClr val="FF0000"/>
                </a:solidFill>
              </a:rPr>
              <a:t>$0.23</a:t>
            </a:r>
          </a:p>
          <a:p>
            <a:endParaRPr lang="en-CA" dirty="0"/>
          </a:p>
          <a:p>
            <a:r>
              <a:rPr lang="en-CA" b="1" dirty="0"/>
              <a:t>PST Calculation</a:t>
            </a:r>
            <a:r>
              <a:rPr lang="en-CA" dirty="0"/>
              <a:t>:</a:t>
            </a:r>
          </a:p>
          <a:p>
            <a:r>
              <a:rPr lang="en-CA" dirty="0"/>
              <a:t>$4.65 * .08 = 0.372 rounded to </a:t>
            </a:r>
            <a:r>
              <a:rPr lang="en-CA" b="1" dirty="0">
                <a:solidFill>
                  <a:srgbClr val="FF0000"/>
                </a:solidFill>
              </a:rPr>
              <a:t>$0.37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2590800" y="3177064"/>
            <a:ext cx="1447800" cy="4043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773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3600" dirty="0">
                <a:solidFill>
                  <a:schemeClr val="tx1"/>
                </a:solidFill>
              </a:rPr>
              <a:t>Understanding Your Bills</a:t>
            </a:r>
            <a:endParaRPr lang="en-CA" sz="36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r="2956"/>
          <a:stretch/>
        </p:blipFill>
        <p:spPr>
          <a:xfrm>
            <a:off x="0" y="952500"/>
            <a:ext cx="4437178" cy="590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724400" y="2438400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Sales Discount</a:t>
            </a:r>
            <a:r>
              <a:rPr lang="en-CA" dirty="0"/>
              <a:t>:</a:t>
            </a:r>
          </a:p>
          <a:p>
            <a:r>
              <a:rPr lang="en-CA" dirty="0"/>
              <a:t>$60.00 * .10 = $6.00</a:t>
            </a:r>
            <a:endParaRPr lang="en-CA" b="1" dirty="0">
              <a:solidFill>
                <a:srgbClr val="FF0000"/>
              </a:solidFill>
            </a:endParaRPr>
          </a:p>
          <a:p>
            <a:endParaRPr lang="en-CA" dirty="0"/>
          </a:p>
          <a:p>
            <a:r>
              <a:rPr lang="en-CA" b="1" dirty="0"/>
              <a:t>GST Calculation</a:t>
            </a:r>
            <a:r>
              <a:rPr lang="en-CA" dirty="0"/>
              <a:t>:</a:t>
            </a:r>
          </a:p>
          <a:p>
            <a:r>
              <a:rPr lang="en-CA" dirty="0"/>
              <a:t>$54.00 * .05 = </a:t>
            </a:r>
            <a:r>
              <a:rPr lang="en-CA" b="1" dirty="0">
                <a:solidFill>
                  <a:srgbClr val="FF0000"/>
                </a:solidFill>
              </a:rPr>
              <a:t>$2.70</a:t>
            </a:r>
          </a:p>
          <a:p>
            <a:endParaRPr lang="en-CA" b="1" dirty="0">
              <a:solidFill>
                <a:srgbClr val="FF0000"/>
              </a:solidFill>
            </a:endParaRPr>
          </a:p>
          <a:p>
            <a:r>
              <a:rPr lang="en-CA" b="1" dirty="0"/>
              <a:t>PST Calculation:</a:t>
            </a:r>
          </a:p>
          <a:p>
            <a:r>
              <a:rPr lang="en-CA" dirty="0"/>
              <a:t>$54.00 * 0.8 = </a:t>
            </a:r>
            <a:r>
              <a:rPr lang="en-CA" b="1" dirty="0">
                <a:solidFill>
                  <a:srgbClr val="FF0000"/>
                </a:solidFill>
              </a:rPr>
              <a:t>$4.32</a:t>
            </a:r>
          </a:p>
          <a:p>
            <a:endParaRPr lang="en-CA" b="1" dirty="0">
              <a:solidFill>
                <a:srgbClr val="FF0000"/>
              </a:solidFill>
            </a:endParaRPr>
          </a:p>
          <a:p>
            <a:r>
              <a:rPr lang="en-CA" b="1" dirty="0">
                <a:solidFill>
                  <a:srgbClr val="FF0000"/>
                </a:solidFill>
              </a:rPr>
              <a:t>Notice the Rounded to section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67200" y="5181600"/>
            <a:ext cx="533400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754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Before You Buy…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Buying Ques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49948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26" name="Picture 2" descr="C:\Users\Angelove\AppData\Local\Microsoft\Windows\Temporary Internet Files\Content.IE5\3AEBRHBQ\MP90044860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447800"/>
            <a:ext cx="3453063" cy="5029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19400" y="6477000"/>
            <a:ext cx="63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Needs vs Wants 101 by Jerilee Wei</a:t>
            </a:r>
          </a:p>
        </p:txBody>
      </p:sp>
    </p:spTree>
    <p:extLst>
      <p:ext uri="{BB962C8B-B14F-4D97-AF65-F5344CB8AC3E}">
        <p14:creationId xmlns:p14="http://schemas.microsoft.com/office/powerpoint/2010/main" val="2108448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How to be a </a:t>
            </a:r>
            <a:r>
              <a:rPr lang="en-CA" b="1" dirty="0">
                <a:solidFill>
                  <a:schemeClr val="tx1"/>
                </a:solidFill>
              </a:rPr>
              <a:t>Smart Consumer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Extreme Couponing/Cheapskates</a:t>
            </a:r>
          </a:p>
          <a:p>
            <a:endParaRPr lang="en-CA" dirty="0"/>
          </a:p>
          <a:p>
            <a:r>
              <a:rPr lang="en-CA" dirty="0"/>
              <a:t>Family Foods Shopping Challenge</a:t>
            </a:r>
          </a:p>
          <a:p>
            <a:endParaRPr lang="en-CA" dirty="0"/>
          </a:p>
          <a:p>
            <a:r>
              <a:rPr lang="en-CA" dirty="0"/>
              <a:t>How to Save Money Assignment/Groups</a:t>
            </a:r>
          </a:p>
          <a:p>
            <a:endParaRPr lang="en-CA" dirty="0"/>
          </a:p>
        </p:txBody>
      </p:sp>
      <p:pic>
        <p:nvPicPr>
          <p:cNvPr id="1027" name="Picture 3" descr="C:\Documents and Settings\Angel.Baraniu\Local Settings\Temporary Internet Files\Content.IE5\6HAFWDPV\MC9004415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1806575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42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CA" sz="3600" dirty="0"/>
              <a:t>Section 3: Giving Money Away?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Why give money to charities?</a:t>
            </a:r>
          </a:p>
          <a:p>
            <a:endParaRPr lang="en-CA" dirty="0"/>
          </a:p>
          <a:p>
            <a:r>
              <a:rPr lang="en-CA" dirty="0"/>
              <a:t>Explain how games of chance work—is gambling a good way to “get rich quick”?</a:t>
            </a:r>
          </a:p>
          <a:p>
            <a:pPr lvl="2"/>
            <a:r>
              <a:rPr lang="en-CA" dirty="0"/>
              <a:t>Gambling and the odds</a:t>
            </a:r>
          </a:p>
          <a:p>
            <a:pPr lvl="2"/>
            <a:r>
              <a:rPr lang="en-CA" dirty="0"/>
              <a:t>Gambling addiction</a:t>
            </a:r>
          </a:p>
        </p:txBody>
      </p:sp>
      <p:pic>
        <p:nvPicPr>
          <p:cNvPr id="1026" name="Picture 2" descr="C:\Documents and Settings\Angel.baraniu\Local Settings\Temporary Internet Files\Content.IE5\0GU9SBS1\MC9004415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0999"/>
            <a:ext cx="1981200" cy="176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1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BaraniukBucks™Challenge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Bank of Canada would </a:t>
            </a:r>
            <a:r>
              <a:rPr lang="en-US" b="1" dirty="0"/>
              <a:t>increase</a:t>
            </a:r>
            <a:r>
              <a:rPr lang="en-US" dirty="0"/>
              <a:t> interest rates, this would most likely have what effect on inflation?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/>
              <a:t>Speed up inflation</a:t>
            </a:r>
          </a:p>
          <a:p>
            <a:pPr marL="514350" indent="-514350">
              <a:buAutoNum type="alphaUcPeriod"/>
            </a:pPr>
            <a:r>
              <a:rPr lang="en-US" dirty="0"/>
              <a:t>Slow down inflation</a:t>
            </a:r>
          </a:p>
        </p:txBody>
      </p:sp>
      <p:pic>
        <p:nvPicPr>
          <p:cNvPr id="2052" name="Picture 4" descr="C:\Users\Angelove\AppData\Local\Microsoft\Windows\Temporary Internet Files\Content.IE5\6E31L45V\MC9004419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953000"/>
            <a:ext cx="2460625" cy="178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Forms of Money/Exchange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CA" sz="3200" dirty="0"/>
              <a:t>Besides paper money, what do we use as money?</a:t>
            </a:r>
          </a:p>
          <a:p>
            <a:endParaRPr lang="en-CA" sz="3200" dirty="0"/>
          </a:p>
          <a:p>
            <a:pPr marL="0" indent="0">
              <a:buNone/>
            </a:pPr>
            <a:endParaRPr lang="en-CA" sz="3200" dirty="0"/>
          </a:p>
        </p:txBody>
      </p:sp>
      <p:pic>
        <p:nvPicPr>
          <p:cNvPr id="5" name="Picture 2" descr="C:\Documents and Settings\Angel.Baraniu\Local Settings\Temporary Internet Files\Content.IE5\GCFP9YDG\MP90043129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7636">
            <a:off x="502276" y="316927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ngel.Baraniu\Local Settings\Temporary Internet Files\Content.IE5\GCFP9YDG\MP900422348[1]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7982">
            <a:off x="3533725" y="2788278"/>
            <a:ext cx="22871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ngel.Baraniu\Local Settings\Temporary Internet Files\Content.IE5\RGONAM04\MP900399495[1]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19401"/>
            <a:ext cx="249631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1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Advantages/Disadvantages?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Currency/Cash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Cheques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Debit Cards</a:t>
            </a:r>
          </a:p>
        </p:txBody>
      </p:sp>
      <p:pic>
        <p:nvPicPr>
          <p:cNvPr id="1026" name="Picture 2" descr="C:\Documents and Settings\Angel.Baraniu\Local Settings\Temporary Internet Files\Content.IE5\G2M1JE0B\MP9004312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1"/>
            <a:ext cx="251558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ngel.Baraniu\Local Settings\Temporary Internet Files\Content.IE5\9GCE56UE\MP90044866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044" y="449580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22387"/>
            <a:ext cx="1828800" cy="43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6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6CCE-11DF-41FA-8D5D-F48B785F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4345"/>
            <a:ext cx="7773338" cy="1057882"/>
          </a:xfrm>
        </p:spPr>
        <p:txBody>
          <a:bodyPr/>
          <a:lstStyle/>
          <a:p>
            <a:r>
              <a:rPr lang="en-CA" dirty="0"/>
              <a:t>Currency/Cash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16151-9AB1-4430-8CF7-2CB5ECA2A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173243"/>
            <a:ext cx="7773338" cy="2362200"/>
          </a:xfrm>
        </p:spPr>
        <p:txBody>
          <a:bodyPr/>
          <a:lstStyle/>
          <a:p>
            <a:r>
              <a:rPr lang="en-CA" dirty="0"/>
              <a:t>Advantages:</a:t>
            </a:r>
          </a:p>
          <a:p>
            <a:pPr lvl="1"/>
            <a:r>
              <a:rPr lang="en-CA" dirty="0"/>
              <a:t>Spending Within Your Means</a:t>
            </a:r>
          </a:p>
          <a:p>
            <a:pPr lvl="1"/>
            <a:r>
              <a:rPr lang="en-CA" dirty="0"/>
              <a:t>Keeping Debt at Bay</a:t>
            </a:r>
          </a:p>
          <a:p>
            <a:pPr lvl="1"/>
            <a:r>
              <a:rPr lang="en-CA" dirty="0"/>
              <a:t>Protecting Your Identity</a:t>
            </a:r>
          </a:p>
          <a:p>
            <a:pPr lvl="1"/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EC716-06C7-4214-AB41-45CC9E836807}"/>
              </a:ext>
            </a:extLst>
          </p:cNvPr>
          <p:cNvSpPr txBox="1"/>
          <p:nvPr/>
        </p:nvSpPr>
        <p:spPr>
          <a:xfrm>
            <a:off x="3962400" y="1152227"/>
            <a:ext cx="53273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DISADVANTAGES:</a:t>
            </a:r>
          </a:p>
          <a:p>
            <a:endParaRPr lang="en-CA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000" dirty="0"/>
              <a:t>LIMITED SHOPPING OPPORTUNITIES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000" dirty="0"/>
              <a:t>LIMITED RECORD KEEPING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000" dirty="0"/>
              <a:t>SECURITY CONCERNS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4AFEA-59B4-48BB-86F0-1CF5D96E2F0A}"/>
              </a:ext>
            </a:extLst>
          </p:cNvPr>
          <p:cNvSpPr/>
          <p:nvPr/>
        </p:nvSpPr>
        <p:spPr>
          <a:xfrm>
            <a:off x="304800" y="59855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/>
              <a:t>https://pocketsense.com/advantages-disadvantages-paying-cash-6569741.html</a:t>
            </a:r>
          </a:p>
        </p:txBody>
      </p:sp>
    </p:spTree>
    <p:extLst>
      <p:ext uri="{BB962C8B-B14F-4D97-AF65-F5344CB8AC3E}">
        <p14:creationId xmlns:p14="http://schemas.microsoft.com/office/powerpoint/2010/main" val="376338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CBCF-935C-4B52-8510-2B25865C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Cheques</a:t>
            </a:r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EE5ACBE-B736-4FDD-A1F8-20418DA82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4" y="381000"/>
            <a:ext cx="870567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18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F7CF7-C135-4F1A-A8C2-D1A03608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Cheques (cont’d)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3664C1-B0DC-4C5E-9675-D01A14B06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477000"/>
          </a:xfrm>
        </p:spPr>
      </p:pic>
    </p:spTree>
    <p:extLst>
      <p:ext uri="{BB962C8B-B14F-4D97-AF65-F5344CB8AC3E}">
        <p14:creationId xmlns:p14="http://schemas.microsoft.com/office/powerpoint/2010/main" val="1300897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1227</Words>
  <Application>Microsoft Office PowerPoint</Application>
  <PresentationFormat>On-screen Show (4:3)</PresentationFormat>
  <Paragraphs>215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Century Schoolbook</vt:lpstr>
      <vt:lpstr>Corbel</vt:lpstr>
      <vt:lpstr>Gill Sans MT</vt:lpstr>
      <vt:lpstr>Tw Cen MT</vt:lpstr>
      <vt:lpstr>Office Theme</vt:lpstr>
      <vt:lpstr>Headlines</vt:lpstr>
      <vt:lpstr>Gallery</vt:lpstr>
      <vt:lpstr>Droplet</vt:lpstr>
      <vt:lpstr>Money Management</vt:lpstr>
      <vt:lpstr>PowerPoint Presentation</vt:lpstr>
      <vt:lpstr>Section 1: Money</vt:lpstr>
      <vt:lpstr>The BaraniukBucks™Challenge</vt:lpstr>
      <vt:lpstr>Forms of Money/Exchange</vt:lpstr>
      <vt:lpstr>Advantages/Disadvantages?</vt:lpstr>
      <vt:lpstr>Currency/Cash</vt:lpstr>
      <vt:lpstr>Cheques</vt:lpstr>
      <vt:lpstr>Cheques (cont’d)</vt:lpstr>
      <vt:lpstr>Debit Cards (advantages)</vt:lpstr>
      <vt:lpstr>Debit Cards (disadvantages)</vt:lpstr>
      <vt:lpstr>Alternative Forms of Money?</vt:lpstr>
      <vt:lpstr>Cryptocurrency (advantages)</vt:lpstr>
      <vt:lpstr>Cryptocurrency (disadvantages)</vt:lpstr>
      <vt:lpstr>“Forms of Money” Infographic Assignment</vt:lpstr>
      <vt:lpstr>What is wealth?</vt:lpstr>
      <vt:lpstr>Building Wealth</vt:lpstr>
      <vt:lpstr>Step 1: Earning Money</vt:lpstr>
      <vt:lpstr>Earning Money</vt:lpstr>
      <vt:lpstr>PowerPoint Presentation</vt:lpstr>
      <vt:lpstr>PowerPoint Presentation</vt:lpstr>
      <vt:lpstr>So you’ve got a job…now what?</vt:lpstr>
      <vt:lpstr>Section 2: Budgeting &amp; Saving</vt:lpstr>
      <vt:lpstr>Needs vs. Wants</vt:lpstr>
      <vt:lpstr>Resources Limit Choices</vt:lpstr>
      <vt:lpstr>Where does all your money go?</vt:lpstr>
      <vt:lpstr>PowerPoint Presentation</vt:lpstr>
      <vt:lpstr>Figuring out your net worth</vt:lpstr>
      <vt:lpstr>PowerPoint Presentation</vt:lpstr>
      <vt:lpstr>PowerPoint Presentation</vt:lpstr>
      <vt:lpstr>Budgeting Tips</vt:lpstr>
      <vt:lpstr>Understanding Your Bills</vt:lpstr>
      <vt:lpstr>PowerPoint Presentation</vt:lpstr>
      <vt:lpstr>PowerPoint Presentation</vt:lpstr>
      <vt:lpstr> Before You Buy…</vt:lpstr>
      <vt:lpstr>How to be a Smart Consumer</vt:lpstr>
      <vt:lpstr>Section 3: Giving Money Away?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Literacy</dc:title>
  <dc:creator>Angela J. Z. Baraniuk</dc:creator>
  <cp:lastModifiedBy>Ivan Marynovskyy</cp:lastModifiedBy>
  <cp:revision>141</cp:revision>
  <cp:lastPrinted>2015-10-06T13:50:48Z</cp:lastPrinted>
  <dcterms:created xsi:type="dcterms:W3CDTF">2011-09-02T16:07:50Z</dcterms:created>
  <dcterms:modified xsi:type="dcterms:W3CDTF">2019-03-11T23:52:51Z</dcterms:modified>
</cp:coreProperties>
</file>